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5"/>
  </p:notesMasterIdLst>
  <p:sldIdLst>
    <p:sldId id="256" r:id="rId2"/>
    <p:sldId id="285" r:id="rId3"/>
    <p:sldId id="259" r:id="rId4"/>
    <p:sldId id="286" r:id="rId5"/>
    <p:sldId id="260" r:id="rId6"/>
    <p:sldId id="261" r:id="rId7"/>
    <p:sldId id="262" r:id="rId8"/>
    <p:sldId id="263" r:id="rId9"/>
    <p:sldId id="287" r:id="rId10"/>
    <p:sldId id="304" r:id="rId11"/>
    <p:sldId id="302" r:id="rId12"/>
    <p:sldId id="300" r:id="rId13"/>
    <p:sldId id="303" r:id="rId14"/>
    <p:sldId id="301" r:id="rId15"/>
    <p:sldId id="309" r:id="rId16"/>
    <p:sldId id="295" r:id="rId17"/>
    <p:sldId id="264" r:id="rId18"/>
    <p:sldId id="270" r:id="rId19"/>
    <p:sldId id="296" r:id="rId20"/>
    <p:sldId id="288" r:id="rId21"/>
    <p:sldId id="269" r:id="rId22"/>
    <p:sldId id="305" r:id="rId23"/>
    <p:sldId id="306" r:id="rId24"/>
    <p:sldId id="289" r:id="rId25"/>
    <p:sldId id="312" r:id="rId26"/>
    <p:sldId id="315" r:id="rId27"/>
    <p:sldId id="316" r:id="rId28"/>
    <p:sldId id="311" r:id="rId29"/>
    <p:sldId id="280" r:id="rId30"/>
    <p:sldId id="271" r:id="rId31"/>
    <p:sldId id="317" r:id="rId32"/>
    <p:sldId id="281" r:id="rId33"/>
    <p:sldId id="282" r:id="rId34"/>
    <p:sldId id="267" r:id="rId35"/>
    <p:sldId id="292" r:id="rId36"/>
    <p:sldId id="314" r:id="rId37"/>
    <p:sldId id="291" r:id="rId38"/>
    <p:sldId id="272" r:id="rId39"/>
    <p:sldId id="293" r:id="rId40"/>
    <p:sldId id="279" r:id="rId41"/>
    <p:sldId id="307" r:id="rId42"/>
    <p:sldId id="274" r:id="rId43"/>
    <p:sldId id="283" r:id="rId44"/>
    <p:sldId id="277" r:id="rId45"/>
    <p:sldId id="275" r:id="rId46"/>
    <p:sldId id="284" r:id="rId47"/>
    <p:sldId id="308" r:id="rId48"/>
    <p:sldId id="278" r:id="rId49"/>
    <p:sldId id="273" r:id="rId50"/>
    <p:sldId id="310" r:id="rId51"/>
    <p:sldId id="290" r:id="rId52"/>
    <p:sldId id="298" r:id="rId53"/>
    <p:sldId id="299" r:id="rId54"/>
  </p:sldIdLst>
  <p:sldSz cx="9326563" cy="70405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autoAdjust="0"/>
    <p:restoredTop sz="94660"/>
  </p:normalViewPr>
  <p:slideViewPr>
    <p:cSldViewPr snapToGrid="0">
      <p:cViewPr varScale="1">
        <p:scale>
          <a:sx n="103" d="100"/>
          <a:sy n="103" d="100"/>
        </p:scale>
        <p:origin x="9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483F5-5A99-4BED-9C47-BCC5482AEE04}" type="datetimeFigureOut">
              <a:rPr lang="en-US" smtClean="0"/>
              <a:t>11/15/2018</a:t>
            </a:fld>
            <a:endParaRPr lang="en-US"/>
          </a:p>
        </p:txBody>
      </p:sp>
      <p:sp>
        <p:nvSpPr>
          <p:cNvPr id="4" name="Slide Image Placeholder 3"/>
          <p:cNvSpPr>
            <a:spLocks noGrp="1" noRot="1" noChangeAspect="1"/>
          </p:cNvSpPr>
          <p:nvPr>
            <p:ph type="sldImg" idx="2"/>
          </p:nvPr>
        </p:nvSpPr>
        <p:spPr>
          <a:xfrm>
            <a:off x="1384300" y="1143000"/>
            <a:ext cx="4089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A4F88-D8B8-429C-BE41-1BC3CCF8C6D6}" type="slidenum">
              <a:rPr lang="en-US" smtClean="0"/>
              <a:t>‹#›</a:t>
            </a:fld>
            <a:endParaRPr lang="en-US"/>
          </a:p>
        </p:txBody>
      </p:sp>
    </p:spTree>
    <p:extLst>
      <p:ext uri="{BB962C8B-B14F-4D97-AF65-F5344CB8AC3E}">
        <p14:creationId xmlns:p14="http://schemas.microsoft.com/office/powerpoint/2010/main" val="398939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9492" y="1152241"/>
            <a:ext cx="7927579" cy="2451159"/>
          </a:xfrm>
        </p:spPr>
        <p:txBody>
          <a:bodyPr anchor="b"/>
          <a:lstStyle>
            <a:lvl1pPr algn="ctr">
              <a:defRPr sz="6120"/>
            </a:lvl1pPr>
          </a:lstStyle>
          <a:p>
            <a:r>
              <a:rPr lang="en-US" smtClean="0"/>
              <a:t>Click to edit Master title style</a:t>
            </a:r>
            <a:endParaRPr lang="en-US" dirty="0"/>
          </a:p>
        </p:txBody>
      </p:sp>
      <p:sp>
        <p:nvSpPr>
          <p:cNvPr id="3" name="Subtitle 2"/>
          <p:cNvSpPr>
            <a:spLocks noGrp="1"/>
          </p:cNvSpPr>
          <p:nvPr>
            <p:ph type="subTitle" idx="1"/>
          </p:nvPr>
        </p:nvSpPr>
        <p:spPr>
          <a:xfrm>
            <a:off x="1165821" y="3697926"/>
            <a:ext cx="6994922" cy="1699839"/>
          </a:xfrm>
        </p:spPr>
        <p:txBody>
          <a:bodyPr/>
          <a:lstStyle>
            <a:lvl1pPr marL="0" indent="0" algn="ctr">
              <a:buNone/>
              <a:defRPr sz="2448"/>
            </a:lvl1pPr>
            <a:lvl2pPr marL="466344" indent="0" algn="ctr">
              <a:buNone/>
              <a:defRPr sz="2040"/>
            </a:lvl2pPr>
            <a:lvl3pPr marL="932688" indent="0" algn="ctr">
              <a:buNone/>
              <a:defRPr sz="1836"/>
            </a:lvl3pPr>
            <a:lvl4pPr marL="1399032" indent="0" algn="ctr">
              <a:buNone/>
              <a:defRPr sz="1632"/>
            </a:lvl4pPr>
            <a:lvl5pPr marL="1865376" indent="0" algn="ctr">
              <a:buNone/>
              <a:defRPr sz="1632"/>
            </a:lvl5pPr>
            <a:lvl6pPr marL="2331720" indent="0" algn="ctr">
              <a:buNone/>
              <a:defRPr sz="1632"/>
            </a:lvl6pPr>
            <a:lvl7pPr marL="2798064" indent="0" algn="ctr">
              <a:buNone/>
              <a:defRPr sz="1632"/>
            </a:lvl7pPr>
            <a:lvl8pPr marL="3264408" indent="0" algn="ctr">
              <a:buNone/>
              <a:defRPr sz="1632"/>
            </a:lvl8pPr>
            <a:lvl9pPr marL="3730752" indent="0" algn="ctr">
              <a:buNone/>
              <a:defRPr sz="1632"/>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7A64E-DFBF-4B80-90D3-E02C70A72044}" type="datetime1">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404742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1E515D-36C8-4C5F-9F9A-5E0B62F2BC8A}" type="datetime1">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63439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4322" y="374845"/>
            <a:ext cx="2011040" cy="59665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41202" y="374845"/>
            <a:ext cx="5916538" cy="59665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EB031D-5A92-41C2-9D22-DC5835173109}" type="datetime1">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211559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4D911A-4031-449A-B694-BE28991357E2}" type="datetime1">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250789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6344" y="1755254"/>
            <a:ext cx="8044161" cy="2928678"/>
          </a:xfrm>
        </p:spPr>
        <p:txBody>
          <a:bodyPr anchor="b"/>
          <a:lstStyle>
            <a:lvl1pPr>
              <a:defRPr sz="6120"/>
            </a:lvl1pPr>
          </a:lstStyle>
          <a:p>
            <a:r>
              <a:rPr lang="en-US" smtClean="0"/>
              <a:t>Click to edit Master title style</a:t>
            </a:r>
            <a:endParaRPr lang="en-US" dirty="0"/>
          </a:p>
        </p:txBody>
      </p:sp>
      <p:sp>
        <p:nvSpPr>
          <p:cNvPr id="3" name="Text Placeholder 2"/>
          <p:cNvSpPr>
            <a:spLocks noGrp="1"/>
          </p:cNvSpPr>
          <p:nvPr>
            <p:ph type="body" idx="1"/>
          </p:nvPr>
        </p:nvSpPr>
        <p:spPr>
          <a:xfrm>
            <a:off x="636344" y="4711638"/>
            <a:ext cx="8044161" cy="1540123"/>
          </a:xfrm>
        </p:spPr>
        <p:txBody>
          <a:bodyPr/>
          <a:lstStyle>
            <a:lvl1pPr marL="0" indent="0">
              <a:buNone/>
              <a:defRPr sz="2448">
                <a:solidFill>
                  <a:schemeClr val="tx1"/>
                </a:solidFill>
              </a:defRPr>
            </a:lvl1pPr>
            <a:lvl2pPr marL="466344" indent="0">
              <a:buNone/>
              <a:defRPr sz="2040">
                <a:solidFill>
                  <a:schemeClr val="tx1">
                    <a:tint val="75000"/>
                  </a:schemeClr>
                </a:solidFill>
              </a:defRPr>
            </a:lvl2pPr>
            <a:lvl3pPr marL="932688" indent="0">
              <a:buNone/>
              <a:defRPr sz="1836">
                <a:solidFill>
                  <a:schemeClr val="tx1">
                    <a:tint val="75000"/>
                  </a:schemeClr>
                </a:solidFill>
              </a:defRPr>
            </a:lvl3pPr>
            <a:lvl4pPr marL="1399032" indent="0">
              <a:buNone/>
              <a:defRPr sz="1632">
                <a:solidFill>
                  <a:schemeClr val="tx1">
                    <a:tint val="75000"/>
                  </a:schemeClr>
                </a:solidFill>
              </a:defRPr>
            </a:lvl4pPr>
            <a:lvl5pPr marL="1865376" indent="0">
              <a:buNone/>
              <a:defRPr sz="1632">
                <a:solidFill>
                  <a:schemeClr val="tx1">
                    <a:tint val="75000"/>
                  </a:schemeClr>
                </a:solidFill>
              </a:defRPr>
            </a:lvl5pPr>
            <a:lvl6pPr marL="2331720" indent="0">
              <a:buNone/>
              <a:defRPr sz="1632">
                <a:solidFill>
                  <a:schemeClr val="tx1">
                    <a:tint val="75000"/>
                  </a:schemeClr>
                </a:solidFill>
              </a:defRPr>
            </a:lvl6pPr>
            <a:lvl7pPr marL="2798064" indent="0">
              <a:buNone/>
              <a:defRPr sz="1632">
                <a:solidFill>
                  <a:schemeClr val="tx1">
                    <a:tint val="75000"/>
                  </a:schemeClr>
                </a:solidFill>
              </a:defRPr>
            </a:lvl7pPr>
            <a:lvl8pPr marL="3264408" indent="0">
              <a:buNone/>
              <a:defRPr sz="1632">
                <a:solidFill>
                  <a:schemeClr val="tx1">
                    <a:tint val="75000"/>
                  </a:schemeClr>
                </a:solidFill>
              </a:defRPr>
            </a:lvl8pPr>
            <a:lvl9pPr marL="3730752" indent="0">
              <a:buNone/>
              <a:defRPr sz="1632">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270F1E-7BD4-4FD0-A658-68599A933904}" type="datetime1">
              <a:rPr lang="en-US" smtClean="0"/>
              <a:t>11/15/2018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107366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1201" y="1874224"/>
            <a:ext cx="3963789" cy="44671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1573" y="1874224"/>
            <a:ext cx="3963789" cy="44671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FF58D6-BBD2-4C36-A024-BF841A620260}" type="datetime1">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290027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416" y="374846"/>
            <a:ext cx="8044161" cy="136085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42417" y="1725916"/>
            <a:ext cx="3945573" cy="845845"/>
          </a:xfrm>
        </p:spPr>
        <p:txBody>
          <a:bodyPr anchor="b"/>
          <a:lstStyle>
            <a:lvl1pPr marL="0" indent="0">
              <a:buNone/>
              <a:defRPr sz="2448" b="1"/>
            </a:lvl1pPr>
            <a:lvl2pPr marL="466344" indent="0">
              <a:buNone/>
              <a:defRPr sz="2040" b="1"/>
            </a:lvl2pPr>
            <a:lvl3pPr marL="932688" indent="0">
              <a:buNone/>
              <a:defRPr sz="1836" b="1"/>
            </a:lvl3pPr>
            <a:lvl4pPr marL="1399032" indent="0">
              <a:buNone/>
              <a:defRPr sz="1632" b="1"/>
            </a:lvl4pPr>
            <a:lvl5pPr marL="1865376" indent="0">
              <a:buNone/>
              <a:defRPr sz="1632" b="1"/>
            </a:lvl5pPr>
            <a:lvl6pPr marL="2331720" indent="0">
              <a:buNone/>
              <a:defRPr sz="1632" b="1"/>
            </a:lvl6pPr>
            <a:lvl7pPr marL="2798064" indent="0">
              <a:buNone/>
              <a:defRPr sz="1632" b="1"/>
            </a:lvl7pPr>
            <a:lvl8pPr marL="3264408" indent="0">
              <a:buNone/>
              <a:defRPr sz="1632" b="1"/>
            </a:lvl8pPr>
            <a:lvl9pPr marL="3730752" indent="0">
              <a:buNone/>
              <a:defRPr sz="1632" b="1"/>
            </a:lvl9pPr>
          </a:lstStyle>
          <a:p>
            <a:pPr lvl="0"/>
            <a:r>
              <a:rPr lang="en-US" smtClean="0"/>
              <a:t>Edit Master text styles</a:t>
            </a:r>
          </a:p>
        </p:txBody>
      </p:sp>
      <p:sp>
        <p:nvSpPr>
          <p:cNvPr id="4" name="Content Placeholder 3"/>
          <p:cNvSpPr>
            <a:spLocks noGrp="1"/>
          </p:cNvSpPr>
          <p:nvPr>
            <p:ph sz="half" idx="2"/>
          </p:nvPr>
        </p:nvSpPr>
        <p:spPr>
          <a:xfrm>
            <a:off x="642417" y="2571761"/>
            <a:ext cx="3945573" cy="37826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573" y="1725916"/>
            <a:ext cx="3965004" cy="845845"/>
          </a:xfrm>
        </p:spPr>
        <p:txBody>
          <a:bodyPr anchor="b"/>
          <a:lstStyle>
            <a:lvl1pPr marL="0" indent="0">
              <a:buNone/>
              <a:defRPr sz="2448" b="1"/>
            </a:lvl1pPr>
            <a:lvl2pPr marL="466344" indent="0">
              <a:buNone/>
              <a:defRPr sz="2040" b="1"/>
            </a:lvl2pPr>
            <a:lvl3pPr marL="932688" indent="0">
              <a:buNone/>
              <a:defRPr sz="1836" b="1"/>
            </a:lvl3pPr>
            <a:lvl4pPr marL="1399032" indent="0">
              <a:buNone/>
              <a:defRPr sz="1632" b="1"/>
            </a:lvl4pPr>
            <a:lvl5pPr marL="1865376" indent="0">
              <a:buNone/>
              <a:defRPr sz="1632" b="1"/>
            </a:lvl5pPr>
            <a:lvl6pPr marL="2331720" indent="0">
              <a:buNone/>
              <a:defRPr sz="1632" b="1"/>
            </a:lvl6pPr>
            <a:lvl7pPr marL="2798064" indent="0">
              <a:buNone/>
              <a:defRPr sz="1632" b="1"/>
            </a:lvl7pPr>
            <a:lvl8pPr marL="3264408" indent="0">
              <a:buNone/>
              <a:defRPr sz="1632" b="1"/>
            </a:lvl8pPr>
            <a:lvl9pPr marL="3730752" indent="0">
              <a:buNone/>
              <a:defRPr sz="1632" b="1"/>
            </a:lvl9pPr>
          </a:lstStyle>
          <a:p>
            <a:pPr lvl="0"/>
            <a:r>
              <a:rPr lang="en-US" smtClean="0"/>
              <a:t>Edit Master text styles</a:t>
            </a:r>
          </a:p>
        </p:txBody>
      </p:sp>
      <p:sp>
        <p:nvSpPr>
          <p:cNvPr id="6" name="Content Placeholder 5"/>
          <p:cNvSpPr>
            <a:spLocks noGrp="1"/>
          </p:cNvSpPr>
          <p:nvPr>
            <p:ph sz="quarter" idx="4"/>
          </p:nvPr>
        </p:nvSpPr>
        <p:spPr>
          <a:xfrm>
            <a:off x="4721573" y="2571761"/>
            <a:ext cx="3965004" cy="37826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D7F0B8-6BCF-4E18-A6C6-7B789779F775}" type="datetime1">
              <a:rPr lang="en-US" smtClean="0"/>
              <a:t>11/15/2018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405372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23DAE1-E72E-4567-ADFA-A1925888BB7D}" type="datetime1">
              <a:rPr lang="en-US" smtClean="0"/>
              <a:t>11/15/2018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238348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DB90-7BEB-458A-A1AA-97DA71BCCE55}" type="datetime1">
              <a:rPr lang="en-US" smtClean="0"/>
              <a:t>11/15/2018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56946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416" y="469371"/>
            <a:ext cx="3008059" cy="1642798"/>
          </a:xfrm>
        </p:spPr>
        <p:txBody>
          <a:bodyPr anchor="b"/>
          <a:lstStyle>
            <a:lvl1pPr>
              <a:defRPr sz="3264"/>
            </a:lvl1pPr>
          </a:lstStyle>
          <a:p>
            <a:r>
              <a:rPr lang="en-US" smtClean="0"/>
              <a:t>Click to edit Master title style</a:t>
            </a:r>
            <a:endParaRPr lang="en-US" dirty="0"/>
          </a:p>
        </p:txBody>
      </p:sp>
      <p:sp>
        <p:nvSpPr>
          <p:cNvPr id="3" name="Content Placeholder 2"/>
          <p:cNvSpPr>
            <a:spLocks noGrp="1"/>
          </p:cNvSpPr>
          <p:nvPr>
            <p:ph idx="1"/>
          </p:nvPr>
        </p:nvSpPr>
        <p:spPr>
          <a:xfrm>
            <a:off x="3965004" y="1013712"/>
            <a:ext cx="4721573" cy="5003363"/>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2416" y="2112169"/>
            <a:ext cx="3008059" cy="3913054"/>
          </a:xfrm>
        </p:spPr>
        <p:txBody>
          <a:bodyPr/>
          <a:lstStyle>
            <a:lvl1pPr marL="0" indent="0">
              <a:buNone/>
              <a:defRPr sz="1632"/>
            </a:lvl1pPr>
            <a:lvl2pPr marL="466344" indent="0">
              <a:buNone/>
              <a:defRPr sz="1428"/>
            </a:lvl2pPr>
            <a:lvl3pPr marL="932688" indent="0">
              <a:buNone/>
              <a:defRPr sz="1224"/>
            </a:lvl3pPr>
            <a:lvl4pPr marL="1399032" indent="0">
              <a:buNone/>
              <a:defRPr sz="1020"/>
            </a:lvl4pPr>
            <a:lvl5pPr marL="1865376" indent="0">
              <a:buNone/>
              <a:defRPr sz="1020"/>
            </a:lvl5pPr>
            <a:lvl6pPr marL="2331720" indent="0">
              <a:buNone/>
              <a:defRPr sz="1020"/>
            </a:lvl6pPr>
            <a:lvl7pPr marL="2798064" indent="0">
              <a:buNone/>
              <a:defRPr sz="1020"/>
            </a:lvl7pPr>
            <a:lvl8pPr marL="3264408" indent="0">
              <a:buNone/>
              <a:defRPr sz="1020"/>
            </a:lvl8pPr>
            <a:lvl9pPr marL="3730752" indent="0">
              <a:buNone/>
              <a:defRPr sz="1020"/>
            </a:lvl9pPr>
          </a:lstStyle>
          <a:p>
            <a:pPr lvl="0"/>
            <a:r>
              <a:rPr lang="en-US" smtClean="0"/>
              <a:t>Edit Master text styles</a:t>
            </a:r>
          </a:p>
        </p:txBody>
      </p:sp>
      <p:sp>
        <p:nvSpPr>
          <p:cNvPr id="5" name="Date Placeholder 4"/>
          <p:cNvSpPr>
            <a:spLocks noGrp="1"/>
          </p:cNvSpPr>
          <p:nvPr>
            <p:ph type="dt" sz="half" idx="10"/>
          </p:nvPr>
        </p:nvSpPr>
        <p:spPr/>
        <p:txBody>
          <a:bodyPr/>
          <a:lstStyle/>
          <a:p>
            <a:fld id="{5B4FFE78-1962-4D32-842D-C6AAB7BB4350}" type="datetime1">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4564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416" y="469371"/>
            <a:ext cx="3008059" cy="1642798"/>
          </a:xfrm>
        </p:spPr>
        <p:txBody>
          <a:bodyPr anchor="b"/>
          <a:lstStyle>
            <a:lvl1pPr>
              <a:defRPr sz="326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65004" y="1013712"/>
            <a:ext cx="4721573" cy="5003363"/>
          </a:xfrm>
        </p:spPr>
        <p:txBody>
          <a:bodyPr anchor="t"/>
          <a:lstStyle>
            <a:lvl1pPr marL="0" indent="0">
              <a:buNone/>
              <a:defRPr sz="3264"/>
            </a:lvl1pPr>
            <a:lvl2pPr marL="466344" indent="0">
              <a:buNone/>
              <a:defRPr sz="2856"/>
            </a:lvl2pPr>
            <a:lvl3pPr marL="932688" indent="0">
              <a:buNone/>
              <a:defRPr sz="2448"/>
            </a:lvl3pPr>
            <a:lvl4pPr marL="1399032" indent="0">
              <a:buNone/>
              <a:defRPr sz="2040"/>
            </a:lvl4pPr>
            <a:lvl5pPr marL="1865376" indent="0">
              <a:buNone/>
              <a:defRPr sz="2040"/>
            </a:lvl5pPr>
            <a:lvl6pPr marL="2331720" indent="0">
              <a:buNone/>
              <a:defRPr sz="2040"/>
            </a:lvl6pPr>
            <a:lvl7pPr marL="2798064" indent="0">
              <a:buNone/>
              <a:defRPr sz="2040"/>
            </a:lvl7pPr>
            <a:lvl8pPr marL="3264408" indent="0">
              <a:buNone/>
              <a:defRPr sz="2040"/>
            </a:lvl8pPr>
            <a:lvl9pPr marL="3730752" indent="0">
              <a:buNone/>
              <a:defRPr sz="2040"/>
            </a:lvl9pPr>
          </a:lstStyle>
          <a:p>
            <a:r>
              <a:rPr lang="en-US" smtClean="0"/>
              <a:t>Click icon to add picture</a:t>
            </a:r>
            <a:endParaRPr lang="en-US" dirty="0"/>
          </a:p>
        </p:txBody>
      </p:sp>
      <p:sp>
        <p:nvSpPr>
          <p:cNvPr id="4" name="Text Placeholder 3"/>
          <p:cNvSpPr>
            <a:spLocks noGrp="1"/>
          </p:cNvSpPr>
          <p:nvPr>
            <p:ph type="body" sz="half" idx="2"/>
          </p:nvPr>
        </p:nvSpPr>
        <p:spPr>
          <a:xfrm>
            <a:off x="642416" y="2112169"/>
            <a:ext cx="3008059" cy="3913054"/>
          </a:xfrm>
        </p:spPr>
        <p:txBody>
          <a:bodyPr/>
          <a:lstStyle>
            <a:lvl1pPr marL="0" indent="0">
              <a:buNone/>
              <a:defRPr sz="1632"/>
            </a:lvl1pPr>
            <a:lvl2pPr marL="466344" indent="0">
              <a:buNone/>
              <a:defRPr sz="1428"/>
            </a:lvl2pPr>
            <a:lvl3pPr marL="932688" indent="0">
              <a:buNone/>
              <a:defRPr sz="1224"/>
            </a:lvl3pPr>
            <a:lvl4pPr marL="1399032" indent="0">
              <a:buNone/>
              <a:defRPr sz="1020"/>
            </a:lvl4pPr>
            <a:lvl5pPr marL="1865376" indent="0">
              <a:buNone/>
              <a:defRPr sz="1020"/>
            </a:lvl5pPr>
            <a:lvl6pPr marL="2331720" indent="0">
              <a:buNone/>
              <a:defRPr sz="1020"/>
            </a:lvl6pPr>
            <a:lvl7pPr marL="2798064" indent="0">
              <a:buNone/>
              <a:defRPr sz="1020"/>
            </a:lvl7pPr>
            <a:lvl8pPr marL="3264408" indent="0">
              <a:buNone/>
              <a:defRPr sz="1020"/>
            </a:lvl8pPr>
            <a:lvl9pPr marL="3730752" indent="0">
              <a:buNone/>
              <a:defRPr sz="1020"/>
            </a:lvl9pPr>
          </a:lstStyle>
          <a:p>
            <a:pPr lvl="0"/>
            <a:r>
              <a:rPr lang="en-US" smtClean="0"/>
              <a:t>Edit Master text styles</a:t>
            </a:r>
          </a:p>
        </p:txBody>
      </p:sp>
      <p:sp>
        <p:nvSpPr>
          <p:cNvPr id="5" name="Date Placeholder 4"/>
          <p:cNvSpPr>
            <a:spLocks noGrp="1"/>
          </p:cNvSpPr>
          <p:nvPr>
            <p:ph type="dt" sz="half" idx="10"/>
          </p:nvPr>
        </p:nvSpPr>
        <p:spPr/>
        <p:txBody>
          <a:bodyPr/>
          <a:lstStyle/>
          <a:p>
            <a:fld id="{E81A350A-FA04-4A03-B195-BE2BE7E960CE}" type="datetime1">
              <a:rPr lang="en-US" smtClean="0"/>
              <a:t>11/15/2018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766D1-85F3-4E34-814F-4368878456E8}" type="slidenum">
              <a:rPr lang="en-US" smtClean="0"/>
              <a:t>‹#›</a:t>
            </a:fld>
            <a:endParaRPr lang="en-US"/>
          </a:p>
        </p:txBody>
      </p:sp>
    </p:spTree>
    <p:extLst>
      <p:ext uri="{BB962C8B-B14F-4D97-AF65-F5344CB8AC3E}">
        <p14:creationId xmlns:p14="http://schemas.microsoft.com/office/powerpoint/2010/main" val="22176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201" y="374846"/>
            <a:ext cx="8044161" cy="13608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41201" y="1874224"/>
            <a:ext cx="8044161" cy="44671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01" y="6525560"/>
            <a:ext cx="2098477" cy="374845"/>
          </a:xfrm>
          <a:prstGeom prst="rect">
            <a:avLst/>
          </a:prstGeom>
        </p:spPr>
        <p:txBody>
          <a:bodyPr vert="horz" lIns="91440" tIns="45720" rIns="91440" bIns="45720" rtlCol="0" anchor="ctr"/>
          <a:lstStyle>
            <a:lvl1pPr algn="l">
              <a:defRPr sz="1224">
                <a:solidFill>
                  <a:schemeClr val="tx1">
                    <a:tint val="75000"/>
                  </a:schemeClr>
                </a:solidFill>
              </a:defRPr>
            </a:lvl1pPr>
          </a:lstStyle>
          <a:p>
            <a:fld id="{6997BE17-B8A6-4B18-9B87-9CCD8B0C8770}" type="datetime1">
              <a:rPr lang="en-US" smtClean="0"/>
              <a:t>11/15/2018</a:t>
            </a:fld>
            <a:endParaRPr lang="en-US"/>
          </a:p>
        </p:txBody>
      </p:sp>
      <p:sp>
        <p:nvSpPr>
          <p:cNvPr id="5" name="Footer Placeholder 4"/>
          <p:cNvSpPr>
            <a:spLocks noGrp="1"/>
          </p:cNvSpPr>
          <p:nvPr>
            <p:ph type="ftr" sz="quarter" idx="3"/>
          </p:nvPr>
        </p:nvSpPr>
        <p:spPr>
          <a:xfrm>
            <a:off x="3089424" y="6525560"/>
            <a:ext cx="3147715" cy="374845"/>
          </a:xfrm>
          <a:prstGeom prst="rect">
            <a:avLst/>
          </a:prstGeom>
        </p:spPr>
        <p:txBody>
          <a:bodyPr vert="horz" lIns="91440" tIns="45720" rIns="91440" bIns="45720" rtlCol="0" anchor="ctr"/>
          <a:lstStyle>
            <a:lvl1pPr algn="ctr">
              <a:defRPr sz="12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86885" y="6525560"/>
            <a:ext cx="2098477" cy="374845"/>
          </a:xfrm>
          <a:prstGeom prst="rect">
            <a:avLst/>
          </a:prstGeom>
        </p:spPr>
        <p:txBody>
          <a:bodyPr vert="horz" lIns="91440" tIns="45720" rIns="91440" bIns="45720" rtlCol="0" anchor="ctr"/>
          <a:lstStyle>
            <a:lvl1pPr algn="r">
              <a:defRPr sz="1224">
                <a:solidFill>
                  <a:schemeClr val="tx1">
                    <a:tint val="75000"/>
                  </a:schemeClr>
                </a:solidFill>
              </a:defRPr>
            </a:lvl1pPr>
          </a:lstStyle>
          <a:p>
            <a:fld id="{437766D1-85F3-4E34-814F-4368878456E8}" type="slidenum">
              <a:rPr lang="en-US" smtClean="0"/>
              <a:t>‹#›</a:t>
            </a:fld>
            <a:endParaRPr lang="en-US"/>
          </a:p>
        </p:txBody>
      </p:sp>
    </p:spTree>
    <p:extLst>
      <p:ext uri="{BB962C8B-B14F-4D97-AF65-F5344CB8AC3E}">
        <p14:creationId xmlns:p14="http://schemas.microsoft.com/office/powerpoint/2010/main" val="4249814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32688"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72" indent="-233172" algn="l" defTabSz="932688"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516" indent="-233172" algn="l" defTabSz="932688"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860" indent="-233172" algn="l" defTabSz="932688"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204"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548"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892"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236"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580"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924"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Reading meters </a:t>
            </a:r>
            <a:br>
              <a:rPr lang="en-US" sz="4400" dirty="0"/>
            </a:br>
            <a:r>
              <a:rPr lang="en-US" sz="4400" dirty="0"/>
              <a:t>and </a:t>
            </a:r>
            <a:br>
              <a:rPr lang="en-US" sz="4400" dirty="0"/>
            </a:br>
            <a:r>
              <a:rPr lang="en-US" sz="4400" dirty="0"/>
              <a:t>Creating the customer ledger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771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Common meter types</a:t>
            </a:r>
          </a:p>
        </p:txBody>
      </p:sp>
      <p:sp>
        <p:nvSpPr>
          <p:cNvPr id="5" name="Content Placeholder 4"/>
          <p:cNvSpPr>
            <a:spLocks noGrp="1"/>
          </p:cNvSpPr>
          <p:nvPr>
            <p:ph idx="1"/>
          </p:nvPr>
        </p:nvSpPr>
        <p:spPr>
          <a:xfrm>
            <a:off x="719931" y="1849741"/>
            <a:ext cx="2963008" cy="4351338"/>
          </a:xfrm>
        </p:spPr>
        <p:txBody>
          <a:bodyPr/>
          <a:lstStyle/>
          <a:p>
            <a:r>
              <a:rPr lang="en-US" dirty="0" smtClean="0"/>
              <a:t>Analog</a:t>
            </a:r>
          </a:p>
          <a:p>
            <a:r>
              <a:rPr lang="en-US" dirty="0" smtClean="0"/>
              <a:t>Odometer-style</a:t>
            </a:r>
          </a:p>
          <a:p>
            <a:r>
              <a:rPr lang="en-US" dirty="0" smtClean="0"/>
              <a:t>Odometer-style with multiplier</a:t>
            </a:r>
          </a:p>
          <a:p>
            <a:r>
              <a:rPr lang="en-US" dirty="0" smtClean="0"/>
              <a:t>Digital</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22810" y="1849742"/>
            <a:ext cx="4964180" cy="3723135"/>
          </a:xfrm>
          <a:prstGeom prst="rect">
            <a:avLst/>
          </a:prstGeom>
        </p:spPr>
      </p:pic>
      <p:sp>
        <p:nvSpPr>
          <p:cNvPr id="3" name="Slide Number Placeholder 2"/>
          <p:cNvSpPr>
            <a:spLocks noGrp="1"/>
          </p:cNvSpPr>
          <p:nvPr>
            <p:ph type="sldNum" sz="quarter" idx="12"/>
          </p:nvPr>
        </p:nvSpPr>
        <p:spPr/>
        <p:txBody>
          <a:bodyPr/>
          <a:lstStyle/>
          <a:p>
            <a:fld id="{437766D1-85F3-4E34-814F-4368878456E8}" type="slidenum">
              <a:rPr lang="en-US" smtClean="0"/>
              <a:t>10</a:t>
            </a:fld>
            <a:endParaRPr lang="en-US"/>
          </a:p>
        </p:txBody>
      </p:sp>
    </p:spTree>
    <p:extLst>
      <p:ext uri="{BB962C8B-B14F-4D97-AF65-F5344CB8AC3E}">
        <p14:creationId xmlns:p14="http://schemas.microsoft.com/office/powerpoint/2010/main" val="384728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Read Meter: Analog</a:t>
            </a:r>
          </a:p>
        </p:txBody>
      </p:sp>
      <p:sp>
        <p:nvSpPr>
          <p:cNvPr id="4" name="AutoShape 2" descr="data:image/jpeg;base64,/9j/4AAQSkZJRgABAgAAZABkAAD/7ABtRHVja3kAAQAEAAAAPAADAFgAAAAqACgAQwApADIAMAAxADEAIABCAHIAbwBvAGsAZQAgAEMAbABhAHIAawBlACwAIABhAGwAbAAgAHIAaQBnAGgAdABzACAAcgBlAHMAZQByAHYAZQBkAAD/7gAOQWRvYmUAZMAAAAAB/9sAhAAGBAQEBQQGBQUGCQYFBgkLCAYGCAsMCgoLCgoMEAwMDAwMDBAMDg8QDw4MExMUFBMTHBsbGxwfHx8fHx8fHx8fAQcHBw0MDRgQEBgaFREVGh8fHx8fHx8fHx8fHx8fHx8fHx8fHx8fHx8fHx8fHx8fHx8fHx8fHx8fHx8fHx8fHx//wAARCAOzBQADAREAAhEBAxEB/8QAoQAAAQUBAQEAAAAAAAAAAAAABAECAwUGAAcIAQEBAQEBAQAAAAAAAAAAAAAAAQIDBAUQAAEDAgUCBAMFBQUFCAEDBQEAAgMRBCExEgUGQVFhcSITgTIHkaFCIxSxwVIzFdFicoIk4ZJDNBbw8aJTY0QlF7JzgzUmo2RFCBEBAQEBAAMBAQEBAAIDAQEBAAERAiExEgMTQVEiBGEyQnGBFP/aAAwDAQACEQMRAD8A34fiumMEeVBCQVQjjRAwGpQPLqNQDvNUDaEBVCaqBMDHnBAPpJctJTyQxtUJDBMDlmpFJLQNVFdPJiQFR1u3Gq0g6voWUDSEVWhHqREMz6AqKrZSBVzitSHtR7ru7YWkArPfeOnMVVhZ3G43OtwOiq5c83qlrfbPtMdvE300ovRJjlauomZBVLVtttiZXjBdvy41y76xrbCybEwYYr1+nD2Me8NbQLzfp+mOvHCBzySvD33r1c8krVefrp2kIXUWWgty9xFBmiKmdulxc5aiYqN232K0idV1KBaNeScv506QvjidWuClqPPJria6mLnkklJEW1hto0hzhitYi42+JsM4cRXstcxnqtQzeYYrfScXdl3nTnVPd7g+R5NaVXXnlmhHzVGKdVYGLyDUHFcb01hzXvcakqZpqeKJzyt886zelpa2eAJC9HPGOVujo7Z1QGjFW9C3sNrcfU/JZzSLWOFkYACWYqQtLlztWHxsos61Idkp9GOIccQsW63CiN2ZCB50tCzauHNJorIO0jNBKyKqYEfpYSM0wRNEj3gHBizYsEMyLRn0RT2xnQAc8imJp1A00HxJV0OocsCe/ZZVO1lpHH6napnZAZBXE0PK57CG6SCcR0SmmhxALgfX8pw6HNFOjYAScCSAKuyCsiaY55xJREbpDWow/wC2SYafLda4o42xtYI61cM3E9SVpEVTn1CKaG1NTkPvRErYdWIGPQIJ47WuYU1cTtjaMhipasK7SMa4qKYZmZAfFXE0x0hJ8VZDXBkjjhktzlnUzLJ5a6Rx9INK+K3PzT6PZAxvSq3OIzej9IpTJa9IXCtBj3TQoDaVOaoVsjR5LOq43IGX2pqY73hTEq/UMd73irsMppnbU4+Sn3DCCetfvWf6RrCCR3QV/Ys/1h8ne4/ICin9j4d7jupCn9T4c2QV9TvKil/Wr8HCbxUv61fkpnCf0q/Lm3OBT+tT5KLs4ZYJ/Sr8nfq3dAE/rU+YVty44YKX9avzDhdOA6K/1p8w5tzR1cyp/WnzD23R6geKv9afB4uDSpGAzIT+x8HtnZTrXxVn6nyeJoqZrf8ASJ80gdGTSqfUMpaDorqH1GSoT3QHDspolDsKtdSoxpgtUiMwRuAJC53iLOiRbYZg7S4DSaUK59fnjU6CS2krHuaRi0rn8tahdEKkEYqYOlijdQsbSg9QUAktsNVakdwioZLXsiIJLZzTRwyVEPt6SKj01xKQNBc1xMeFDgiJWyVzJr1UalTskBbpOIOdVKqg5DwHZN+icZIhFcDKdmBWbya8r3rhHIOMXBuIQbmzBqJGDEDxC52Na1PD+Z10RyPo4UFDgudmOnPT1rZd7jnjaNVarF5dZV814cMOq5WKZIzDBWJQ5q0rcrOJGmoW5WbCvaCF356crFfdW4IOC6ysWKK9s6VICVNVsjS3AqNoDmgljQS1UUoOKIIYclQQwlQTxlBM0IiZoUEgUVI3JA4hBHOPQUGK5R/Jf5LNV8/cu/513mUiKCI4rSrSzxIWojaccNHtXSM16jsjvQ1WxI1Vq70hYqi2FRTtWKCVr1lREbqqIKhNUFAK1XSsn4lQc1origZI3NBCMFQ15PRAzACqI4kEIInKwMJBOKDqBoqrpgK5mzUVHA8ly1IieV1QriAnMGrHNUPiABRKn1elALI7E1VRE6SmAQQSSChJSCh3ncWRxuocuiddY6cxmLW2n3K8BNSyuS4yfVatx6Jsmzx28TfTTuvTzMcbV2xgwaBglZF20JkkDAPNb451OrjY7RYCOMEjFezmZHm6urNzg3ALh+v6Y3xwjcarw9969nPCI5rzddO3MITRZi1E932q6mI3OaBjmorNci3WG3iedQBC3IleJ8z5g+V7oonHtgVbWWEcZbiWpNSUkRabft+RIqV055ZtX0MBDQAtfKakDNONF055YtI5xK7TnGd1E40CnXRIgc41zxXK9a1IQVJUxbRltbPe4YLtxw5ddLm1saAVC75I56trWye+jQMFm9aLy02xjGguGKSLgouawUal6CNYS6pXK9NyJcBgFitOrQLNWI9WKzqpIpPUK5KauCJJg4UaFL0uYYxgJqVZESENBoFpDnMa1tTieyUR1e7AKKc1gHzCvYJph4j1Upmge2OtQMCMypVS4MByLunUrKkc9jgKsBIriki6gMwIbQFn8TetAtZ5ZK6R7qBvp/hOZqqiX1OxkNSMz3+Kz7WG6qAgUoFYjo59DtRaHUBoHZea1AO6RxdWuJUCD1YA0VQ8RuLUD2xOd0oEVM2169VLVxMxmkCopgppIcZQ3PEFMEJnJ8uq1hptZCcOq1OWbTmW5OZXSfmzekzWRt+zEreSJtSv9tseFdXdNkRF72GPRZ+1wgnJ8FL2uGulyxxOdVj6XDTORhVJTHOlcCGk/FXQglJCmh9ThXzU+lwofqIqaDr8FPoxxe3HGoU1TRM1RML7wzHwVVxuKCnXomJprrogfN5lMXTBOTTHPJMTTf1JrgVcNO/WFxHTxU+TTXXJpnir8rqM3Tx1wGKYmuF3Jn0KfJp0d65oNRVT5XT/ANY6o69ap8mpG3ErmOfQ6WfMeimLpf1dPmrRMNPiu9b2saCXvOloGZJSw1N+qLXljsCCQR4hZxdK28FKVzUxUouG5dEwPbMwqGpBJhUOV2qeZXUxV+qmQ5sxwGFPxHqtT9KnymEzNFMvNdJ+sZ+UjZW6c1qfpE+UjcRUZrXioRzc+56lMCGFhbQgV7peYahdaD8PwXLr8v8Ajc6QPtngGowPVcrxY1KhdE12SyqJ0A6jyTQPJbA5IBJbZw+XpiiIA14ca9VRznaX96iigeyR7TgVMXTyBJGWSNDmu6HEJYsZPfPp1YXUputtd+kvK6jp+U+YXPrggPZ9x3XabgW24RuYW4Nk/CR4FcrMdeenpmyb1HPG0F1arHUdpV+1zXBcsVHJEDitJiNooVdTD81vnpixFJHVduenLqK66tgQcF2lYxRXtqRUgJSKt4LTQqNHsdRBKCg6uKCeM4KAiNyoJYVARGeiglaVA+qCRjsEDwgZcfIUGK5SfyH+SzR898txvn+aQUUXzLSrS0zC1Ea/j7vU1dYzXqGxPrG1Wo1tpi0LFBoCy0XNA9lVKCogoDYApRnxVdGT64oE10UEcjqoI6qhKYIiB5QRh/dUI59ckgQCmKoimkwpVKAJjVWKZA46qDNVKLcfRVECudiaqhjpQERI2YuFEENw+mKsQJrJKuCv3O+bBEamizbjfPLHyPn3G50gEtrkuPm109Nvx3Y2wRNJHq6lennnHG1p2RhoDQFbWE4ZpA/iOS1IrRbBthdSRwXr/PjJrz/p1tacNEbaBY/X9MTjjUL3d18/9O9ezjk3UvN107SEcaCvVc/beIXSYqxEbnhoqVRQb5vUVpE4lwBotSJXifNubPme+GF1a1GCrLz4ia5lLjUuOZK1Ilq/2Tj09w4aW4d1144tc+u8aUcekgaCRkunXOMy6Y+JsQV550oaRwOWC7zI52h5HjosddtSIXOK42tw0MJOSs5S0daWRcQSF34/NyvS5tLQNoAKldbcZxfWG2ufQuGCxumLqOGG3ZlitQI641mjcly67ak1zQBiVjWsLr7IupAcFMU0vJwWOqvLmxkiq5tHhtAtYaexpLq9FZE1JQg1rgqODvVQZqB4L3GgFB1QOGlpDfxeCge5rWNP4nn7lLVNc06gCcBhQdFdD6PwDG1aMT5KapztLK6iC52IHipIIXuBdQO+xXQkcZcBXCnWiCZrI2ig/wBqrJsxo8gEEd+iKjMlKAgEh1T3PgtRkzWgQAnMIqSKEkoCmwYmqmmJdLWipzU1rDHXDRln3TE1A+d7j3W5ymnBkjiMaBdJwzqVsQGBxW5+cjOpYYDJK1jfmeaCuAWpMS0twHQTOhdTXHg7zWb+i4gL3GgA+C5XprDHyn8Rqgj99tDX4JhqM3Dq+nGqoUF5pjnms2kPa3GtaKap1W5nNQKZGtoAQagVPYqKR07K01VwVkTURvA12GY/erOUtM/VF1cPJa/nU+0ZlkrStO56Lc/PWb0VsjqVLw3DqVr+Z9O99pGLx9qv80+ne/CB84PfFPiH0U3ETQTmKVHkr8w00XUDgSDSlKjzUvMTTBd24rV9O2CfMX6O/U25FdYpSuSuRNL+st6U1ClMSnyaT9VC9o0vFevkr8w+jRMx2TgT5q/B9HiQE45DspeF+ksd49sUkLSRFLT3G96GoUv5E6LI8PdVzq4Ur5CgWJ+bX0iDg12BxHUJeCdJGuJHzf8Aep/Nfo9rjhjis381+z2yPpU1A60WfhZ0f+okaaZrPyv0lZeOB0k0pmPFZ+VlTMvafMVPldEMuWnIqWLp4naeqipGyCuagkExFMVZ1UsSNmfhXGi3P1qfKYT1GC3P2ZvKcerIrrOtTHOadHZVEbreNwoRQ+CzeJVlQSWTvw4+C5X8mp0Ekgc04ii5WY3qCSNvUYogWWAdvNFwLLbONQPsQQ+25oNQfBEI2ctwfiOiLqUSONC3JQdcw291H7U7A5pFDgs3nV0BBttxYP12jy+EGvtnMBceuMdOemo2jeBKwNfg7qCudjtLq7a8OFQsWNEc1YCAKysuc0UXXnpnqBpo8F356cbFXeW1QcF1lYZ++tXNNQEWBGmmCKmYahA8BBI1ARGUBDDkoCGOQTtKgcMVEStQSBFNm+QoMTyv+RJTsVKPnzlY/wBa7xJUhFHF8y0qytei1EazYXepq6co9O4+70NW6y2dl8oWKo9rahYUpagextM1lRDDjgiDISoKFoXRk/QoInjFUMLTRAymKDndkQNMegSKgNStIc0YoGSyADBNUE6WqsiGEVFVQkbQCgIx0olBygVWkQubXLJArDp8kEU8lR4Kivnu2xxuJKWrIy253r7yX2o8RXFcOrrp6aLjOwhjWveMTjiu358Y52tlDA2NgDQujFENYA3UeisiJtttZLm5DiPSDgunHO1nvpvLGAQQgUxXb9O5I4886lear5v6fpr2ccYFkeK+C8/VdZHVFKrk6oZJStMh5JQwVJxTFUO8b9Hbxuq6hAW8Z14zzjm75XOhhfnhWqjLzystzKXOxLjmtyIvNt23IkLpOWLW62D2oI2g4UzXp/O449eas76/he0htKdVr2azF88Eupkr6JdVb5aLl101IiqXFYaObGXHBXnlLVnZbeSQSF6OOHHrpdW9hgA0Ld7xJF3tu00Ic8fasTnV1cOMULKNzWrZAI4vlf4LletXErYgwLnW4c1tTikKV2lowWtDmMc/IKWoIhtRm5Zxo+TQ0UahofW0GrjRvipqyJmuYW1GXRFNFTmclkTx27gz3fl7VV0JJJI6lMW5VCmqUR4g/d1U0PfXSOhzxUU+ga0FwONKgYoEkuSGaB6WnE079FpHWotW65rgOlkOEcQwqaZud2QRxxVIwq41oB0SQT3MRic1hPrpVwGNK5BWxJUBJ6YdimBj3HCowxofJMDC0/bkqhWROJoB8VDBMdtlVLVEhrWYqNI5LkAenNXE0O6Rzh5rU5TXNjcTjgunP56xekrIw2tPtXb5xjU3QUVUj5NPXFc+u1kQOnAd81KYhYtVG65DnEudmcXZrKonTv6Hr9yYGhxcak4du6WhRHXGv2qWhQWAHuFnyOM7RjWgCuBhnJNGivZanBa6SUhlXENIOROYVnKWoTeRDJ+rHp/tWpzGfow7jGPVowaaVOS1kiaBdu8j5D7TRpJpWi1LGKV13f6yBgQaDIJq4GDb9zqyOJ1VIoc/JPoxLHaXDtIe+oOYV+j5FRWTy3F2eFPBT6JCyWr2ULfw9E1cQte8Po7Dv1U1HSUq6jsxX7EMQjT/ABaqCi1KzicGMwAdK0r1UqxAWmmofKRh3Vg5gdHK4PxxDW0x8yrpISUvGrQKGlaf7VeUsQ+/cAgtdgRUNBFcM6rbJ8V3cfKJDqORqtG0W7c5GOFXBwIxqOyzjWnxbkXM1lgLa6fGqWLOhEd5EWioIOZA6KfMXU8NxC4VDh1oMlLysqb9RR3pFRlh+xPk04TAZ5/vWfk1I18bs8ws3mNSuccRQenrisX82p2VocG+lyzfzWdJo5nAUrj18lyvDU6SNuHDChywKxY1KnZeHDFTF0Qy5B64qYqVkwWVTtk7H4K6mHC4dSgOS3O7GbBUv5QY5zgdYqKLr/VPk5jg4VBC6c9SsWGSRh4oc06mkoWayaflPwXK/m3Ogc1s9uYwXK82NaHdE09MVFQyQD2yCTrrgOlEQBNCQEEDdbTSuaCV0gLc6EZJVOZIWmqmGi2GGSjvkkH4gufXDfPa4sLlzQGPNR0cFw65d+etWjSCFxsdIUsoVlKa5alSo3AFdeenPqB5oQQvRzXKxUX1nWuC6sKK5tix2SixC3BFO1BQSMcgIYcQgJYeqCdhwQENOCgkacUqJGlRUgKBkzvyygxfKT+RJ5KUfP3Lf+dd5lSChjzWlWNqclqI1ew/O1dOUr07YD6WrbLaWJqAudVZsyWKpwGKBxwCKcx2KIKhdioKVtV0YS6sFlTCKqoa4YKKjwqqI3YlREL2iq0GBgzVDXCmSIFlFaooYspVaDCaYIHRgk1VRI5wDUQDK8l1ECOdRqoGlnJOkfFXAHdXWltAVNWRm903Fz3e1HmcCufXWukmLDjuxue4PeK1xWvz4Y66by0tmwsDQKLs56LY2uakEkULrmURt+UZrpzNTrxGx2ja2QRBzhivT45jhPNWhyXzv1/TXq/PhBI/ovLeneQM4Zk5LnutYYXlUMOA1FRWf33dmW0biXUIXTmM2vGOaczLi+OJ+JwwVtYedOfLczFzsS44qyC72vb2ihIxXTnli1pLW2AANKLrIxaPEojYAuvPLOhJrpxxrh2XTcY9gJ5y44rj1XSQK7ErlW01tayyfKFvnmsXpb2m2OaQXN+1ejnnHK9at7S1qaAJekaCws2NALgpIo6SVrBpaMVq9YBi1zjVy8/VbnKRraKauHgVWWigVGCsKfHCScVrWcTjTFgAsqR9w7JW0xGXOIosa0jltGSub7ldI/CmB5JPoZg0YJaHBjhShx8VNUS6Z8h/M6ZAZKZppzAMNJFMyqJWljXFzcRXqpqkliMRq92Yr5IhNcbsC6jTmTmqIo3HVi30549eyB9GtFSTXsphrg7EOBIP7FqIikc2pOqrjmgj1atQy7JBwaSFQTFbudnngiChDHH18ys2tSGS3LWigxIzokhaEdM97s1ucpae4F+NAMMguk4YtSNjA+C7TmRi04DDFXRxka3qpeiRDJM9wOkGjRV1OnRcr1rWBZLrGhOSmLqF0uqpGAGaI5geYyc+p+KlofRoxJ+Cxa058zW5YJgjN0QNX4R1yW5wz9B5ryNrS/VX+63Erc4iXtG27kd8kdK/KDia91L1InlDI++JpISBhQNwP3J/RMp/+oeSHGhIpq7gZqKIt9vidg55NB0TScixt1u5lC2rexKxe25wUQW8TToiaKZmin2vwFunxOJOjT3p38FeeqnUAXNw6Qj3XFugBkY8OgW5WKezcNTnlrPb1YBoyGPdUFQyEOoTQ9k+lwYSC12GrspauKm6fpecfDy8VmdJYjEpeW6fmrWmfl+xX6TBG27fLuFxHbWzfz3Eggmgo31OJJwU+8Wc6XeLSewuGW0opI1oOoHUC01pRXj9Po75xBE9zrVrXOHuajQUx7YldKwZKyXUA2gqcadKilVZRFO95Y5tTpaKAtyxyqtSlAyPk1sLqVIoHDACgXSMJWzgUAIwaNb3Dr1pRUjn3TSzVhSoNe2KshqaGXWKVy9R71JUon98tDsRQHTpGZ61NFnWkL7sl9KgAjPEZLbNomKW4BAY411Ur4UzU1ZBv69wZWQVd38ElU+33GGYdWOIr5BMhopk9W1adQzr3U+V1NHKdOJoB+1ZsalOje2la0Pdc7wsqdk4OOdFPhfo8ujJwNCcVm/k19uHuDEGoXO/lWp2lZO4YVoVyvLUqeK8pXUcclmxrRLLhpGageX9aop7JHADH4pLiVM29cBRwq1dOf1rF5TsnjkGDsexXfnqVmwrmg1BxBWrNSA57SpJbn2XLr8mp2EfE7GoxXG843qCS29NSMDkSsqDntqZBUDPjDQRTph4KCJri4k9kRJFIBnl2QG211I2lDgOiz1zrUq+2+/ZIA1xo7svP3+b0cdrKoIXnsddRvFFIlQF9CuvLFOBDguvNYsDXEIcCu3NcrFLe2meC6MqWaIscVGg+qhxQSMcooqN1QiCGO6JgnjcqCGHBZEoKCUFQO1IGTH0FUY3lH8iRZo8A5Z/zr/MqQUEfzLSrC16LURrNhd6mrcSvTeP/K2q2jaWXyhZotIjgsKk6qDiopW5ogqBBVNAJW2SuCgbVVDTVBE9AxBE/NURlwCUwxz+n2qwRObVU1E9ooiQOWAqiXSA2qqBZ5TkFIIA2pqtQMldQUCoBldpaXH7VSM3vO5+2CAfVkFw76dpEOwbdJcze7ICamqvHOs9V6PtlkyCIYY0XonhyqwAw8lGcRulLniKPFxUt/x0kya1nH9q0sa948ar2cc/M15u7taSgAAGS8v7fq6/nwje7Ci8PXT0yByCT4LhbrrJiKU1w6LcjNqNopiUAO6bhHbwuJNKJItrxj6gcyYNcUb6uNRgVvXO15STNeTl7sSVqRF1t2z4BxC6c86xa0Fpt4ZQLvOXO1YOa2NtOq6SM2g55scVu3EnkHJOCMFx66dJA7gSarmp0ED3uAC3zzrHXTT7PYMaWl7V6pzkcbV6+Bj26Wtp2Wb5BtltwY0EjFJyQURTAKdXGkbxRcb03OXMBKw0RzyDQLNrWJW1otRmpo20FSqHVxwUtUhfU0GJU0w/QGgE/MVFdRoGOaoStRUoE9IqTkMSVBM0EUJGPilhCilTXM4oHtocxRvQIqRpFCQPlxJ7BTDQ8kr3voPUPuQOayjQXZjJBx/7kw0pp1OHZVKjc7sqI6VJAyREsUBcRTNCDI7cYVopq4fJKyNtOqiwFLcl3gOi1OUtRNa93gD1XXn89YvSdkQBwz6ldZxIzae0BtPvK2hDNTJc70uI3yOJxPkFmyqgklDak/YpggdcGhoc8wEEID3gH5AevdLUOGlvwWGjnXFBQYk9FZyWxA68hEbtbhgcSMSFv4Z+wrb50hc2NhwGDnYmv7FbZGUTonPFJpHO66QcKrN/RZyngiiGTK6sakrle6uDCxuk1GmowPYLLQae4PvVOIOHjXJXhKs7522t9uC2kMoiaCZy2hLqVLftWtq4itS80GXcdVm1qLDKOlPV0XO1sPJ6mnFQVt3qZQ9Mmg91uViqu/c5ztIHm0YDV1XSViobaUkhhrUZntjktItraQuJqKHPxUwlWkBqwkjIVIyyUaVW5OBd7TGV9WrV1xGSkWgWSuaQAcaUOBGJWsYF2N5Na3DX4A4nVToRQgqXnVlxLeXFxeXnvvDS/SMGioAbgKAJzzi9XULo2w/M0htKkHPFb1mzA5c9wNCdOqoAHj1K3IzqGr3ag11GjHSetVuM0yZkekUaHUNXU6dFpEGURYSaONT1qBjRaSEl9psYwxzBd1P9ieVExey2AyOlbXTqDQMTQ5eCzashsEwfqGLaYkHLDPFWxIb7seuNrsaGoOdKn9i0iz90xtDtOulA5oyx6rl7dIGncA8kGkebqnE+AW4yaxrC6Q+4GktGkDI5YfYmmJo7yVg9v8IFB3QlGW24/KC7OoAOSug2C6Y4Gpx79E9rEokIOGPip8iQTAnOlOil5WVPHNTMrNjSRtwHfMB5rPXKypCGVBacTifiud/JZ05utprXDwXHrix0nSWO8c00JWPlrRcVw1woSpi6mJBGBqTiVAgNP7VdE8dyQADiunP6WMXlN7zHszpTErtO5WflzgCBUYJYaHnhJAAqQ3IHouPfDU6CvhNKELnW4EmtqkgDooYAktnBxdTJBE49xToqhYptJzwUWCYroggg4g9FmxdXm37wDRkuXQrh3+Ttz+i21NkZVpqDkV57Mdp5CTAgrfLNhI3kFbYTEBwW+az1AVzBUZLtK5VRX9rmQFpIpJQWuoUaKxwRRUR6IgmPNARGcVAQwqCUFBKDggc1A2YegoMhyVv5L/JZo8B5g2l67zKkGdj+ZaVY2uJC1EajYjR7VuJXp2wO9DVtG0sXekLNFrFksVUhqshDginNQFQFQVDagrpWElahQNoqhHDDFBC8oIiVURyOoEUOSaqhKdVYhj3ABAM55JoqaQChVQ2WagooA3OJK1IUySYMHihEGqpLiouKjedxZDE41yGSz103zyyVrDNuV9qOLa4BcuZta6uPSdi2lsETajFeuTI4Wr9regSoSaQtbRuJOACVrmLbjuyPkkEsoxOK6/j+X+1z/TvfDbwwtiYGtCft+qcca6V4aF8/rp6uYH1FxXDqushJCAKBTmLaGJqcclpmQPe3LIYy4mlEkV5N9QOZtt43xsf6iCBQrTFrxa7uZ765L3kmpWpGV3tO10AOmpK3zzrNrTWVg6obSgK9HPLlaPktRCwuBxAXecsK6e5GS11ZIkmq2eUvJ05Bee9a6yB2V14rFUVHCZCAAt88az10vdv25rWhxC9U5xwt1o9qtWOdSnks22kxeCxiYATmtc84V0jxk1S1YiOGa49105jmNa51HZLnI1SXBawUYs9VZEcbSTisRoUxgAW2Sy+kDFUxCA95o0+alpgiGMMoXHFTFJJJ6/T0SCMmQuBCCVwP4vlQPYyunrXFSLU3qxA+LirfKOayhqM/4khTHvdgxnTCvVSrDNRLtLcaftSB7QAM6nxQOqRUk1KIZWvqOAVDdRdUDoqEDSaAIieKDL7SmqKa1jGgGmda9VnVxBNdaSQ05dQrhoXW+R1PtK6TnWbTmsHnT7F254c70lwXTGTq0bUdMFKqJ8ra1JwWbggkvIyDQ18FmVQ8ty6uPpr0S1IjHuvI0khYtaKPaaRqz6qaGS3gDRWjWjAE+K1OKl6BybgxgJY0vpiegW/mM/QGa/lmwoaV+VuAA8/NPSVJBDIW1oTiDU5VWeqsg1sZc2gqHitT3XOtxxpQAmpyqsKJgaypIPpp96zpid5Gihxpgpqq66BbK4tOoihaQMuv3JKlRQ+4aEkmuVVbRaWzyKAn5cgc1LWosm/LWvisOgWR+nDPumiFlxbxzF9zEZWBpDWjo4jA/Bb5ZqkvZGGVjg0EAUGFBXHErpHPqobJ8h0xYNMhq5z8MAtsrNoLHB5ocAS1Iqwi9TcCclFQX9q6Ex+5Qe4wSNINTjll1UAJty4gitaUw8Oq2zhRbOzIxzcTmoYIgj9sa+taUGCUkMnaHNLakszNc6hakKFnY8tdUnEAUGVFqVmhwypOGQ61p8V0jKAxysD3j5SKEZV7KoQtjLKHF2BJyAVVFJU1bUObQA6u5Gf3rUSoNBDgytA37DRXUFQuEtYwWhoxLR9+KzZ/qw6NseijXBrzWppgmmJm1LRHrOBAaa+HTupVPaJHtEYIBcaBzsKVPfoopzrAstRcO06C90QNRUuaK1p28U+vJ8oY3jMAmmR7AZq1IJ9FYvYaQ6nq1dZCengFnVLBM7WA445EdK9VZUWAle01CuqnEgOZBJFFdEzHOAoa1zFeyxqn+63SaGhUs1Yk1uGIdWnTxWcq6kbdOGBwUt/6sSteyQ4gE+CxZK1LiRkRAeQ/ToGDDmTXJc7w1Oj4bx7CBj3K53lvRkd011FkTt0nrRRXNNMMuyuiZkrjgcfFbn6Vm8pQ5pp1ot/es4R0bX1wp4pZpuBZYXDHoud4sblCT24cMM1hoFLatBNQetKd0QBNERiRiOiIQOIyPqRRMU+FK0UqxZbducsJoTqjPdce+NdOe8X0ckNzHqYa9wvNZY9G6jMRaVqdM2Hx1W+axYdIwELtzXPqKq9tgQcF0lYxnL+2IJNFSK9hoUUXEcUBUZxQEMOKgIbmoJgUEjMlA+tEDJnDQVRkeSOHsv8AIrNHgXMTW8d54rMGcj+ZbVY2oxC1EafZB6gunKV6TsDvS0LpWdbXb3ekLnVXMOSxVTELIQqK4FBNA7FUV5pRbYcOyIcBRFNeVEDO6qhpGCCCRtFREAaqhrz4qxEDzqNFYaURjMoiGVwbVAG8klWLprm6WEqoCl9VSTgEVX3+4NhjONAFjrrG+eWJ3HcZ7+7EEWIJxK4btdMxteKbGIo2uIx7r1fnzjj1W2hjaxoFF0rBzjRSEg/adsddSh7x6ei6/n+es99Z4biytGQRgAUK3+v6fMxz450QcBVfN7716+ecBXDyXUXHqushG0a3xWZFRPcSaBVEE0rY2Ek0orIV59zjlkdnbvAfjQ0C0za8D3ndZ9yvHPcSQTgrIyI2vbXOcHaarpIxa22zbe5rQXMoPELtzMc71qwuJo4QKUr0XWRm1XXd+6QEDBdPrIzmqeaWrqVXHrrXSTHenSsxqlgtnTyhrMytTnaxesaS32SSCMSO6dF6OZI43aNsoZJXBrRgrbrLTWFiIWBxzWpzhInml6ArHXTciEYYrlem5EMjnaqdFzs1o5rXUqs9NSFDManFc2krGgYlWQI+RxwGSahY4nvOJwQSNaI66cfFWQN9wmqqEa4Uocu6zrUglkYDC6ooMh1SkOihfKcMG5keSYJXejBoFO6Dm0c3STQDv3QRSSA+kZdhmqIQ1zwDWg+9ETMY1tA0Y0z6qK5xAoAMQqhvuaXDV6qdCkCVFKnNUK1mr5R8UMFRQACpHmpaSHySsjbTqp7a9A5ZycB0wWueWbUXtk4uNOy788MXpIB0AoO67ZjmflnknoNMrBgCs39FkDy3Z+AxosW2qDkuC/SQ6tcCpIaaA4t9Ap3cl6MOrE1o1iv8ZWbtVE66Y00Lw3wOdPJXnhPpXzbi/U72+/zu/sXWcyMXoMZnyPqQXkkGqWoNjti+jnGg6tOC42txK23haKUU1cSklrSGjDoopgc6uILT0ooOJ0mgyAxKzVEQGuRqBTV5rFWJ3ODvS3I91lQV1HU6ThXCvZEqCFjsa1o39yqSDoqinc4nvRMaWUL3OZ2UsdIjmBFTnqzUwBXIBbgBit8sdKu69sk+mlaANBXSOdiO1jaJGv00acD1P2repizjjYRpLTXNZaWEDmNacKDqlIgkDak5AY9ypFpha00ANKDErSGtjc4UJ+XBXUIWyCra4DLzVDhB1LtQFBTIY/2JqYWWBhb6fLBaFdJLauJaxxc6unS0VGrLNc5/7EdP4VzberS0tocySvRuuFiB1i8mra0rQjpj4LWs4Hks5PdLZSWhtcfDOpVlXEUcLNNTX1Ygdc8iVbUw6Jmp4axwZIT6j+ECuZS1UT3OYSCcQSQ7w6pCuhnMZaSQaEOa01wHdWxBJEjtTmv0kg+kZdMcVBNayRhjo5vX6cHY1BPVY6n/ABrm/wDTXuoSG4tHyE0wwWkKZNDG1AGo+oVxr1PksqdDR7tdaaaEdcEtwFOmqfU6lM+1FnTE8UtS0g1r+xXQY2Z+fTv1ocFlspIGJzbjp6+FU1kz33xAhwrXGv3rP0sh4vA8CuC19mDLWb2ZI52j1NcHAdDQ9Qs3n/i6nur+a5upZ5AGmR2qjRQdsAuc2N+zWSNec1fFD2624NdUDGhWeuFnQiK5NcenRcry3KMjuGuzWcXUoJ6ZKKeHAGqCeOY0ot8/pYzeTiGOHddZ1KziCaEEVbhRY64alCPbiQQuVbBz2wdUgKCvmge2pGBPVVkOxzmkkosTsmIdoPmstLLb9wMTqtdSmBCz1xK1z1jQwXMVwwEGjuoXk74+Xo56lSUopKWFrUUXWdOdgeeMELtz053lS39rWuC6ysKC4tyx9UUkZpRSgmN3VAVG7BAQw4KCdiCZgUHOKohmd+WUGQ5I78l/xWarwbl5/wBW7zUiM9F8y0qztBktRGo2X5guvKPRNh/Ctstpt+QWKLuA4LnWhAxWQpbgimFA6M4hEBhdGT2gKIa4qKjcTREROVDVRHJ9ygFkNDgtiF7lUMbWqqHvdRqgDkqSrBGRRUCyzGtOiCr3G9ETCK0os2t8xg9+3l8j/ZiNXE0Xn76135i34hsTnlssgq52JJXb8uHL9OnptlbNhiAA6Lu4idVP3KA3bttluZASPSunHFqddY2m2bc23jGGIXot+Y4e6s6YL5v6/ptev8+MQTSClF5uq7yAnHGqxPLRheTktMuJDW1KQZHlfIYrOB/qpQYrcS18+ct5DPul65jXeiqsjFQ7FsU15O1rG1xxK6czXPrrHrPH+DNayMvZU0xXo54cbdaK/wCPwW1mfSAQFvqLy8y3SfTcvaDkVvn0z7ANcZMB1XLqukiC4i0mv3rPy0iiD5H0CvHLPXTR7RaiFzZHDJernnI4W60rH/qGe2wVqsXytvha7ft0cDNRGK7SYxiWe4NdLclz66akQtJJxXG10kPdRZVGWkkUWfprEuQos2NQhGCGlaMMTRZ0MDSThklhqZrtOBOKRSVq2jciqh/ytyBJS1YKs7EPaZ5vTE37/JT0eznaC9zmNAb0HZSKfHKRFpb8o+9VMRh+kmnqr9iegmt34yGxj5vEDoFFQ/zJHPA0x1wVkRM0ACoGAVSmPfjX70wNLhSgz6qhNPXugljiqfDsoCo2aAe2ajSKe7a3Bv2qyamgzIXGpx7Lrzyzeit+1dueMc7T8wumMuc9raY1IyCnXRIHlnc4kD/YuVutBZJw3Nw8B1KfKWoHOkmHqOloyA6pbhPJ7AxoAGPZZ+tWQk0zY26nEgDKvXyCTktAzXTnu0MBaT8pOJr1W8kZt0Oy3mfNqDS52TnHDon2fIlljGfVITq7DJZ+jBUdtE2uloHZTTDxCADU1Wdakc5opiMuqzauHxUPSobiQcFNWI6gVJbXsEEXtveQ6hxOCCeFjgTTD/askEMY5xyNDnTspjSK5joD0Ix8fBSQBlr3EdKrUiaMgjJcCcWtz8fAJijGOLQEsXTpCK9MVn5XQ8jG6hqFGnqrjOgJbVzptTG06Vz8FqJSfo2xvDH1pHWtDnjirKliwayJp9LaggaT1rRUSNidoNMhQ181LVNlHqJOQGBSLTAGGNrs31If2A8FplIGgxaqAY08cOqDjDShaSa50RKUQYEj5RmCkoY2ECuYJ+xavmJPbMw7VuFkZbcRGSOR7nRzNzOrMeC+fPzs8Po39eeprQxWw9lrXYuaAHGvVe387keL9JtSe3Fpe3SS6g016Hquv1XPIGmthpJy/iar9JgGSNpw0gUNBTBbnTOIxC1tQ1jSMO4OfRW0iuvGvjfQ0pkQMR8Frmp0YbiDWwaNAADXjKp/7FVBehjyQ3ElgaAfMdk1cNe/2xK1wLADXT2oKhQNcBoBoXF9MehTRNbwR+05xrWIYurQVcaBY66WR0VxE/0Bh1DB8lcPgFm2tRO/3SC6X5XHF4pX7As6WJ7Z+R+UtpUZlXUi7266ijuoZjGJGxODyw5Op0oo2Ter6C93GW5t4fYilpSPtpGJw7rM8Qquke80qKt6KUhmqprXEdP3qKIhe4ENrUAVU+lwWyYFuJzW51qYlwcBidXTyTIJIhMHAN9dcgMarKnte51cKOb0U8VUkcjgc6rF5alGQ3OFK5rFjWi2SBwzyWV09pICB4kc3xRcSNlL/mFAt8/p/wBYvJ0luxzcMyt3mVNwHLDoPguNmNyhJoWvwIUFfPa6a4VVMBSBwNSKEZIFZO5tAehUqxaWl2WuBDjTus3nVlxobW+imbpr6h968v6fnj0c96IKxFpHCoXTms9QHcwVBwXo56cbFFfWueC6Mqh7CxyipY3IDITggJjKgnYgIZ8qgR4VEEzToKDI8jb+S/yWarwjmDaXjvMqRGejHqWlWdp0WojT7NQOaunLNeh7ERRq2jZ2BFAs1VzAagLFUW0ZLIk/CoIXZopWEVQCNIK6VhJkFkRuVRG7wVkNMc1AwjBEDzPIwVAxqVrBHJgqIg7FRDnOqEAz88VYBp3nIKiB0dIy4oRiuVbh7THAHFcP0rvzFBx7apb66EsgqCcFn8+da7r1zY9sZbwtwpgvXzMeW1c0oKlWgvbbB9zKCRh0XT8/z+mO+8bTbduZBGMMV6vHMcLdWcYqV4f3/R6fy4JO8AGi8PVeqQC5+o+C4+20MjhVdIzSNoMSoKjfd3jtYHHVQgLUhXgXPuXPup3wROqKmq056y2y7TPuF21rWk1OK3zGOuse3cP4dHawscWY4VJXp44xwt16LZWcccYAAwW7SKbljmstH+Sxemvl4Vusx/VPPiVfrwcwFHcOZVcr06SEdNJPJpaM1qbWeri82vbaAOcF6uOccLdX1ramRwa0K26jU7ZtrYo9Tsx3W+ZiH3U2k6Qs9dLIFDu68/VdZCOd2Kx7aPZjmoJWtGaYqa3ibISXGgCexFIW6yG5BYtakMIc49gEkLTvlZULVZJGXONSMFFSMb0CmqkI69VQREJpnsgJyFdJyopClo04ggNFcsQVAjnHR6flBpXzV9AeafQKEkUPqPRZUyOGR1XSuqamgyFOgorBO5wa1oAqVUNLitIaST0xKIUA59eqCaKEuxIRRQEcTKk0CxVkBXF5Wobg1bnJofE/Ma+C788Od6PB6Fdpy52nCn9q0hrpAD4rPXTUgaWfSKvONMhmueaug5Lt7iI4x6jmT2V9MlbExh1vPksXvVkNkmb7YpQNHUqSau4G/qLNbfbFaZk/uW/jGfoVf3cO43LTBCYo2NDdTjWp6lZmxaibaNaRr9bmmodks2rIJD209I0gdFj017R6qE17UUtMPbTQ5x6UT6JDm0LQelfm6d0Q4gmvUnqmCMU1+kEUpWvdMVNcW72PYHAVlaC2hrniEVC7VDWKQOaR061ShYyXPwwPZZBTH0bifBRSOiDnk9xmUCRWzMNQNRn5LSYIbCxoFAARXzV0SsjBpU4DJRSPjafKvxQwjo2npXsESkMbQfLKiqGOiFSQKk1qfNUSmGrGuAoehUqyGNYDni7sorpmfxZAdP3KaIGsFdI9OZ/sV+kw9rdAIIr2V+jD2SOIAANRlQUCmhznEA6hTvTPBJ0Yj1t1Eg0BwxzXSds3k01/Djisd1rmGe3R2onCtahZlasPDHElwOAoSaLWs4imGtxc5/8A3JKYHlha8loFDmMM6dE0xX3LJPSxpOBOGSs7qXkB7UrwS6pLQdTuwBWv6M/AN0TGucGHXKSNBp6e2FVf6U+Bbdwa2FxjoDSjnNxxqfuU/ovyJIa1gmmJewtGWGeJpVbn6peTJZYiMQWuriXA1NRgB2xW+azQrb6VjjrAeyQhr/Jas0lNkaRKA4kx0cQOoHc/YudWDGwvNnFKKFsoLm0diA30+rz6LFbgqGRrIWaHCtKafxZeKmmeBzJ2l5DG+20gEAmtB1V1Ej3AsxPhUdaoU0xl4GkUFM+g8FmrA8sTmeR/F8FnQ6F3VxrTPvU90qwVUENDRQDr1NcSo0f7rgCR0/en0mJra6LSDUh3cYLrOpWcTuIc8v1VNf8AtVZ6iylZNQHp27LDSZlzlXB3dM00Qy4I9Va9ysWNSi4boOFD9qzjUEteMCFFODqmvRRErJSB4KzrCxz6OJOdei19azmIJIeqw1DYrKCUSGaQRhrSW9yeyshVRc2lD3UFfNGQR2VHRzUNAmGrO1uoxGHBxEgOSl5WVe2G4NmaGPI1dCvL+n5478d6OouUrZkjKhduOnPqK28t6g4LvzXKqC+t6E0W0CR4FRRcLkBcaAhqlE7DgoFdkgjlFWFUZLkbfyX+Sz0rwfmY/wBYSsxGajpVbVZWpWojS7QfU0rpyj0DY34NXRltdud6QsVV3buyWKoxhWQ8nBBE8qKRrjVAIwHBdK5p64KKieiGVQI4oYjJwRAk+a1BAXUWhBK+taJBHpVQrgaYIgS4k05qxUMPrNSiB92u2QW7seivVxvmPMN0mk3LcRCzFtcaLyXzXeeI9A4psggiYS3Gi9X5848/fTYxsDW0HRbrAm2tzcSBoyWuOdqddY2mz7Y2GMOIxXtk+Y8tu1bNGNAvN+36Y7flwkNGtXzuunt5gG4lxXCukCSS0wCs5S0xtXGpyCpAu5XzLeJxJpRWQrxj6h8zLQ+GN/qOGC0xa8ttoZr66qalzytcxi3Hs/AOHNhjZK9nrOJK9XH5vNbteqW9rHBEBlRbUj9ztoK1cAsVuRgOc8ng9l7GuBJwFFz6rTyaeT3ZS8nMpq4jDC8ho6qyJ1Wj2fj7nsEruuIC9PHGPPbq3ihIf7TRjWi3ajS7Xt7YmB7xit884g6a6DRpbkp30sivmeXGq896dJDWjUKBYrTmtIdiriJhh5qelJqccslztbkODnhtAcFm1ZD2NwqrIlp9Kii2hrbd8lR+EZrG6uH6SB6chglqw5jSK6s+6RUzG6sevRVlK9o9OFXHAtHWqytQFxaaBooOgVEcjjhGDV5NAB4qzyg+42I2lq1928GdxBZBmQO5SzFl1FC6FjHl9XPdgwKRKhcW4k9FRGXt1GmPkqHtYSUQSyCoPSvUKVYke+OGPE1d0U9tK6e6dKaDot88s3pG0AY9e69PPGOV6PAFM8ey64wc2mJpj3RTpHxsjLi7HoFi1cVM97UGhp2PisppLG3lu5nM1iNoaXl7znpU66WQ0XMTHCo1HrTssZatCS3sBmIJ1k/h/CPCq6TnGbQ5bLO92Bc4GjR+FW3EWsO2lluyQt1h9Q+QjDVmWhc+umueStjNAGig6DtRYtawszCRUmhpiO6xauEjDmiudVFhXOacKAHoi6cGs65KCTQ5lAcA7LwBVZLp06i0V7HyQRvDnGktRlRXQXbyOiLJGD1xuDmOIriMk1UW7ST3Dv1tyBquHuoRhUtwyCFDQk+3WlSf3LKwRG9zxpaKUzKuJqV3yOw+PVRT44/SHNJJI9VftQTNY8AEt/eqCYrOcn0RucScMFAQ3ZdwkPpiIHc4Jq4Ij4xeuxLg1w+Kn1F+ani4m/8A4kvwAU+4fFFw8WhYcZHFZ+2vgQzjdm3oT5qfa/CVnG9vGUSfdPiJW7DYD/hNU+j4hf6Ltzf+C37E+j5hP6PY0/ks+xPqr8w9u02Vf5TB40T6p8wjtlsHHGJh+CfVPmGHYNsOcLKeSfdPiGHjm2EYRNB7hX7qfEDycS213ygtPgn2fAWXh1sWkMkcHHOuQWp2nwEfwt9fTMMMqhX7T4QP4bdtOprgSMQa0xT7T5AzcO3FzqaWtzJkOPRXYmVnrzjW6Ramew5sTgNRANaitKHzOKlpjOXu37g1jWvieACWxYH41WvpA5t7qJg1jSMDQYVfXAICp7tz4Y5Syoa0sdj1wFRXNJ4q2Hmd0kkQMwZG6lHuq4jp51K6S4xYFdKwSmQn0Vwd1FTU5LU7T5ENmtCPcY0u/wDOpiSOgS9Eh8L3Nk0fK4OAc04s9WACfWkTQOafV8xq5oqKgEH5llpNFK+GZvq92pqWn8OORVlSxYOuGiNpcRVzi7Q3IV6IlolsnusNMAMT2pkpVhb2f35WS3B1YBpDQBQDACgWcXQk5Y6Y6KtDiCB0+KkpT2udX0mtcO6Kc0uDuuJoSpViYOcDTMZghSCb3XfKc+61Okw4SAt05jGqu6Y41wpis4qWKYtOI+CmqKimb0wISwlGw3VBicTmFixqUYyRrgKFRo6uFVA90jaNAFCMz3QP1NIoc1NTDZGDsmgaSKoNUVXT21HGgr4Kitmgc1xwoqySOTTSqKOgmLSCDipYsrQ7duTZaRvz6FeX9Pz/ANjvx3vtYnELlzW7A88dQvTx049RS31vngu0rmpp4ixxoinw9EBsRwUBDCoJmFApKsDZD6CgyvIcYXrNV4PzT/mz5lSIyzCdS0qwtitRGk2g+oLpEr0DYsdK6Mttt59IWaq7tnZLFUcwrFD+iKjKgSiAdi6OaRRUbkRC7BA2tUDXBUDTCpViULKtAV2BVge0hENmma1tappionlMstAaq6tED8qLUcMFfSSMLyzenajE12eAXn/Tp35hnD9kdLIJnirnGq1+fLPfT0+ytmwxgUXpcRkcZe6gWfZbjUbDtYFHuC9v5c/MeX9OtrTBga0ALPfWJxztSxsoKlfO/Tva9/HOBrqalQvP1XWAXEkE9VmRbQ5bV3mulrGOnmbFGfBYxt5pz3lrLSB4a/HGgWmbXhN9ez7jeukeSQSaLUjLZ8E2L37xjnMqG/tXf8+Xn/Xr/Hvm0WsVratJAGC9c8RzBb7yCG1icA4ZLNaeVb1zO7lncIn0YK0K5dLzGTvb+4updUry4lcq6yGMY5w8VqTS1a7bY1cHOGC9H5fm4d9NTbXZZGI2jELr0xKuNr2+rvekGJV45Z9rG5uAxuluCvXS4F1GlSvP1068w0DUark2kjFASFYkc01OSoeRXJc7daObGSadOqzWi+27VTooJXNNFuJTXuc1lB8yz1VkMbI9rSAaF3zKKkY38RPkFZEStJ0uBNG9upQP1ODfT1U1UsR9qjsn0qiQLK5uIr4/EqwS2pMMjJmNAfGS4OOOOX3K7hUlxczTSF8jy9xzccVDUOoHyCuIaQSP3KhWRVOGSINawODRpDdIph18SlqyGTXLYm0b8ymaqukkfK6tcO5XTnhm9Iw0AUGa9M4xyt1I3710ZLXHxVRDcXrImUOJ7DMqW4qqnv5HvDX0GrDQDl5rn1/0dC0PdWRwo06SB18QuW61Cunij1Y0bjQHMq/KKuSaW5kc1gLYTk0fvXT0lT2+1PfJqdVje3UqXvDFvEIImhlMeniuF610kGTS30mzsgbX9JDM6QilPWQBUlZrcV7J3UIcPALKacZWPaKGrhgQENNdIWUA/F28UDSTqFBUVpVDU8R1Oa09MggMEbnj1GoAos6uOb6RUGg7d1UwNcOc9znSYuca18UMKySVkja4gUp1CqnTWk1w0aG4tzzSJU1ntF/K0Axur36UVqRb23Fb55FW6Wda4VWbV+atouHB4Akk0tHRuaze25wNg4vt8VKtLiOpKze2pwOi2uzjppibh4Kfda+YmEDRkwDss6uHtjzRThGFA4MYBUoJPThgg4jsg4E0xQNc4Nz65IOoDmMkAk25bfHII3zsbJ/DUVVBTdLhUGoOKgquS7yNn2mW8DdT2+ljT1cclBj4N45fDbM3e5AdZyGvt4CgJzWmfLd7Xex31lFcswEgBopWoQ7paf1D9CHj9TTVo8EwF6CQUCaAg7ThX9qBRHUgDM9FQ18OJa9uPWqAebbLOWuuFrq4YgJ9J8xXXPENinBD7Vtcq0otTtm8RQbj9L9un/kOMVBRtOgV+0vChvvpjfxQvZA4PJbQOrR2ApmtfbPzWfm4ju9m/TNG4sr0bhWuJKv0mK2WMRSey2MxkUaXkECgocPNXU2IJZJY3N6Rk4tOZaMK/uC1KmLixBZLqa0uANWtywoTn4BW1YENHXMrRIdLhqc53c0wUKJfcMYWaDTvU0FSpqfIm1uo9RGdTgK/Gq3usjmu1NOrPP4KVQ923RQx4jp5eSyEikx61OdEWCQa1cTgBiD4qVpNG4BwLTUClB3UV2sufUmlDUhZCtdiR36f2qiUl7XOrQh2VD0TTCggtdXPOqUw9jtOfRRRMc3fDxV1MFwzuacTgs1qUaydrgO6mKmFCVMVI0kBQPa8OrXpkoGuYDU91dRBLAKVRQFzaggkZqiquYHBppnmqlMtnSAUeCHBEHwTFpDhg4KWNStFtt+JWBrj6l5u/wA8d+e9HkVCxzV6gG6gBBwXo5rjYpLy3GJW2QLatNEUTE5AVGUE7clApVCSD0FBluQD8l/ks0eC81wuz5lSDLMOK0o+1OIViNJtHzBdeUr0PYBg1bZbXb/lClVcQmlFiqPiOCxRL0UEbq1RXUwQCx5LpXM8lQMJQRPCCEuotJrg4UTBDMahIBJBgtIEkOKobqo1BW31w6mkZrONB4ZmR4k491owJvW+RwwOAd0U67bnLCQQybpugdiWA1Xnk2t3xHqfH9sbBA3ClAvZzMee1fNbXBGV1tG3F7wSF3/Hhy/TprrWARMAC9PVcPdHMZqxK+f+36PZ+XBtw/Q2i8lr0yK1zi91ei5tI5MAqiKoa0kqKy3K99jtLZ9XUoCtSJa+euWb5Lul85ocdAKuMB9p24Ehzl05jNeo8KltrRoLqA9V6uHnvtqN55hBBb6WOFaZLe76LXm298jurxzquIaeideCTWaklc91O68/VdZErIDSuZWYvpZbbYSOdVwwXp/Lhx66aCOAMaGgYrvbjlq32nb9Tg9wU5mi9MrYmBoV66xZEBOrErjem5CECi5e2/RWtwwUqw4A5BIWHGL054qWnMdHVoWY0cyT14/AKX2qX1OxA+KqOxFGt9TipascIjWrsaLM8qXS3X3BW8QpaSRQYg4+SzqpG4kdCcwgeaMGtwq7pTuVQO+ZzhVxrmPLxWZB1vE6jSchjUrSCmVklYwUbqNBXAfFWRLSXgijuXMt3+61hwfTAnqggpWlT8FQ+NrtXYZICYYgP7VNXDJ7yNgIBz6pIK98hearvxwx1TcTgF35jmVp7Y0W8ZcHGvYFaxNB3t42IGhp1JUvhFa24MjjrwZjQ/idh0XLrpqRC/2mN9x2BpiSf2rElq1EL/W9ogNASRqP7gt5jKNnuSTe0Gl1fmPbxKX/AKq1ttujheZKkk9PALle2pyJkqKAHAippniuV6b+SW8Dp7mNhcIwXNHuOyaCpKq+lmsdstbm2inF5+oaWgAehpBoHeam7GsZ8Paag4UyHVGSsIZI0BuBFT8UMK9pcMtLm1x6IqGhFDWniiQTbEahT5u/VQ1Z29tKdLi007d1FFQ7VLIcW0JKauDIuKSzkEggda4Jq4uLTiVtGBqoSO+KXuE4WkOy2cWTBgsX9GpxBUdvG3BrQ0eAWfq1rErY8cqqap7YXKDjGBmUU3SKoO7oMnyrcdwi3C3tbWUx+40YDqSaK8s9BLo8s2+IXL5NUTKF+NVZYeWr2i+bf2EVzkXj1DxGanUxZdHAKKWiBDgCcqIPMN45PeXfJmCKRzLWGQRtbXTUVoSB1qVrmM2trye8u7bZJJbUEyu0tBbmA7MrNa/xldt4XJcbTJf3Mr2XkuqRgPQdK1VvWMznVp9Ptyurnb54Lkl7rZ+lrjnQ9Eq8juc28MvHLgSmhbQx/wCPoFlcYE7pyU7A22ngJsG4GUDNoxC34Z849B4tNbjjts+J1WMZV58eqz17a59KnirZL/fLzdJAdAq2KuWJp+wK/wCJ/rYaiTQGlDiFlUlCmjqYKhRUGowIyKDiS4kuxJzKDtPdA2iDqBAmlAyS3jePU0OHirpitvOObVcgiW3aa9QFdZvMZzcvpptlw4yREsf+GuIHVWds3hnb7gO82ccgtXe401OOK3O2bzWU3Pbt6hlEUkTmDV6sAAaj+1anUZByRmG3MgdWo0Go8enitUNspLltwHVq1lRXoG98fNSJYv7a7boa0Oq4ip/ctxmeBsjhKfUKUAbUd1MX2glbJG4St8sMgBRZVJbzazi3UXYkZJYsqaM0NRgBgQsqkozIYHAf2rKnFoBcPw1p9iinNfEI3t0apH/K+vy0OdEHAPFMigeXihpQ1zomh7ZCKdSEBMUjs+hCAiKahrVFHRTNIUWCWOwpVRUgGClD2uFMfgoOIrh3QQyRYYBUAXVsCBQK6BBBH7hDwSADQDqaKxMDOLaAsqG1pQ9EBNrcuYQQclLFlaPb74TNDXHFefvh256FysBCnNOoqryDArvK5VTTw6SSqGxE5IC43ICYzgoHuCBJB6Cgy+//AMp/kpVeDc3FLt3msxGRBGpbUdanELUK0+z5tXTlmvRNhODVtnWzsHUAUqraE1WKo+I4LIIasq4tQLoqFQEw0C3XMpoVFRkFGdMdRUDSKwMDjRURPKsiIZaUVAT8XK6IpSA0qKoNxuwwnFNakZ683vQHUdkuXXTpOWZvL+5vJ9Gompy8FzrpmNtw7ZAxrZHNxOK7/ny4d9PQIWBjA0Lra5D7KEvlAorxzrHVxtNrsxFEDTGi90mR5urqxaauovP+v6Y6/nxosENYvn9XXt5mAbqUGoXKugTWAKfarjKFx1Or0ClXFdut8y3gc4mhorCvCPqPyt0srreJ9e9FWbWAs4JJJdTsarcjFaawhcAAAu3MYtXcLnwtqHUXXliwLeXT5MzWnddvEjGKi4eSaDqvP3068zEccdDqPwXH/W1pYwmVzaBd/wA+dc++mkghZDH4r1eo4DLC1MslTkse0XzdMMdAtW41hGtMnqXDrpuQpAGCy1hzWDMlDCudTAKYrhkgV7liqiLnuOGAWbWpE0TOvVIYl1kejIKDg0kYZFFS9mZLUSnOjaCNBrT8XipSJDBQAA1wq490CVBaHNxbmSgGknqaA4ZBn9qYpYoqnU74joiCNQaKIGOeTpqcaUp2CqGtaDUBUKyMlyA2GD/vUtIivLhrKsbhTMpItVkrg4gn4Bejjhy66ITiOtOy7yMaU18u61EN1NYKuNAtYgC+3FrHBgNGnr3KvqM1TyTF8hdLUtA9LP7VxvTUhrrhzGmUHU8CgYOgKzjRr45JmtMoAaKO09Pimie3s5Jpfy2U/vjp5Jbhi2t7KK36UJP2nxXLrpZylABea4Bua5WumGOwdXtgAVlT2e4WgOzoUIaI3yHDpkPAKRaY6Fr5CGnSOndaRNBazaxpbqJwxVRo7ziLrazgmE4kfNTUwdKiv3KW+VkBwcdBdpeak/hCzavyvtt40yM6vZwIwLu6fROVzDscYoZDXwGCze2/gdHZW8QoxgB79Vm9VfmJgwdllooaSgeI/wCJA7QAop1RTAIG1cUDaIFogaR4IMPzS4ba7xZ3DhUNaCR/hcrynSLc+Yw7hYPtLeB5fN6caZDEq/Jemm4tZS2uzwslGmR1XFnauQU6pzPC4OkCpKy0c2hFRkeqhjiwUoUHnvPLG2tNxsJYI2xCR1XuoMw4K8+06b2Fofbs1AEFowOPRKsZbmB5MBJFt7QLRzKFzR6hXNSFR/TcWjLGeFprdl+uaueVB+xbqcrXmm23F7sc0dv/ADWetoHXSuetVko+V2MXF37dcMd+rawxBmnMnAFbs1mXElpJcbTwN7pSWS3JIjrgaOwVqT0NhujsfDReNFZpRVpp1d1+xSrPSrH/AFPZbdHvX6oyNf63RE1Gk5VV1PLebFujNy22K7bm8eoZ0IzWbGpVkMVAukUQN0Ko4tQJp8ECFoVgbQ9qKBMlR3mgQtCBjoxVANc7dZ3DS2aJrge4V1LGb3f6ebPesIaz2z2bgKrU6ZvDIbt9O92s2j9GBPCwHUw4E1707LU7Y+ay19b3lrPrkhMDmjTooe+ZK3z0zYs7K7c63Bf84yp1r1W7WYL16gGkV7hTFN9p4II+QYnwCipoT6aUJJyUpE3Wrs+yy0kET3tL2tOlvznoFFhhrWuage1wJplXsopA1jjgaeCB7XUOFP7U0EAkjDGg+CB7JTUV6ZpoIZMRSmZKINguMgUalHRvDhVRTyeymBzfFQPc0dEEMkQc0misFfcQdRgVRV3MThUAZ4qoFjeWuo7NEWVpduY4EFStStLY3rJ2aSfWF5+ucduetOuIgVvmsdRTXdvmujCv06XIqaNwwQFxnBQSVwQK/wDllBl9/H5T/IrNV4NzgUu3eakRkBmtqOs8wtQanZmkuaunLFehbGwhrVtGusXGgUqrm3OAWKqwhKyCWkKUPzWVKCqiuoQujBQVBxQDynFWIHeqGlUgd5xVRDKcFQLXMqgDcLlscZPZRqMHvu6YuoVy7rtzyydzeF7jjguOu0i44vtj7q5EhHpqunE1y/Tp65tNk2CFop0Xqnh5rdWkbKkAIjRbHY6nBxC9X48PP+nTVsaGsAC33058zUkbKYr5v697Xv8Az5yOnloF57XaATV1XFZihXV1UW7WcNmkbGwk4UWZGnmP1D5Q22tpGtdR1CArjNrwuWWW+vHSPqalajK9sLFrWjDHquvEY6q+sbMNGohdpHNLeFrWUGC6yYlUtzLTBY76WQI0k4n4LhbrpE8TDK8Nbktcc6z101WyWUcYBeB3Xs55yPPbq3fbCVwoKLNpizgibCwd0txZChxkeB0WNVZljI4MAsVqK2ZxDkKkYXUqVNU4N1FND3Cgp9ixa1EWlxNTks1qHRxvdWmICzGkjA4jOgSpEjGahU5d0hUkcjWODwNThkOgVQnrfISTUH9q0icVYCCKaeiVYTU4+DT08FKBrmfS3RH8pwI7lSKbbQFxa49MaLSDHOHTDuFIIi8VxxVQxoq7XmaU+HZUPDSTQZdVAfBFhj0zKWrIivLsNGhuHinM0tVrpHY/iK9XH5uV6RawcCKHuu3y56ePTgc1rA18rWt1HHoAmGqe8viWkHOtA0Z4q3phWPkEkjRI+juwyHh5rh323zA8kshkLYwanBxd2WefTVSwsbQ6CQa+pxzotIsLGETECmpoGGr9qz0sXlqBZN1RnS6lCadCKFc+umpA0kxd8uI6f2rla2j0vANBjmpoeyr3VJqMyUgKjs3yO/LqR0KaRbP2WGK2gcycvmkaXTtpTR2AKlrUhsW22bKF2Luylp8ray26eWnsQUH8bsArBcwbE4kG4lLiBgwYBZvTUlWcFlbQj0RgHv1Wb01OU4aFlShvdA4MJ6YIHBgCilFB0QdigXBAlUHHFNCaXV8EHBpTQpapVYTnbY/6vt7Xisb/AEuFPFXlOnct2aGzt7e9sohEYyGu0jPtVJfJZ4anarwXW1Q3DTi+ME07gKdLPLzPbb3ft63SSwhvJGNdI73PVWgBxK1PTNer2UBt7WOGpdoABcVm1oQKqKwf1RYB/TZCaBsjsKVr/wByc3yz16aPc7u9g42bmyGqdsLXMwrhTHBXq+VnoJx/lNpdbW19/MyO5a2srSaV+CWEqn4K11xyHcbyEFtodQa0ZYuNEnpP9b4tBFCMFlpXS8f2iSb3n2sbn1rWgz7oYx/O2/rd22/ZmMcY/mIbgKuwFfIKyp00m97Ay+2N23M9OlgbH/lS1cYC+3TklptLtkubRzWMGj9QBX0g4UWvFZ9NP9M3PO0StODWSkMFa0CdHLZgrLRQgXogSgRCAj9yphOqIXDsopCwHJUMLEQmlUIVAhaqG0QNc1pzQA32zbfeMLLiFjwepGKsqYym6fT6L1SWLtDziG+IyW/ti8M5c7PuNnIRPBpaMnNxrTuunPbnZiH25CW6xj1r/YtVI4tMWIOY+zGuCjQmNzHtH2grNWC4NyuYbO4sow0w3RHuYVI09ipfQELHA5Vqo0aQQSMCe6gaa4YfBQSD5R1wQPDnNwrgoJKjMoiVjqEdUUTFKwHyV0FW9xjQZILFjw5qjSTsVAodj4KCUNa5tOvdIB5beniqALi3BBpmmimuLZzHEgYrTOII5S1wHTqguLG6c1wc3BZsalaG3uGzxivzdlzzHTdD3UNarcrFiouYqElVEDHIouJ2ACgmQPcfQUGa34flP8lKrwTnIpdO81mIxw+ZbVYWmYWojX7C2rm9luVK9H2WP0NWkaW3joAoq0t64KUWEWQWaJwVFSA4KBQUQESumMETAjkRDIFRC4IlMOSqhn5qoglpRUBTSNaFRleQ7kGsIBWOq68x59uNy6V5xXC16JAEUD5p2xtxJOKwvVyPVuHbOIoWOLaFev8AOeHk7rbRso0AdF0tcx9jbmSQYLf587WOusjZ7baiKIGmK9vqPNbqwaCSvF+/6PT+XCVxDWrw2vXIDlfqdRc7VxHI4BtFYUITiSURnuT7vHaWrzqpQFai1868y3+Xcb97WuqwFMY1Bs9nkaea3Iy0lnbAO8l34jFHulEbcF25jFVl5c1JTrokVbwZHVK4dVuQhBqGhZk1q1cbVZUIc4L2/lxkebq60du2pDQr3WcXtnbBkep2a5ytyJZKELOqbbgCSp6KWkgue4DmgdlluhNJkcOyWpgosAaAsa1jmN04qLhC4ucSemSlqkDS4hrMXOwos+1WWhlpauaR+e8YBWzIkoGJsj8z5lSLRLX6AQAKUpVawMZHXChDRn5KolYGtwaKgZO/ekQ1z+nzY4lAy4m0s0igJwGOZCmNIYYdT6nHxKJosACgCBkju2ZzVRGeiA1lwz9E22bGA/VqdL1p0CtIdbwEmpyHVS1cJc3TWAsYfNSTVtxVTTEnE4r1fn+bj10hDnEEBxANK96L0SOWlwFOlMlrEFWrGuhnuNPuey0O9utK1wWerjUU+73wfG10cRhMlKtzw7hZv/DVFJcMjlIjJdjjIcvgsWrIHLZZZ2tGGkVa/occFiRR5tY2w65Mx8xC1EE2Vv7wGFB0qM/NTqrFxFBHCz0jHuuXXTUjnl7s/vXOtkZbFzQWDWScAVkGx7ZK8ASEMbT1AZlDKKhs7GBmPqKl6anIiCZz3iOCLVXAUCnldkWsXH725IMjvab26p4XyurLYbG2xDNb/wCN2JU+z5WTWtAwCzrWHhoKin6DRAoYmqWgCmjsUC1Qd5oFwQIg6iBQAsqXSg7SEMIclRm+Tccut0urOWF7WiB1Xk9qg/uSXKWas912wX23TWtaF7aNceh6KWqF49tF1tm1G2uHh76uOGQBV6qcxleAthbvt+Q4GSh0sOBFXZBWek/16K1tAsNHUqKIKvfuPWe828cVwS323amuGYQsWEdtHHA2ACrGtDaHsBRKRnr36f7JdTmajoiTUhhoEiWLva9ostttxb2kYYzNx6k9yVbVkGUCiuogFft9m+5bcviaZ2YNeRiEQ65EjbeQxCsgadAPfoivNt45Xustlc7XdWZF3MTGJAMA04Ks61PBNln2vYo4p6+7IS9wOYByCWnMaShUUrU0OQIAEHaUDSKFUIiFyQIRVAlKCiBpaqGltBhj4IiOQ6RUoA5b1jTifitzip9FivIn4Bwql5sJRIAIwWVRTW0UrdMjQ4eKspij3HitlPV7G6HjKi3O3O8M9uHHbiCriKtHYLc6ZvOKcxua7sB0VRKxgJzp37qVYcWF1Cf7Flp3tVAAGJ+5QREBp7g4AqBRHiSDh0QNI7dM1A/EFpPyuy7qAgENdSnxKoc1zampr2CgkjlLaHt1RR9vcggEHzqqD4pg4IqUVzUocDTNQOqCgidA2Q56a5lX2ivvLSuqmJHVFUNxAQ4kdM1Upbe4cMK0I6KovbO7cKPFcM1m8tyrdsrJ4tQz6hYnhq+Vfdw4Fb1lVFpa/wAEBMRyUBAQOcfSUGd37+U/yWarwXnY/wBUfMqRGMb8y1FH2uYWojX8fkAc0LpEr0vZHAsbRVNai3aCAirGFqgOiGCzRM1qintBUEgaiK2uK61g8KDicFBBIrKgdxxVEcjqBVAxxK0I5hRtVNMUG7XXtRuKtrUjzfftykfKQDWq8/fT0cxHt+xTXMPvvBocgnPGr9LHY+Oube6nCuKc8eWOu3qO2WghhaKdF6p6ee1ZRtqQAiNNsdhWjiF7Py4ya836dNK1mkABP07yJxztERsoKlfM/Tra9/HOIbmQBcLXXAZ6u7qQRPcTgtICvZ2wxOcTTBWDxT6m8qoH28b/AFOqCqzXltpEZptbsamq3IxWq2yABoFKLrzGNXQa2NmHxXXnlKDuZqnyXS+GM1WTyFzqBceq3I6mhmK5OnpPt9oZX6iF6Py41x76aKCENAaM16vThrQbXtxLfccPJY+VG3EoYNLc1z7bgZrnk1XNU7AAKqqa4lwos2rIJt26W1KzWocSS5ZxSEudgMlbRxwFBiubSfbJIo5nSyCpaPSPFWZEzSyyPmkc9/4j9yz7VI0Nb8vRagaSST4qona7TGYwSdVNVFRzGioBTSkn0MjB1AvJroHRo7+KlIFjbrOs01Y6e9DmooloAo1uWVVUc+gJDcRQZqoiOKBGipA6FUFwQE9MOqzash9zctiYY25nNJNW1VSyHEuxd1Xq44ceukDwPQdYJPzAdF6I5mCjCTnVaZKCHA1cA0dSluAKW9ngLnMcRqwFMMFm2LFLe7gXF2rUf43nw6Bcuus9NSaDhcJXGRzaNIOllM+1As40m0y1a59RTLwW5Eoy21z6QxpcPxE9cVi3CNFBb+1EMMSFx66bkPEUjn0b6q9FjWhMdjG31TO9X8Kz9L8pv1EcfpY0BS6skhYIr29cGRMc5393onymtDt3DnGjrx/j7bc/iVnZFnNrRWm22do0NhjDadVL1rc5xO7WC3SAQT6vJZac94aEDGztJpWiuJomNzKChxUU+pKiuQdVB2aBQFA6iBOqGOA7IYcAFFxwARTkCFAlFAlFYODVB2moI7oqo2jithtl9cXkVXy3BJ9X4amuCamLoBFdRB1ECoFoEHIOQJQVQdQIEIQQPsLR8gldE10gycQKoJdNFAtFR1ECUQdVAoKDjigbpGaIUdigTSKoOLVQ2hRDXCiqq/cpi1lBmcFrljpj913b/Um3D9LWYGmZNKq9foc8A4rqSEgsc6uYxwKzOy842Wy3zrmAF3zAYpVi0IxpmgYWCtaY5IIpIWvaQ4VQxUbhx20nq5jdD+lFqdM3lmrzYrq2k1aagfiHmt/WsfOBNJaS134a1VsQygbIC4VpmoqJzNR8AoppIAOHkoGk4duqDtWFD/3KUSGrdIJzxqgcHNGWI6VUDmPx7jsipI3uadQ+TIoiwtrjLFVVlDMHhRU7sRVA0ZhQSBpdVwybmginiBFRkc1RU3loAKgYdU0U00ZY+oC1Eo+wvg2sbSKPFHA91dFlZXWl+fn2WLGpVhK1sjdTcQVIKi5iIcqGRHKqgLbiEU4/IiM9vv8AKd5LKvBueD/VHzUiMUPmW1HWuYViNRsrqOb5rpylek7DL6GreMthZOJaFlpbQDJSg6OlFkTR0WVSAUKBxQVDSartXNL0WQ0qCKRWAd2BWoiKUjSiBdVCVQNd3ADaFMVi+Rbh6XNBWeq68x5/cTe7c4nCq8++Xf8Axt9nvoHQRwimAAovTx14cb4aba7NjpvcA9PRXmOVaSNooAOi3rNWW22hlkGC6fnxtcu+sbawtmxRDBezq5MecY0VK8H7dvX+PB8jtLV47XqkV0ryXLlWkbpMFqRLURcACSqmMZzXfWWlpJR1KBVLXzrv15cbhuD5HVI1Gi1Ixona7Y1ALV25jFrTWcAY0E5rrGT7ienpC7czIxarbmWnVc+umuYghbjrPVcbdbiVrfdkDBktc86z100O32zY4xhivbJkcLVxt9i6aYGnpBT2xWnoyCDT4J31kbkVbwXy1XmtbwUy2BbUIphbTBZqx0YBdiFjW0xJpQIGF1FKHtBLajMrLR2nSKHNXEcCKjTh3WasTNLqg4f7EMP1Y4ZdVoPhLWODnN1ddJ69lYlKahxPU4gIhs+uPF1WnI1zUi0MC5+FM+yApjdLRhSmag57hTx6LWBjnYU+1EMAc4+SoLt4C4jCnipaJrmdtuzS35isya16VFxc6fUTj0Xr/L8nHvsGZS8kOXonLlpNQNdJywW5E0x07mDHE9ArcQHczFjDI84Z0HdTYKi43P8AidXVivP303zEAY+X8x+EePtsHU+PgsSNnskk0HInrIcwKLpkiJIIpLmRoa4uiHzuOax10uNHbW0MRaIQdFBh3XnvVdJytI2NY3VKdLeg6lYtXDxK91WWzMCKk9VKsdbWV9dSFkUTnPqrIWtLt3C6lsl87Ef8JuXxKl6kWc2tPaWNtbRiOGNrGjKgXO9WtznBGmiiuIHRQcWGiCuvJfWWg0DRVzuwXTmT3WapJN8bHIfbiL2ZEk5q/wBKfMWW1brFcfKC1wzYcfsWasXbXVFVhouaBQEDgFFOAogQmuCBQEI5RShAuCBKqKSqI6qBQg5FKg5ByDkC0Qcg5ByDkMdRDHIrkMIiY7ogRB1UHIOQIBn4oFKDm5IENaojgilogRVDXN6oAr+39xmHRJUseeb/ALZcxXxma0ljjUlTNPQeCOeWZpIOkAADxW+eWeum74/aPjt6uFFLVkW2ghFJQ9U1DS3BUNLQVNEMkDXNo4VCuin3DYYJqvYNLui1OmbyqNw2iO3tgaEytpU/xd1dZxSuZp+YE4YDxWkRuAxIzCimFn29VA0h0ZHSowUoVjDLI1gNNRoKoqSaN0cjmVxacxlgoFYagmmPVQOaSRprSmIVEjHaHChyzSA+3uTXA49lRaQThw8eoUqpiOqgQOINEDyAR4JANcRYEZhWinvralTT4IKuWL2nB7clpkZaXAPXFKsq7s7kUDScCsY067i6hWALTRygnZkoqR3yFBnd9/lPUo8I55X9S6vdZiMT+JdFGWhFQrBp9nPqC6cs16HsLvSFtG1292AWVXcOQWaC4zgpRLG5RU1VA7VggqWjFdq5JeizVNcUET6YpEQOC0geXJALIKCq1BQ7zeCJhxU1vmMFvV6ZCdONVy6rtyy050yHuuNdo0/ELWeaQONdK68Rw7r1TbrcRxN8l3cKs4WVcArGa1exWdKOIXt/KZHm/StGBQUWf16yHHO1PEzCq+b31r388hbuWmFVxtdIrnydOpSQtMxPkM1UgHc71sELjWhVkV4xznexcTmEOqK4rpxzrj3WMis2yk6G+ZXeSOdqwtLAsdSisgsnehi6ccpaAmfmSunVZkAO1Sy0GQXl6rpIJ0UaGjNSeWrcWm32LQNRHxXq/PnHn6q1tmOfIGNXSsNftto2CAOIxotSZEiG6mL30GS4dXWzWxACpzXNvBQka2KgzV3wQKNRfUrlW4kY2hUinyyANwCoijY57q9FmgqJunyWc8tFNMzktIRrBWpwAxWZ4aStYAdVMXZBWJS0IdUijevdVErdOmpxdmPBKFt5vYeJnAEtxZqxAd0NOtE0CyTTSufqBcXVdrPn1TDUtvFobqOZxSkSOBBpUGvVMNRE0HfHNVDQNRACoLgtyTU5DogJkkZBET+IhY91pUXE9Tqdj4L1fn+bl30rZnlzj2rgvXzHG1E9w0NoMRgT3W5GKj98sJpi4K1Ijkl1kg+ZWP8A5a1SbnujC4xtOAFKLh306c8g7dvu6HSj+YS1raU+NVictVZOiETTqNaEae3gFqM0M4PmLImekCus9zXPyClrS922w1RaIamQU8iOpK4d9tcxeMEduwafXL3/AAjyXH26YcILm6na1oL3HIAVVkLWm2fh0lWy3TywYERtz+JUvUiyWtTBYxQCkQ00XO9Ok5EjVQVWVKGlA8N7oFo0ZdUDX0OPUIM/vHuiC604OoMfCuK1vhGaheSe7RmoJtrkk/qTRETp1UNMqLfPOsWt1bg+22udFzdE4FVA4NCLhckVygRAqaFAUHYBAlUUlUCoOQdUZIFQcgVDHIFQKgRBxQcgSqgWqKT4qoVTVIU0ImjkCIOqiYY+ZjPmcB2qUXDRdQONGvaT2BCqYkLgclFxC++toXBssrWOdkCcVSpRKx4DmuBByIRC1QOQcgQhA1zajFQgS4sLeVpbIwOB7qauBI9ks43VYwAdlfqp8xYRsDGhrRQBUPVQhCIYQqELUQwjugY5iogntYpWlr21CSih3Hj4ILoR8FqdMXlQXFlJE4tLVpAksTxU/aEohxNK/wDcoDNqltob1r7gfkmoJ7VGaghvJWSXc0kY/LLjo8uiypjSThkCgdRugA/MDQeSoUUBJQTQy9QaEd0UfbTEGtfNVIsopq9VlpNhWqI4VqEDw0PFCVdQNdQNyOR6oqlvrTqMk1MVjNUT/ArSLS0uch0UrUWsUrZWUWVQSRkFKOaVFSH5CqjPb6Pyn+SzVeD88B/Uu81IjEH5ltRlrmFYNLs59TV05R6DsTjRvRdGW324+kLNVf24q0LFBTGqB7c1KqWqgUHBUV4zXauSSmCxRG40UVC41VRE8rSBpD0SAO6kDYytLGA5NuVC4A/Bcuq7cxlJZi9hJWY6SKswme5YxuJccVizytuR6pxLaRDAw0pkvRxHm6rYRsAAAWqwtNrtjLK3Dquv5c7XPvptrG3EUQXsviPN7HRN1FfP/bt7Px5TSuEbF47XqinupC4lY3y0BBcXro5pnnQw1WWmB5tvgt4JPVSgNFqM2vC91v5rm5c4GpccF0jnV3sLY2xt1Z9V6OGLFyQwmoyCsm1AV1J45Lv6jnfKrnlxoM1x7rpIWCMMbU5rk2Ns4vdkrTALp+fLn30vI4Q1gaF644rzYtuq73HDBXmax7XN5cBjdDVnvpqAm4kH7V57XTCveSaLLVdUhY66anKRjScSsy61UoyW2UR1Pd4BZVIPTgEgmjadWOAWasc4jWafL0WVOxJ/ujEoam0kjV3Wh34TXE5CvVEMGBpWhFVQyYSFocAfaBDa9K0qgIZqIpQNbpDS0f3can4pph5wFfgFBE84AZKiIdQMj1WkEW0Qc4YYILAhkLC52CnVWKq5nMrsKk44Bdfz4Z66A3tvfWskYnjLdY1MB7L1c2enGhHtP4hQZrpyxUEkukUpl1W2KF14tNKfxLQpt13RsJLIjqlIJ8AV5/17/wAjfHP+q2xtJLkGWYEku1DsVyjrV01kEMQ1tDjWrStM6k/SzGNktwDE2UamimYr+ELHfWeI1zNE7XtUk0fvPPtW4rV7sz4DuVx/TtvmLdt0WtFtas0Q4Ak/M7zK45re40WycYvboNkmrHD0JGJ8grbISWtpt+0WlmwCJgB6uOZ+K53vXScrBoAyWGjw0/ageGhByDiaoEoUCUJQCXVsHg4VqKEHqCs6uM5ecblLibaQNa4/I4ZLpOozeasdl4+yz9TjrkPXsnX6f5EnH/V8xuC5t4eBkilOCIRBxRXCnRQKKBFI+VjaanAVwFUQySVjGF73AMaKuccgECW9xDcRiWF4fGcnDIoqVQBbpu+37Xb+/ezCJmQrmT4BADtnMNk3KX2reb8w/K1w0k/atYmrG/v7axtX3VwaRxjEjE44KKiZvVi7bTuWuls1pc5x6UzSzEhu2b/t+42L7yBx9qMEv1YEUFcUsWXS7Jv1nu8L5bWtI3aXA4GqYSg+S8wstifFHMx0kk2Ia2mAHVSFWm17lDuNjFdwn8uUVA7eCthqp5NysbNJHGIHSukaXE5AAJC3GeZ9Uw+QM/RkY0JLskxPpouNcmdvMU73W5hdCcs6pVl1QX/P91t5pGiwIYxxFXVHVIl6Q231C3m4cCyxDm1AOmpxKuJ9NFybktxtG2W902EOkmc0Oa7pUVWf9a3wtoL33tuZeAYuj9zT8Kq3wsqj4hyW53d902cAey706exTPDMvkNyzl9za3bNr2xnuXr6ajnSqki24rbPlG/bTfRQby0ujmOLiMqqs7Wm5TuktpsEt5au0voC19K0r1UrepeL7hNf7HBcyu1SPaau70SpzVJsG97hccp3CxnfqijJMYpgAOyQ3yp+fP3G65JZ7Zb3DohKyjaGgBJzwSJ0F3PiW/wCyWn69m4PmdE4Oc2p8lUyt3se4vutjju3mrww6iMRVqVrn0wu27Xecovry6lunRiNzmMa0nAZUVl8M5q/4wze9v3aTbbkOltA2scpxAU3VmxshgiuBKBaoOQcg4DDFQNLQclQ11GsLnGjRiT2RCZgEYg5FUcgQtQNI7qoQsqhhhzVQ1zcKqBjmgqgK82yGdpq3HumpYzV/s0sBLmioORWtZsU0kDm0rlVaRCQD0NQclKpfbOkkYBZIaARh0RS1Iz6ZIhQ57TQeR+KKdE11a+FUBMElDStE1FhbS44dM1VHxSasSsiR1a1CBzXY/uQSOja9tD1VlSgbm2rUEKWKo7y1IcQFqVKEie+J9D3yVRbWl2RQDI4qWNRYVD21+1RUBwcoJfwFFZ/fB+W5Zo8I59/zDvPFZiMKfmW1FWxxC1BpNocdTSunKN/sTvlK6I3W2u9IWaNDan0rFBbTipQ7JRTxUqBwCAFjV1rlEpbQLKh5DQqwQlVEUhwTUDSmgJWoM9vu4NhhdjTBS1vmPLt63H3rgiuZXDqvRzFY+5IbTom+G8WvFNvddXolcK44K8Ta499PYdstWwwNFOi9DisYmlzgAkZrVbFZUAcQvb+POR5f0rRjINU/XvIvHOiogGtxXzO+nv45C3k1QQFxtdcVzgSFmFMDADXstMq/ebwQ27jWmCo8M51vbrid8TXekYLUYrGW0DpZagVJyXTlm3GgsbOWOmoUqu8jlVjI/RHhmu3EZ6Vd1MaLPfRzAsMbnv1HLouNdIkc52oNHVIdVebZb6W1Oa9f5848/VXdjamaQCmC6e3O1qImst4ABnRW3I1IAlcXyVXntbxKxtACs2tyGvA1V6rFqlBxoAudjSdjKgLWJpZ3gCgzUqomHSPNQSxipr2V0SSP1acKeHdZtajvalBGrAHIKAu3tdUYkkP5YODf4j0CESXLIoX6WnUQBrIyr4LQjDauJpU5qBoELYZHyO9eUbB+Jx6+QTBC2V7mNY4ksYSWM6VOZVQRjRoric1FcXtDCPxBEDucXOH7VqREjGEkBUWlvC2KIvPxqtXxEVt9e+44/wAIyTjnV6uALXeZLO5dJGxrjpLaOFQK9V6/jY4WmXu7zXbmmRxc5oIBONB2CvH54ddjNjtrC7kcbmQRlgGByNVf0t5nhOfILf3bUZHR7e5zvXTKgoMCn5fX+neMtvl2NvBhDmulNB6TXPFTv9d8ROeFFbWrpD7j6O1YY51rUrnJrpaurasERa4UDiCR0Ws1nUb5HvJfpq0H5RmUvgzV7tlg98Tbi+qIaflRuJ1OHxyavL+nTrzytoLK7v7hsFvHqAwY1uDWj9y5yN62ux8PtLLTNcATXHj8rfILN7/41OP+tKyIDIYLm6JAxQPa0BAqDqoEQLQoOQcEDS1Zqw32hVTF08Np0oge1uKocUCIEzU0Q3bnst5XtPqaxxB8gisfxjkZg2m/vb+YvZE7U2pq4kj5R8VvqM8m8YvN73veH7nM90W3sJDIsmnCgaP2kpmRN2p+dSSCWx0yOj9RIIyqCFOPa9LLksr/APpW8e0+owEg/BZvtZ6BfTeX3NgxNdMrh+wrXSctasNvM91gk5Hzp1hJIRa2/pLR0Y0VdTxJWuf+sde0vL+LWmzWke57YDEYHNDm175GqTryt58NAyZ298P9xw/Mlhqf8TVOvC8+Yx1tvGjh17YSHTKJGhjT/C41/ctdRmI+L7wbfb92tnHS6WGrK4An5cPgU6mxOa1/04gMW0SyH5pZjj4NFFOl5ZXl8cu+cxksrc1fEz2wa4DS0ud+1Y5Xr20f0y3Bz9unsJD+ZavNB/dy/ct30ctdcWdrc09+JslMtQqstPObWxs2fUaW3MLTAXEtYRgCWg5Jwz17ekwW0ELNMLGsacw0URrFTyy3jfsN76RX2ya0xwWaVWfTyFg2SlASJHY0XTpnlH9TW02SJ2YZKCVj/Wr6Uln9R4Lba2Wklq9z2R6C4ZHCi1WZ1iT6XTmS63Bxw1AEDzJT/Dn2l4xC255tuNxN6nRudorjTGik9H+rD6nQMOysmp62SNoeuKn+r16RbjO+4+nbXurUxNFeudFeieltwQtPG7cjIVH3q1OVDxlxPONwafw66DzIKnPo/wBA8/dJFyW3lgdS5YxnsNArU1KQ6B7pvHI7p0e27h+WLkgAUpQVpirIltek7NtkdjtMVnXUGto4965qdN8zGRvuLb5tt5LcbLJ+XK4udH2JSM2X/E+wcp3KPc27bvEWiZ3ySZVVN/63FMFGiEIEKI5UdVAtfsQIxjWAhuRNT8VMNc9jXtLXCrTmCqhhbQUGAyCBKKjqoOpVA2iBC0FVlGQgQgEJA0NoKJRFLC1wIIqCmij3LYmPBfEKO7LUrNjPXFnJESC31ZFaRCfS0Mcypzr4dlAPKSchQjKigZ49QinAOOPfMoJASB3CoTUKjpTNQExS6XVbl18kFhBMAAa4FAdFJX9yinkGtUQ9r6jHJAsjdTKdVRWXVsTqUFLdQ6XYjHoVqJXQPeCQB8qqLWznwoVmtRO9vVRSt+QqKod8/lO8ipR4Rz/+e7zWeUYNx9a2om2PqC1Bo9pPqC3EegbEcGrrqNztpwCzRobV2AWKDWFQOUVI1QSNCANrcV0rlD3HBZULLmtRELgaIIZFQDeShrCVSR51y3ciNTQclz7rvxHnlzM4vLjmVxeiRFG58sjY29SkZ6uR6rwvaRFA1xGJovRxHl6rcMwAAWrWVztVmXuDiF04c+mxsI2xxgUXtnXh5rPI2FtXVXh/bt6vy5Szu0R+K8fVeuRVPkJcuXTUM1LUjNMkeGtJKRbGC5zvzbe2k9WNDRdI52vCtyvzc3TnE4OK1Iys+PRtdLV2S7fnPLn1WjufbYxob9q7WeWbVZczjHHALduRnNqtkd7rqVXC1uJy0RR+Ky2lsbZ0sgce67fnHHutDbxEaWNC9TjWn2y09qMPISXCJbmbUaLj1dbkDgdVlUjX1OlZsalK9jgarlW0jaAVpirBJEDQlVDQ0udQ5qKdOxgoG5jMqB8ZAGmniVnVxNbe0JPcmFWtxASLXOlfLKXnAVwHgp/omknLg0VwaKBoSQccYw7Cg6dSUtIY5xbg3NyaqFwccTQUw8h3+Ke0SW7KDW7L8IVD3vpgM0kNQkmuK1jJWAlyosbWD8RyViG7hdgM9ppoDmVqc6bigvLmgIBw/EV6eOZjj1QLxX1A6a5eK7cs1GSG1I6YNW4xSMmLW4OI6fFasZlFys2uPYpr2S603odRtuM6d15f27suR3/PnWKEP6p5kkDjG2rq9ST0XLmN1cbHs8tzL7r6NjZnXIALpesjHt26TQyzmO2p7ceA6ajXFOZnsq72/aYLciecepwBit3fbV/h2C836fpviOvHDSbZxm53WVsstWRV9Tz1HZoXL17dPfpudu2m0sIxFbxhrRm7MnzK5dd2tznFgGALLR9RRAlSgUBAtEHAIFog5ByBB4KKWgQcAVA4U+1FKT0CBFAtMEUlEA+4EfpJx/6bsfgVB4zHZXc0cjYqvjZ+Y8CtKd+1V3jk9M4huEF1tEbYmiN8H5csY6OH9q59+2+VX9QpWRR2j3Y4vAH2Kc+179Lfdhr4lOaVJtKgf5Qp17WelX9Mnt/o8zG/glx+IWumeWyWG3nW0A2f1EvGy4e6XgH/ABUIWufTF9tFz97G8YuA6hLyxrB3OoLDd9O4O2U8ag98Yv1GnQNrQBb6Z5eab/aC03y6heSA2SoA/hOI/arzWejd0tn2Tg1rS1xDS0ZnS+hWtR6lxGMWvGrYvGn0GR9ftXPt04ed7JyK12/kl3ul4x0jZ9egtxI1O/sU59Jb5G8Q3uAcxlltwWWt6XANd0riPvWuZ4TfL1dpwWW3nTwGfU2o6kfe1OGevb0YI0reQxl+z3bRmYyFKKX6eOrtk7QdQbMQCt1nkz6ltJ2D/wDcaud9tX07jfHdol43bSyWzHyujJe9wxJW+meYpfpu1sW8bjC0UArT4OT/AAnson/oPNpZJ/Tb3J+boA5SF9pvqFvFtew223Wb2yukeHv0muWQSTyvV8LrcNrkbwz9IGFz2QtJYMzTFLSTwqOGcp2uy2U211J7MsJcdLvHorU5pnB2Ou+RX+4saRFI53rPYnBJMhPNLy2EnmO3uphRup3SlclIdDvqBt5NjFfxN/Mt3CpAxoUl8r16X3H743uzW9wPmcwA+YCVeayrOXbhtm7z2+6NLoXOPtEDokT68gheScj5RbXFtEWQQEVcR0BrVWM27XpjRgAo2WiBpCBETCUQJiqFBQOqg4oGFqIaQgTEKjs0DSECOGCJiAkx6Q92ouNAQOqqHnJAlEDHs+9NFfe7dFO0mnq7qpjObttJt5CA7W2gOsDr2WtZxUyQFuOfQFFMdEymf2KBGt6EUHTzTArWkNJp6epQMOJzwKBWveMjlhVAXBcaaA/FUWVvKO+HRSwHxPBwOZWVK9hBr9yofE8HA/BWIZNEHCoHmlhFTfW9GkgeamillEkTiQcDmtypRNnPR9Ca9kFsyTWFmtHD5Ssii3z+W7yUqvCfqB/OPmpEYBx9a0om2zC1Bo9o+cLcSvQtiGDVuI3O2/KAlF7bHBZoPZisiZoUqngKCRpQCinRbrnDHEoIXpiVE8YKgOZ2asFBvN5ojdQqtSPLuQ3JllcK9cVx6j0cMxPmQubqs+L7cbm8DiKgFa4m1y/Tp7Ts1oIYGimQXqjzWriCLXIAss61e2WwYwGi6sLiHCgT7PlYwCgqvL3Xp4iC7lrgFxtdQJp9qxIqI/Mtsgd1uhDbuJPRWQ14R9Qt7M1w6JrqgZrccrWEgaXyea3jLWbNAI2B1F3k8MD7qXDyyXTmM2qe4fU0qs9U5hluzEuXPXQ4vMkoarIz100O32lGCgxK9XMxwtaDaNte+YPeMAunM2uXVaC5cyKIMCz+3WeHTiKwmrj1XDWy5BTVkTWzG5nNS3wsh0jqmiw1rs1RK0kLNqxGHVkWV9JAKVr1VDmVIJOCipPZdoDnijSfSBmQOqUPFAdWTTkFNUrRjQjBWVMO1AgYUANPjkpqklc0DThqP3KCNrfcfTPGririUS8sa3yCsEDtOoltdPSua0yZiUBdrbl7hhQdStRBlzI2COjTjSg8lqTTVBe3YDXGtSu/PLn1VUyUPdV7atBxHcLt8456fI5jnk6dLDXS3qAkEGkMIcT1wC7RzoLc76KGsgFAcGsGOKnXXzCTaoBPNLK57z8wNa9AvJbrvFptFg++k9tjtEDGgud/27q2yQXe53jLSzba2/oDsKdXDIk+CTyejds2ltm0XNwPcun0NvA4V0Do53j2C4/r+m+I3xx/tbrjXE57g/rNzBo71MjOZr1cvNbjtJrcRwMjY1jQA1uAAFAFyt10kSBoQcAgQCpxQPAQKfBAiBcEHVQcg7qpR3RFKAgcAoria4KK7D4oOogUtwQNdQIB7thfbStGOpjh9oQZTh9kHtvInx1aCI3VGBGOC11fDPM8q+ygvOO8oMDI3SWl27S2mODjn8El2FmUf9SbC4ubKzMMbpA2Qh4aKn1BZntevS+uLaeTjL4Az851tpDOtdOATpeXnXH9533YoZreKxdIJHB3qa7MCnRaYnhruPco3ncdwZb3FiYozXVJQgCg8VnGp0XlvHbmeYbnt7SbxgALQaV04g+anPheprPyW/KuQz29rexOjhiNXEjS0HKp7la8M+XodlZx2lpFbMHoiaGj4KVuRiea8cvbneIZ7WAyNmoHub0IwxTms9R3MuL31zNZyWkerTG2OTTnVuASXyWeGrdt8w2F1lGdMxg9sO8S2inTXMZ7ivA7eCzlO7wtmne8loONGjJWsyGb1wRzL61udmYItLh7ja0Aoa1UlOuW4Y0hgrmBiUrTLz8Vun8tbuzHgQ4OcOooKUTnwnU8tVRFQXkBuLaSGtPcaWg+YQVvF9hdtFm+F0msvfqqFbUkxLyPZBu+3G1LtDtQc13iFixaI2vbxZbbDZB2r2mBhd37rVpIrNj4nBtW43N62QuM9aN6AE1SJnkTv3G7LeIQyYUkbiyQZhMWzVRsn0/sdvuxczPM72GrAcgVdZ+Ws0AtoRgcCFMaZm/4Bst3dOuC0sc/5g3JIl5Xe17VZbdbCC1YGMGfcnxQhbnbLK4uI55ow6SE1Y49CipZ7aG4hdFK0OjcKFpUHW1rBawthgYGRtyaMlQPe7Rt96QbiFryMiRigksdtsbNum2ibGPAISC8cKfFFdRByIQhA0hByBqBQiFBVCoGubVQMIIVQiDs0CEKhKBBG8ENcQMQKgIiKKQvHqFHDMeKpiSiYhpYKqAa4tI5WlpFQqM7ue0Piq+MVZ1C1qWKV0BBIyI6IiNzTTz6+KBo1AEE1b1CBZGxOa0sFCB6q5fBQDH9qQPDvX4dFoG209DQoi0gkw/Yo1BzHB7PEKCI6mvwRBDHBzadVqUDXMFQaqWIor+2IBwwSLVYyscpBwByK0ytrS5ALQcQVK1Fg4ggkZLDSh3v+U5Sjwr6gD853msxHnzvmW1FW3zBWDR7R8wXSI9C2E4NXSI2+2nALNF9bZLIsocQsqmAUC1QOCAVhqF0rnCPzWRC7qrEQSuFCgrL2YMjcSVrVkYXkG5jFoPgprpIwm5S1JJKx07cqVw1uoBmVyatx6TwjZdEbHkYnFej8+Xm76ejQxaGAfaulc1jt0VZQnMZta21iIYMMF0vNY1Y28WOK49114mjHUawrz9V6OYr5nVcuNrpA7ySVqMU0jS2pRWI5vvDba1k9VKAgLpGK+ft6vnXN49xNalbjnT9ttHPeD4rrzGa1ttF7cNF1jNCXUwxWrcjEVjyXvp1XG10kTatLKLMaFbdbFzw8hduI49VpbHCRrAM16Y42tnYxiK2Bouk8ICu3ufIey8v6Ta68XEcbcVmrPaUQ6jisNHBuhKsICCVA8Nriga94yGaxa06NhBqcyrCp46PI8FA4/NpGQ6qh5cXAdaYBZqw4GmCipI20AJHWoQT21t+pnLWkBoBc97smNb1KYApSCXFmLSfST1SLUsbDGxo6/iK0yR4cammSRNRYDI17laRLDGXGnWqsFtGGxRandFqRFLuN4CSSu/HLHXSjmkMhd27ldpHO0yJgyDgcKkD9i3WI6V7AKnp0WueTqq68uxGwyOOfpDQunV+Y5SbWbu7ueR7zh/DTM49l4+r9V6eZh9raTvEcdCHSOo4eCvzF+m6itrba9t9ulNA1SnqSenmud81fSOxs7h0v666j9y7kxtraldDejnD9gXPvv8AyNc8/wC16Jx3iTYZP1t7+ZM8AiNwyOZr8V5+upPEdpzvtq2tDRhmuNdHaSEV1DVELh0QOAQPA6lAjj2QNQKg6iDsK06hQKiuAUU8DqckCE18lFJ5IFANUD8AgYTUqBCKqjqDIoEayNoOkAVxwwUCaI3ODi0EtyKKfpBwIQdpPwQJ7cf8I+xAojaMgAg6lECABB1Cg4tBQdQVQLRB1EHIFQdgorqq6hUHCiKVEIhjiEHBByDuiBCgRBxQd0QcopFUKCgWqKUEIjkHUQIQgQhAhQNRHVRTkR1VQhoVDEbqhUMNS4EGgGY7oHZiiITJUccUEegAmnVBxFETCKoaR0RUUkTXChFQiKTctoGL4hicwqliikgc2rHihCqBXN0n1YtrkOyCKQZEGgzogYSK4d8UHPoNIAoQSCUCscP9qCxs7jp1CqLKGahB+1ZaEuAc2o6oGsJa4IlTka20+xaRXXdsHAgqKqJLK1dFOZHaZWtrGO5WkwFaXDsAfmCEXNvNqjoc1mtRUb1/Kd5LFV4b9QB+a6ndZiPPX/MtqJt86qwaLaPmHddOUehbB+FdEbewyCzRe2xNApRZQnJYqiGlQcUD2IA2OwXSubnFZET8AqAp35qoze/3ojidildOY8y3S8fNOQDUBYjrzFFfudTH4rPTcM2W2ddbhGwCoBxWZE7vh7fx2xbDbMwpQL18zI8lq8a2pUovtltA5wNF6Py5cf0rVRsaxgC6/pZI58iIG0xXze+nt/OI7yUgUC4Wu8AFxoSVieV01pq5aRBuM7YoHHwWpErw76kb5qkdC13mtxzteXt1STV7ldGGr2O1doBLV1jC5nc1rKBdOYlUt47ErPVIHt2Zk9VyrcTNbrfTotczWeqvbC30x1Xp4jja0Wx2Jkm1uGC7cxyt1pLqVsUWkLP6dN8xW6tRNFwtdISukqCUSUXNuO1ajRUThrAz+8sqY4kYJSGsb6iVlpKC2gwVZPyZQYEqKUsIxr/tSkPaCWEdsVFS21rLcXDYm5uwPYDOqQomf243vjZiyM0B70wUUMLt4gkhbgJTV7upAyHkgigi1SOkxoTgDlhhgqlTl2YGRwKsEbqBVkwYnAKixs4DTXSi1ER39yBVlfS39q6SJazt9csPXJejmOVoL3GyHMgVoV0kxz05zSxwDcBnXritTyUPM8NBIGqg+JXS9ZGMUW4XDvcwo0FwA6kA5rzdd2uvPOALC1uLi6LWxl8hJ9sAf+IqSZGm12na3QRieQYxigcfxOGZWdMHRRPllZI9nuEmttARUudX53Dt2XL9O/8AI3zz/wBeh8d4y2yL7m4cZbiWho78NMftqvN33niO/PO+a0TWlox6ri6FpipA7oqEogUD7EHVKBalByBECgKBQgVFJmVFPAFKlAhNcOiiuAQKAECkgZIGklQwhQL0xRXYdUDSxhOSBzQAKDJAuSDqoOqgQkoOQcqjlFISgVFciOQKg5B1VFIqhahQcCqFRSoOQJVEcUCVQcSgSqBOqDiQgjkuIYxV7w0eJoihX7xtrPnuGD/MEw01u+bUTQXMf+8ETRMV9aS4xytd5EIqYPackDg5EOqEVyaONEQhCBtEDXIhNSq4invraBpdNI1g8Sgob7nmx2xIbL7jhmG4pjN6iqn+pMWkmO2cW9yrifQR31NjDw32a9yMgeyYXoXbfUazkIEkTmgitVcT6XdnyrabqgbKGk9D4qYurWOaN4BY4OHcIp5xQJRAhHUIhqIaWjFBG5gIoVRVbhtrJQS0UcrKmM9dWronEOFMUAUkbhkMckQM4EOqqHYHBAxoo4AnFATG5rC0NOJrUILG2lq0dwhFlbSVwPVZU5zfVRUSRPoNJRCTMa4VVFLuFr+KiQUE4MUwc3uqixsp60Nc0VBvUbjESMajBYrTw76gCj3d6rER52751tRFucVRotn+YLcR6FsGTV0iNxYfKFKLy3PpCyo+EqAmMrIkKgVqoBjyXWuUOKyqKU4Iipv5xG044qrHn/J9y1amA54CizXXmMo2DU6pVkb1W7jGGkrPUalX3Atp92495zeuBT845fp09ftIBHCAF6K4UTEyrwFmFa/ZbbTG0le78+cjzdVbgVcvP+/Tr+XIkellV4Oq9vMA3DtRxXHqukDOCcp05jaCq0RmOXbm22tX+qlAVuMV86cn3F95eyGtRVdI5UFtVqZJm1HVdOYzXpm12lrHZtBAFBiu8kYil3N1JHaTh0XP6a+VJI8vfStVLSH/ACtosxq0Zt8Gp9SKhdeXHpoLaNxc1gxqvTzHHq42m127YLYOPzUXX1GYHupDJIQDgvP11rrIi+Uea51Suifp1kLFrchGgkqKliA1URRMmgNABx6rKocXGgwp1VqJAKCn3rLRzWCgVQ8kUApkpqucMKFQPZWoGQOYSqNgnMEMpDQHyN0g9h4JKBHObQAuIDjVx66euClEQa17y3InE+AViCyNI0DogjJGo+K1EpmoFxwyyVRPa25e4dgrIDppv00QAA1dAt8xGd3C6cXGnzE9F6OY5WqiR7S92ZaMvNdpHO1E0kuxwP2LpIxqapccD4U8k9Q9gLovZG4h1OwXDrrWpMVEUDriYMbUyONR4uUbj0DYtjjs4tLmj9XPQzyfwtpkFm1uCbyGN0zGsbWJvpjiAxe7t/auXfeeJ7anOtfxnjjrMOu7yj7yWh09GDoAvL13/kdueWjAXJ0OFKVShxpSqBEHIOzQdRBxIrRAiBRRRThig4YE459FFKgUd1B1SfJFdRA4BAhPRRSKoRRSa21ogUuAHbugCu972q0H+ouo4/AuFUFRNz/jUTj/AKnWR/CCUxPqIGfUvjbiaPeAM/SeiuH1BcHOeOSn/mgzCvrqP2phsWtruu33QBguGSV/hcCouiw4HJByBA4HJDSoOQKg5AhNECaqKALcN82zb2l11cMj8CcfsVGZvvqhtMRLbaN85HX5R96Yn0qJvqnekj27RrAeriTgrifQcfU/edf8iM1yArVMPobD9Tdxa78+x9PcVH7VD6XFj9SdomcGzsdA49TiFcXWlst22+9YHW87ZAexxUXRYKBUHVQJggQoEKgQuAGKqqLeuYbTtgc18nuSj/htxKYlrJ3HLuUbqSzbLcxscaBwFTTzVxn6NHEOW7hpdd3ZYDi4Fx+zBNMqk3riu97Tcai113bPwdSpqElSwbsvA7+/EkzpXQQ4e1qrqPwV0+dWP/15vdswm0vjrrU1JU0+KaLnmmzH84Onjb1zqr4PMXG0fUSzmeIL5ht5siXYCqmLOmutbuC4jEkTw9hxBBqo0nDsUC1RXIEwREckjIoy5xDWgVJKDEci5+yJ8lptTf1N0MPTiASiXpTWfFuVb5KLnc7l0MJxbGMMCrGctafbuA7Lage4z3njMuxqmr8rOfYdoFs9hgY1lKHAZIuRgp9m4xFuNTMXQtd6mjIFWM2Rs7XZ9gu7ZphiY+OmYUayBrzhG1zVdEDE85FuCal5irftnIdoq63eZ4W5DrRXWcsWO0cvhneLe8aYLj+F2CuLK0jXte2oII7hRSimSBCKKoaQoGubgghcxADe2LJ2ePQq6mM7eWUkBIc309CqgB8Ta4DBBAIw1xJy8EQwtxyxKo4uOBQF205BAOSotrd9SC04BZsUe31tFM1A2iqHtIIQD3MIc0jugzO52hFdKsSgbacsIa7MLRq3Dmy2zsKuoaLLUrwb6jMkbcSB40uqahc/9Hm7/mWlT25OpWDRbO46wtxHoWw/hXSI3G35BSi+tRgFmqsIhQLNE7FA8lArUATKBda5Q5ZUNcPDQSqjI7/uIYHCqmukjz7cJzNO5xyGSOiCMjErXKVU3zDLMGDNxosdNb4encI2kQ2sZ04kLXEcOq2xAaAOy1WRO3QmSYea6flNrH6VtLOP24R5L29XI808iohjVfN/Xry9v5cpJ3hrKLzdV6eYr3PqarjfLcRVqaLcjFJcSCOInwVkK8f+pm+6Y3xtdiarpI59V46PzpiTiarrI5tHs1lSjqLpIxrQPmMcWkOotRKo765NSM1ityhoG6qk5oQ4tL5AFZGequ7CEMZVduI5WtHsdkZpg6i9PLj17aa8b7MIaMKBc++nScqnU4mq5VqRJGWmQasgs2qOmpKwNZ8VysdQlKHStMpWt0jxRTdJJxUiH/KKJVTRxPkjc84Nas41pYWEgmmSqFNAK91lovpOANSc0Q6MSOccNNDQd/NRUpILg0/KMyfuSCO4ETI49Lg5xFX+GOA80pHW7QPWW+s5IiZ1aH9q3iITU49FULGyr6DFBb28bYoSSaGnqW0VG53damvkF245YtZyWdznHuT9y7zlytDSVALu5XTlinUGkPqPELpGahD3vq6tGA4+K4/r3/i8wDcy/qHe3WgwoucjetPxzaGRRNvZW1lP8lp6f3v7FK6cxpIdENu6WWpqaAdXHoAuP6dZ6dOZtaHYNg9qQX9y3/UPH5cZyjH9q8nXTtI0TQQubZwCKeBgohSqGoOQcgSSSOOMue4NaMyTQBNFPfcs2O0rruBI4CpbH6j9yYKG4+p23MqYbaR46F1GhXDVXL9WpdX5ViKHEanmtPgE+U+is+rV0GBztvBB6hxy+xPk+h1p9VrGUD37R8ZJodJDqYZqYv00W3cz4/eUAuRE45Nk9J+9ZxdXTJo5Wh0bg5hyINQopwCKeB3Qc53ZRTeqI7oimvexrSXEADMnIIrL3/NtqikfDayCeVtakfLXw7qyazesUG4O5bvrAy3MkMZJrQ+2zT40xVxnbUln9MruSj7y6DScw31H7Sn0fKXc/pdb/pCbGd36luI15HwU+mvlnNu+nm+zXohuWiCAO/MkJBwHYdVrWcrV3P0v2t8WmGeRjsMXUNaLP0vyqrn6bbxanXt93qINRiWO+5J0fIZvI+Z8elEd9E6eEdXiv2OCvip5jX7FzvaN0pGX+xcdY34Y+BU+Wp00gIIwKjRwRCopUQhUAO6bvYbZbOuL2VscYyrmT2ATVea3fPd83i8fabPHIyN2oNLRWQ9vJWRi9DNt+m+5XjmzbtcuBcAXNrqeTmalXTK09jwLj1qWkwe84dZDX7lNa+Y7kWxcb/pzhdtZaxN+WRtGkHwU0yMxxiz4ZBuYebozyg/ktlFGg98c1pnw9Ddtu3ztGqCN7T4BZbVV/wAH2G7qfY9t5/EzBEyMxf8ABN222Q3G1TOeADRlSCD+9NZvJdn5/e2E4st7jIc3AyUoR5rXslb2yv7W9hbNbyCSNwqCCs40JwV0dgoEQD3t7b2cDprh4ZG3MlVXne9cz3HdLltntVYmPdoY78Tq4fYtSOd6XOz8BhBFzu0hurp1C4H5QVNanLWW9pbwMDIo2saOgFFlpI+jQXHADNBiLvdd8329nttoDYrW3dofcPFdTh2VjNtvo603Hfdju4Yd2IltZjoEzcgSqnmNqxzXMDgahwqFltzo2uBDgCD0IQZ/feHbVfxuk9oRzt9TXtwxCalkrzDb+T7psO5yQMc58MTy10J7VPdbjHp6txzlNhvNuHRPAlA9UdcarNjUurwFFLVKIbq7gtYHTTPDGMFSSorynlvN5t0fJaWkhhtq6deVfGvZWTWLdWn022q2jt5r28a0uc78qR/UdxVU5j0COSF4/LeHAdlGzyERnObXc0G1+3CdL53COvg40KJ16SbVxnbYttjjfEHuc0F7jiSSrScq+zadm5C2yYf9NcirWnoUl1PVawgjyUVGZIXOMdQX9WqjEc+2a40svbGP1t+bTmkZ6iu4vy29tCLfcA72hRokcCFv2zK9FguIp4WyxkOa4VFFmtpBiPFA0iiBDgiI3NxQRluPh2QqC6s2TMLSK1VRmL/bZbdxIFWKsq8srVFRyQiuHREQPFD6hTwVD4zSlPtSA+2nIwrmgtbaU0WaokiqoYHaTRQw8jUKHJXUVd/agglFZm7hMMhOYWoyLsbltGnr1Qjz76zcfc6yG6wN9IwlA7d1zvtp4U/51VTQDEKxWh2f5wtxmvRNhFQ1dIjcbcKNClF/a5LKrBmSzRKCoFLkDmFUBNFF1rkeSsKqd1uQyN2KNSPON8vHyzOaD1UbikngNKrpYuhXehpUgbtFv+p3FuFRVZ91Oq9k2O2ENs2gyC644jXuJdQLGqvditsQ4hev8Y8/dahowAV/XpOOREbaBfP7r28QNdSYkLh07AXPKnMLSxmpqtWMxWcgvRBaux6LUha+dudbu65vntDqgFb5jlVHtduXyNr3XbmOdbiygijhHQgLoyBv5qEhpSinncXFc2k0btDMsVNaE2UIkfqK6c+XLpd28Rc5rB1Xo5jj1W42a0EFsHnA0Xb1GYivrkyOIrgvLfbqEBUqnP0htRn3UqpoJyxtO6w0ew6nVKB5dU0UUoFFRIIiGazks2rhzdRb7Yyrkgnc10TfbOZxKlqxCaF3emSmKVrTQ9FKh8ROg41cTSvkio5ZQDQEgnMqhrW+45rPwjEhEF4DEmgH7VYUZJcWrdtELGH9RIayOOVAcAFusYriQRQYGqii7KAl+o5Ba5iJtwn9tmgZ5ldOYlrMX9zqfprh1Xo55cuqr3EEhooDia+a6OZDqeKfhGAWueUqKTBwY01OZ8Atfr3kZk8gbu5Jf7bKtBwAC83MdKm2TaxNM1zsWg1P9i1Vje2UYdph7Csj+jWhcur4125jTbNtPvysvrhlIo8LSE//AJnxK8n6du3PLRBtF53TDkDg2iocFA4Mc40AVD/05GaohmLImue9waxoq5xNAAoMjvXO7e3Dmbc0TPB0++75K/3R1VkS1mn7fzLkMwfKX/ptVayHRHTwb1WvETyv9v8ApzbNe6a+uHSyPFCyP0sA7Dqs3pqRcRcN47Ewt/RsdUUJdUmnxWdXGD3Dj3DrXc6Hdi2JrvVExuvSK4t1DBa5tZsj0DaLHj0m2xR2EcUtoBRpADq96nus1qHz8V2C5YWvs4wHZlo0mnwWdXFHuv012m5b/pJH27h8o+Zqul5Zq5fyPh9xG33a2rsGCpcx1DiKHLNal1nMbbjfNLDdWCOSkF1/5bjg7/CVmxqVoi8d1lpyDlAHuu6WW2Wb7u8kEcTO+ZPYDqVVeUcm5vf7w/2YNVvYONBGDRz/APEf3KyMXpreHcH22Kyt9wuh+ouJmNka13yMBFQAOqtqcxsv07A3Sz00yostnsBa2hNSoMjzjkO4W0trs+1D/wCQvjTWPwNJorzNqdXFVNwrksMbbm33RzruNtSypo52ZrXNa1PmtBw7f59ztHxXbdN9anRM3KvSqliytEstIp7eCZhZKxr2HNrhVB5j9Q+M2m1xx7lYNdGZJNMrW5DxVlZ65N4lz27tgyC/cZrWmEh+ZuNMSt2MyvTbS8guoGTwPD43irXA4UWMblEAopaqCj5Tyqx2KzMkp1Tu/kwg4k+PgiXw8T33ke6bzdma6lLgTRkY+VtegC1Ixa9k4dtVntuyWoETYriSMPmcfmJdjiSpa1zGiYRmDUKNHE4IjD7nb/17l422dx/RWbNb2DInqnP/AFOveLXduE7Nc2TmwQCGZjfy3swNRklq/MLwXcZrnajBO7VNaPMTndaA4K31qctKo0a17HirSHDLDFEeffUbit7d3LL+0jMg0hsjW54Y1SFZ7Z7rkfHdN0+KRtq40ex4Omn9q1rHl6jse+2e72jZ7dwJ/GzqCpjcurJQDbhuFvYWslzcODI4xUlFeX7leb7y6+e20YRZwn0syHx8VqOdurXifCr+DcmXt+AxkP8ALZWpJ7q3onL0GtB4BYdAm37tbXxmEFSYHaHg9wiafuRc3b5y35tDqfYiqD6fMjbsYLcXukcZD41VrPCfnEUb9gme7OOjmnrUFSr16WexSOk2i1c/5nRiv2K1J6Qb/wAgttogDngvlfhFE3EkqLbjLu5ryKGYTXW2ubZEVJzICrP1RL+Ice5FTco6tMuL9Jpj4p6XJVHvfFb3jk7dx2hzvYZQyRjsElS8tpxbk1tvNm17TSdoo9nVWxZdXckjWML3GjWipJWWnmfIN2v+TbwNp29xbbRu/NcMiMlZGLd8NVZcI2S3s2MkgEj2CrnEYkpas5ig27bJt+3S7j9421hZv9uKGPCtOpUnnynuptysbvi8sV3BcuktnPa2SN5rgcKppZnlt7SdtxbRzNxD2g/aq0z/ADi1fLtfusBcYHCSn+E1ROvSx2bcILvb4pWOB9I1eBorV5UO4TNveWWkUJDv04JkI6JGb7bCnpxUaZbW+PmGkk6Hx5dMCryzfbSOjY9pa4BwPQouq7cdgsLu3dH7TQ45GnVBlNsv73j+5foLwk2ryRFIf2LXtj03Mb2yMEjTUOxBWWjqE5qhpCgjIzCoae1EHaaiiIHuLdkrS1wzV1GX3KwdBIaCjSqitcaHHJBHI3UTTEnJEMa2goaoJ4jpoqLK1kxCUWUTwRQ/BZUpb1VCAH7FAyaMPaa5IM9uVpQnCoWolU8bnRTaTkclWVheWUG57bNZXDQ5kjS2h8QpZrUr5e5Vsc2y75c7fKMYnHQe7TkViNQBAcQtK0Oz/OFuMvROP5NW4jbWBNAoL+0yCirBlSFBIFA5QOagGIC61yMldpaVlYzO+z/lu8kxqMNPHWQuPUrcjaG5EbY8V06Rn76cAmi4WtxoOFbcZJmyOHWtU4c+3q9tGGQgeC6dOcOjj1SDzWOfa9ems2iLTGMF7+PEearZgqV5v26dfz5TOk0tXj6r18wBK7USuNroEc71LpGKfq0sqiMBz/emwWsgDqGhAWma8BvZzc3jnE1qSV05jFXWw2zpJGtaKuJwXblz6rVXVhc29vrcCAArRnbqUkmpUpAjBqf5LLUEUqQArIWrewho1dOXGtDslmZrlpIwC9PMceq112fZtw1vZX9LjUU5qXGua8+ukNLSCs6rgKqWrIkDTTBYq4IiYfl6nJNXE0ts6DTqzOKo6Jhea0wWaDL0tEbIWfhFXFZaQxluoEnJaQVe/o3SRCEkVA91zu/UrLQYsiGoh2NfS2nTugX1A0cKB2Ap2Gag5zyDTwrTwQDOkacaGo6q1BFtGWMqfmdmgmBbqq4YAjzKsSoXO/MNDTHAKodExznqi2jHtQ6j0C6RFHul1g5xOa7cRz6qjnZpdUuDjQOw8caLtHKhg+sgaczif3K3/iJHTBjS05Vrp8Vvq/MZl1X3crowaEAn5j1wyAXn3W8wDADc3TS4EgUAAXWTIVvdn232YGkM9b8mjMkrla6cxsNm2JsjqSCsLCDM7pI8fgH91q8v6/o788tS1gAAHwC8lrscKoF0qhwCCaOEuNSEBrIWNbWmKqA9yvbezgfcXDtEbftJ7AIrynlHJNx3WYxgmK0BqyBvYdXnqunPLFqw4Hs9vc/qL26h1iB7WWzn/LWlXGmVclnunMbpob0yC5uh4Cisx9Qdwu7fa4bO0cWXG4SezrGBDOuPjUBWTalvhLtvB9hs7FtvJbtnkLaSzPxJccyOydVJFZxy2ds3L7rZ4yTZzx+7C09DSqbsXMrcnAaftKy0As952+7vrqygfqnsyGz4UAJ7d0wV/L+M/wBbsWNYQ2eAl8VcjUZFT0tjz+44BymOB9ywsY+H1sYx3rNP4aLf0x81o+F8yfdkbZuvpumelkrsNRH4T/eUsXmtu0EdahYbRXl9b2kEk07tLIxU9/gg8xuf61zHe/ZYPatGVoHYtiZlqPdxWpMYt1cWf0ot47tklzdGW3jNRGG0LvAlPo+W9jjZFG2NjdLGANa0ZADABZrWKLceRTWnJrHagwGG6aS5/WprSn2KzynVxfEorB7iWt+pdmZcWmICMnIO0lXlnr23NBRZbYrZX6PqFucMZ/KMQJAyrgf3rXPpm+21c4NaXE0AFSVnWmAl5Fyrf9wuIdhYILK3dpM76VJ749+ysZt/4jfue720rdr5TC2azufS2duQPmmSm2LEfTfZBG8xOf6x+WCatFeqfR8qax3G84puLLK5a79GcHk5YnBzVqXU9PRrS5huIGTwvD45Bqa4dis3w1KD3/e7bZ9uku5zUjCNlcXO6AKL6eb7TsO4cv3Z+5bk4ixa4EnLUR/w2+C3mOftod52TjOw2c+6Q2THXEDdUTXYjXkDTzWLW8is2bje8b7aDdL/AHOSN9x6oYozQNb0VvhJNWewbnum0b4Ni3Kb9QyUB1tMc/IpPKem6DsFG2Oge2w5xP7xDWXbPy3HqU59M321tzcRQW0kz3BrGNLiT4BStMx9PYn/AKW8uyKMuZ3PYPCtVvMjHPtq7h1IJKGh0n9ixW4zXAZpH7bch7i4tneMfNa/xmNTSoxUUPeWNvd27oJ2B8bhQgorzW/tr7hu7i6t9Ttvldi3pTsVeaxZj0PbN2tdwsGXkLwY3CpNcu4KWNTy893/AHK75RvrdrsXH9HE6hIyJGbj4BIz1d8N/suz2u12TLWBoAaPW7q49SUrUmLClOiimvHoPkgyvDMLzdGdpjh2Wv8AGJ7amZgkjcw5OBB+Ky0xFjdycXvZ7a5Y42Ery+OUCoFcaFaZ9E3fdZOTSQ7btrHG1Lw65nIIGkGtAphbvptbWBsEDIm/LG0NHwFEreMlzOKW33aw3R8Zltbc0kFK0r1UntnpNuvMtibtrzX3JJGUbDTGpGCtX6iv+ll26a0uo6FoY+unsTjRX/GeW5ngjmidHIA5jhQg9llt5fvFnccR31t9atP6Kd41gZCppSivNYsxZ8x5i2bbbe0254M94BUg4hpzySxb14XXB+MxbTtzXvFbqYB0jzniracxpyKghZaYy+2Dett3OW/2Zwcyc6pYXHAnwSeGbP8AVFyq25Jd2QuNzc2KGJw0wjq6oQu49B2FjmbRatdmIx+xWk9C7iCOaJ0bxVrhQhRpkJ+GXUUrjt926CJxq6MZYqs/K22HjlvteqQuMtxJi+R2JKpOV0orL3no5ZBXJzT+1Xlm+2mIKNORMVHJNkh3Kxe2lJQKsd1BCiWapuH7zKC/bLsn34Dpx6hb9pK1oIpVZUjhhggjcNVaYUQNIVHHLDNEMIrj9qADc7YSxE0xCJjJTxkkimIK0iGlMeyBzXMAOoVqMKdCgUDLsgKgdTyQHxvoQVAWHVbVAh7qhTpLVBX38GphwrgqMruFu4PqMwtM1Pt1ySBU5ZoR5x9ceLCa2i323bV0XonoPwnI/BYvitPGoM1Wmh2b+Y1ajL0bYcmraNrYfKEF7auwClVZRnJZomaQoOGaB4CASpJXWxyDXT6NKislvspDStRqMde3Ia/NLW5FPe7gS6gKze2vlWgOnnDe5WF/x6hw6x9uJpI+K6cRx6bLV6aLVYGbdCXyBa/Lnyx3WstYwyMBenrxHKex0IXg76eviOuKUovP1XeAn4ArPM1bQobVy6ViIr+T2oHHsEkK8M+pe5ySSmJrltztedwW7i+p6rpIzW54ZHFHOHyUwyXXly6aLlW6Wws/bZTUU7rVrAzODsVhTY/SPNZbGWjPceD4rrHHqr22jAoF05jna2nHrRscQeRTxXo5c/YjcrthOkLj+l2uvKr11dXosLpXSVUxdOjbUrm2KgDfxfBZqw9jtMocOmSsKldI6aTU/pklIkbXoPSFlcIKkkoOY0vNAMsaqhSKuFcaZqKcKDxcMSoHknS3VjhpHgO33pohla4QlxyrTV40yQRsj1SNo6uNSOwRBZNP3Khhd1OS1ERt+aoVRYWMNXayPJaiHbhPob7bema6cxKzN5IZHkH5R1XeeHKnDZpnWTryg0jENOdE6/TEnOq5jwBqLQSBgrxf9Z6Bue50xmd/LYMvErPfWkiuuSZ3u01/u/vV4jS52SKCCA3dzTA6II+7u/kFe6cx6TxDb5b5jbl40gj0O/hYMC745Bef9OsjtzG0jijjYI4xpY0UaF4uuteiTDqLLUODeqiuoSVWUsTKnFaBbMskQ6V8cED7id+iKManE9AFRgLvc3b/AL0LdrHPhAcI4gfSwfxuW5MjNurq34JsjIGOnY57mj1OJpqPXBZvVaxjGw7vyG/nttuuP6bs9m7QxsdRU1PQYucaVJKf5tQ+Zu/8VlimkunXu3OcGyB5rSvms7rWY9DtXMlto5m4tkaHNPgRVZsxdY76lPktmbZehuqOC4HueAJB/cnPss8NVbXUM8DZ43h0T2hwfXChxU68LGT2ST+qc4vtzhxtLSP2I5OjnU04f+IpPRfbaALLTGcO9fKuQO6e5T7HlX/Gf9bQnoo0aWgorEc34u/Sd121gE0Z1TxtHzAfiFOqsuM3nRnCeVs3aB1tN6bu3AqD1b3V6ic3/FDyLkt5u2/s23bKOhZIIgRjrf8Aid5BOJ/p3f8AG62qxisYhEAPdNPdeBTURhVS1ZysSVlo0lBheWkR802GTIuOmvhq/wBqvPtntuFGmV5rs11OyDc7AVvbJ2oN/iaMUlxLNAx/Um3baBklrL+vA0mLTQF3mtYk6F8I2e8jku943Bum7v3Vaw5tZWvwql8TE5m3WrkYHsc05OBB+Ky287sNwvOH3d1aXdq+WwleZIpoxXDILUuxj1VTzXk82+QQi1tZIrO2frfM8UJccAEk8l6em7C90uzWUj/mdCwn/dCnXtrn0g5FsNvu1i6GRv5gFY39R4V8VFvliuHcil2ncptl3I+1GHOERdgGkY0x6LW7GJ4oXdbm65fyJtlbOLbWM6WeEY+aQ+avMTq69Js9vgsLGO1t26Yom6WgftWbW5MeefUDcpmNfaltWS4HyW5JjnWe2Tnu57ZbttImskjZgwPrh5JZpLguF29T8r2293B7TcXb2vijYahsYKzzMWvY2HDNYdVRyPj0G6wtk1mK5h9UUzcxTHoiWapZOLchvQ22vdwP6TDUwZkLXtnK19hZQWVrHbQN0xxigCWrJiS4aDE/DHSf2LNVl/p+4m1vQ7P9Q79q1/jE9tcFltyord92mDc9vltZADqB0nsehUHkJ3Ledibd7MCWNkJaT2Bwq1a9ufpvfp7sDdv2z9ZKKXFz6hXMM6Ja1zP9bBtOijRUQj/lKixkeHnTuu7t7TGg8FqemZ7awuCjSGa3t526ZmB7ezhVAlva21uNMEbYwejRRAQgr973CysrT3LxuqEkNOFc0LVFfXfErSyfetZE9+mrWihcT0CtZ8HcA26a3sJruZntyXkhlDKUo05BP8OWrqKKNKjk20Q7ptU1vIKktJaexGSUzXmP082GO55FL77jJ+iJoCajDBajnJ5eyNAAA6KOhQ9pOeKDL77fcisdxE9tD+psnNoYxmCpKlVzYN85LeRG9hNpt8Lg8xnNxHdVnzW3jDY42sGTRQfBG3F4UDNQQLUFAqoqL3aJJ93t71rqNiBDh3qrGbFzTCiihru8trRmud4Y3uUPQO25Btd08xxTtLu1VcTWU5hC3atyt92gOnU4NkA6hOfbPUbDb7uO7tIpmmoeAcFaoqiikIRDHChQNpRUNIogilbVrgeyJWS3CP253t7rUZVzga0yQJG38xoORNPtQFzWc0Hzt9J/EMkDI3UPggMikUB0EnRQTluC0GU6KCOVlW0QUO6QEVc3AnBalSqCCR0MxbkKqosr+xg3XabixmGpkzC37Qs9RZXzBvO0z7TvFxYTCjoXkDxFcCpK1KsNnNJGrcR6Tx8VDVrUbiwjGgJoubduAQGxuWaohhUD6KB4QBuo0Lra5SK+6kwKjTJ767Aq61GH3DVrNcglbikLC+U9ljG1xse2+7dNNKrUjPT1XZLD24W4dF0jhVoWUWakXezwYgkL0/ly5d1ooxgGqfr0nEGRto1eLp7OYguHYrj06wJL2V4jPVJEzGq2yo+VXrLe1dU0wWivBORSC9vJXVrnRakcqpLe3d7oYRkV05ZrT2TPZjqMCtxFfuc75HGprRZpIrhi4Dopa1h0mdAsxatNtjwBK6xxrQ7bAZZ2tXo5jl1W3axtvZgZGi33ciSKZ4MshNVwbwhaGYLNreY70g+KlWRMzJYaSNP+1RUjDXy7qoKYPQBT4qVTi46dA/EsqY8hnoCFPFQzDDwQID0y6lRSx+ojKhNT40Qc9401FKkkV7BIIprjXAyJvyNLj5k0x+wK0PgYWxF+bnY08ERI41x6KoYf9iqJI2NJa1tS4mh7KwW0YbDDU5DJbiKLc7keo1oTgu/MY6rOy3EmssH+Y+CvVcytv7l7fbEji1xoW16LHtrcQzSF0ohhqWjAu881eumQW8SxxgRRPAY35qZ1U/PzVoPbhPcPjBJIGbKZDxXo8RlsNl2Z253zImtPsQAe9h3/AAjxccF5+usdeeXs22Wcdht7IGgB1BrplgKADwGQXj/Tva9HHKULk2VpUUpPRBJFC55wWpEHRW4aBVaxDnFjemSg8953yV91djabQlzY3ASBub5Tk34ftWuYnVaLh3HWbdaAzUNzJR1y/PH+EeDUtJFxezgggfLkAsWtR5tNY8h49fTz7dCLuzndq9oZiuOPkk68YWedB73JyHdbEXO424srC3cHaCaa3nAZ5qyTUtb/AGEkbHZOfgRCygPiE79ryZu232+52klpcDVHIPiD0IXOtsnHwDco2G1busjNuy9oVy7UV+mflqdm2mz2uzba2raMGLnHFznHNxKlrUmLECqisVw94/6o39rekmPxe5Wemf8AW0CjRUDXAOBBFQcCFFeUcz2i42DdTfWD3Qw3NdLmYUc75mrXN/xjqf6t/pfsYZby7zO31ykst69Gj5nDzOCtvg5m16B6TisRt1R0VQhUViOcgt33YpQMpaE+GoK8+2e/TaAqVqEJ7qKg/RWZk90ws9zPVpFVdTBAQOQZndOW7fZ7w/b9ytyy3DQWXLxVriRVIlrPb9ucHI7u32PZYq2vuB9zM1uluH7grIz1f8j0K1gZb28UDMGRNDGjwAopa3IlJCg89+pu0WkTGb0GD3G/lvHcuwafgrzcqdQZ9MdtiZtLtydQz3biNXZjTSnxK11WeI2crgBjksNsryrj8W5W7i2nuDFrgk6Lzrx7c9surC6dHKCMc6LpK5WLbh+82tpvUFxfVe1g0xPOOmuCtI9qtL2KaJr43BzXCoI8VydhTZAUDtQzSVMPDgg5wLmO7kUQUfE9nvNubeC5p+dMXR0P4Vf8STy0BcGgkmgGZUVQXfOOP28zonXAc5po7TiB9iuJeotLDc7K/h922kD2dadFcJXmH1CubB/Jovbc13tNaJyO9a0PwTlnuvRra/sP6Uy6Eg/TMjBLgcAAFLG56UB+olnq/ItZZIQae4BgkjN6aLZ95s90thPbuwHzNOYSxZdHuxCiqqw2e3sLu6uY3Evunang5BVJPIp04UUnviqoc2UFBKHiiCO6toLqF0U7Q+N2BBUMU8HDNihnEogDi3JrsQKY5K6nzDeTb+/ao4be0j13dwdEDOlUW3FNK7ndvGbx743NaNToR2zVZ8pdy5vo4r/UY2fnyflhnZ5wUq/Xh57xPk1xte8icgObdOpLTpU4lbY16Tybf7/3rLbduIjnvRX3XdGrGecatBXmycj2y1dfM3EyuiBke1+RAzCp81qOO7kd02qG6e2jnj1DxSrKsSA0YKaoeacNBQAS7kxlalXGb0hG9wVoXgfFX5T7GQbjDJTS8GvipjWjo3hwwRUiIUFBmOTbXc3+42kdCbStZUntnqaq+T7dtO22zZbakd2CBGG5knyTTqSKrnVvuV1s9nNpJaADIOyt9pVr9Nt0M1g61kqHxYAHstU5belQstEzQMLQiGkdCgYVRE/5SkRlt4/5hxVjNVbqk1VDcQ4HsgLfuVy+P2y4FmWIQQNIJq7ADognikHfFAfA7EKUHMdqakE9i63ZKTcN1MocPFamAeUtLnFo9JOCyK6/gD2HBIMnuEBZJqyIWmaK2q4BwJVI8u+tvG/buIN6gZ6XflzEfcVz9VpgdoNJGrpB6Xxw4NWoje2A9IQWsRoEUTG7FQFNyWRM3JQKgr7p9AV0c1NeXFAewRWY3NxldT4lb5isrurA2qdx0ikhAMhPiuTo2nErQOc1xC3y4916TasEcIw6LbkljbrlASeUrUbXA1sYwXr58RwsWbG+qq837V2/KJzg1eWvVAcriSuVaDk1ctsJCdEdUivLvqbvPs2sjQ6hyC1Wa8ftLx0mouzJW45rOzhYXhy3EWMh0x50W4inu/mJzWLSQI0EVKlbkdES+WhFeyvLPVaCyZRgXXlyrW8Ys9T/AHCF6uI4de13us4a0MCx3W4qWyEHArm0e06iSVzb0+GEPeewUWJjHkAs61jnghtBmhD4GvoArpgvXQEdQsqRpBOePdShBTWAPiUElScD5lFdiA52moxFSpQmINKUJGA8EDHkjGnpGB8UDLeMOfhlWmCQGkNpTKmAVRHIR+H4+a0hoOOPw80B9hCSS9a5SnX8wazTXJdOYzWV3O7AJPUZLrbkc/albISx0rsKnHyWNDw+IMMgwqKCvipwUyKYQQyyl1ARpaT96e0VjpBKNdanMd/iu3MRb7Y0wxMLxqllOmNnVzin6dLxHsPDtlZaQ1c0ao8ZadZnDEf5BgvF+nT08xp3mvwXnrqSqKc3NA4MLzQYeKsiWj4nRxtoFpHTXXQKaqj5FvH9N2q4uwfzGjTCO8jsG/2qDI8C2J9xeu3S7q90f8rVjWR34vgu3XiY5zzXo5cIotAz6rk6AZX6nHsMlmqy+67xvO37uS6397bC0aNA9VetSk8lCTt3Tlt9BB7DrTZbVwfPI7AvPYdzTDwWp48sti9zAAxg0sYAGtHQAUCxbrciPUPtWVwhkBwBwCKcxyCXVQYZoKjaeOW23bjf30cjnSX7tT2nJuJOHxKu+MTPOrZz2Rsc95DWtBLiegGJUViLj6gX9zPIzZ9udcQxmhmNcfGgyVkS9LTjvL27lObS7gNregfy3ZGnZLCVQfVTdrE20W2hwN2xwmcP4WkED7VnmeV69Dfpvv8AY3ezR7ax3+qsxSRh6gkmo7rXUZ5P3fmtwzcZdu2i1N1PCdL3YkA9aAdlJNavSOx53dQ37bTebM2ofQNl6VPeq18xn6rZh4IBBqDkVhsHfbbZXr4X3MYkdbvD4q9HBCxM+QBRUDrkA5qo5t00lQEMlDuqCZrgVQNfbVt9+0Nu4GTAZahWiBtntm37fG4WsDIW0q4tFKpaSMYN35RyK9uW7RI20sbd2gSHMnLHzSRm3fR9vvPI9k3a2st4e25trs6WTtzDlZlTzFJ9U+SOlmdsUTPRFpkld3dTAfCqnM8r1Un0t5PcB42WcAxBpdA4ZgjEhasTm+Rts7eeWbpek3zrKxtJPbZDHg4+azPWrfNQzs3njO6Wsb7p11ZXcnthshq7oK/epLvhb4W/J+NQX8DnaaSUqCpLjV515Lu223O3zua9pABwcumuVjQ8S5tNtzhbXBc+1rgcy1XNJcekWXILO6iEkMoc09isfLf0sItwY7qFLD6HRTtciiGuQSBBW8iZdSbNdx2tffdGQwDOpSik2HjO1WmyRPv7drZ3MrcPkpUFWpzFVxev9c3QbbX+nhpEbvwl3gr/AIk9+HnO6W1x+smEpPve44v1Z1qtz0xW743tO6XvC7m2bUGR49kHCoGax0vM8NXGdq2bZYWXzY4/bYA5uBJNMVLW5Mir4KyWW/3C9ZGYrOdw9lhFBTwSJPbZOco0FuJQ0GquIpbvdWRk4gLU5YvSmueW2sBOuTHsFr5T6dac82xz9DnkdKkYLNjU6afb91tLuPXBIHjwKzY3KPbICop+sKjD/UaZkbrGSBx/XiUey0Znuk9s9gd05BzFu2vY+xoHR+qQYnLsrU2p9t2ay3nhrLSMlsrPW+uYfnilOZ4ZPifFxfckkt3uo20krIO9DkrLrONdz6OWS/22x20U3EGsbx+FrR1Wd8tdBd4sOe/018csrZYg31taMSBmFaeWt4bd2s+xwiAaRGNLx/eGatOfS5lcQCo0z+87m2BjiStcxz6rzzeuWPa4hj88l1yRz81mJeR3r5qOkcO1DkVm1cEWXJdxgkDo53YdCarLT0ng/L/1tLW4dWU5E9VLGua3jTULLZSOqCl5LvB261boGqeU6Yx1qUS3FbtPF/elbf7m/wB6c+prScG17BVmc/8AWiltbeWExPYHR0ppIUaYbboW7XzOS3jGiGUagPirzWPVb9uR7o0WiBpaK1RDSEDXNwqrgHmwafJEZHcpNVy818FYyCOSoYfFA0DFA4FBI11D3UBsEgoEB9u/GiCcjqgZQgHHNBFK2oIQUd9Y+9M2OtA80qei1Eqmmhft+4yW2oODDg4KodyLaYt84/c2bwC5zDoPY9Cs9RqPnq2tpbW9fbSikkTyxwPcFWUei8aNWtW0b/b3egILONyKIjKgKjKyCWHBQLVBV3btQIWtZUV8xxBorBRXLD6iV6OfERkd4f63Bcf06deYr7OHW8DqSucrr1PD0riu3lrGmi7x5Oq2GijQOylSJ7CPVNXxWuIz1WqtGUYF31zGMGK4fo7fmklNGLy9PRAErsyuTaOLFy0ybuEwjgcewV5K+fPqluxfcmEGtTRbc6x1g1xaKBdZGKv7AUxK0zD7y4A9IWhWPlJzXNomAZ4qNH2UeqStFuONaG1jJ0gZkgLt+cc+q32yW4htA4jovTPEcuQG5Tl0xxyXC+XQMBhVZtaw9gdmFi1qQRC0jHJZ1cFNyWWjHqia2aT8FBJQlxqMApikcKGoQOZUH9iB7jUa+tVFOhdUUdjWtCpVgaK4NxdGKKmhlQ53lnimlLcA4NB9TvwhVE9tDoZ2AzKuoc84+CRKY8BtNJrUCvn2W0OibreGjM0ASC4jj/TMc00OnPzWkij3K5FXVyOQXbmM9MzePE7zHTyJOHisdXygAUINcuo8lnQPM6RzhGyukkY5ldJGQu83DG6IGOLgMCfBb4nlHWLNb2MrRgNSP7V29TWWx4daG53R+5St/IsGaoWH+N2Efxr6l4/068f/ANd+I9m2yE29hDC759Op57udiV5eq78ilht1EEjQECMqC6hrqKqCWggVKoikPdQY3nMwlntLMn8tlZ5W9/wt/et/nPLPV8DOI7w2G0vIpW1Fq0zimdKfL9y1+n/U5VDZ+UcljluIbwWdvqLGNaaZCtBTHDusXI0g2y+5Hsm82u1bjMLuK7IEUhxIqaVr4KTKenojWN0aC0EnOqy0bK5rGaGinkooKWQDEqKr7rc44hi7EpIl6VzuRWkZ9crWtGZJWvlPtZbfvVncsDopWvrlQrNjU6Wcb9Qqo0mBUQPuFu65sp7dp0maNzA7sXCiKotgs4uL7I5m4zRs/MLtQ61oAPE4K2syYobS5k5BzKG9soTFZ2hGuU4VDa1Jp1dkFZM9pbtZ/wCouz3Q5JLcyA/prkNLH9KgU0/cr+Z2h+mW33p5R7sNf00DHe/J0oflb5krXTM9t9s/Hxsu6bpuc87BbXJ1NLsNIqXGpK574x0zzrL8r3tnKL222jZYTPolrJd0wwzof4R3TmedZ6v+PSraEw28URNfbY1te9BRL7anor3UCiqu+vGxgkmlFZyzemY3LlEFvXU8Ci6Thi9KI/UiCN5oxzmt6qXk1cbN9S9pnkEc5MBORdl9qzeWp03lndRTwtlicHscKtcDULONyigahQNkoWkH5aY+SK8k2285FFu24/8ATERmsmTEuDx6TXqFqenP/fCa7vN2fyParjkUTooI3ijQKMD+n3qzEu/6J+p3GWGu/REEekTN79AQsS5W+psd9LuPMDHb7OcG6mQsz6YkrfVyM8TyA26y3zdd93C92B36S2Eh1OJo0ny6k5rPPo93wff23INu3iy3Df63UEUgax1fSPGiSwsr00hk0LXtFWvAcPIrFdpWN5dsMNxC55YKjErXNY6jyu9tX2s72GobmD3XRyJFf3VsQInuiAPqoe6aYsrXle7Mp/qHUB86ojR7L9QdwicP1IEkQIDujkxqV6ds27Wu5WjZ7dwcCMR1BWLMdJdWbSVAy4nZBC+aQ0ZG0ucfAIMNBFuPL7l00sjrbZ43aWRtwdJRWRn22G37bY7fbC3tYwyMdB180rUmPPfqRZW7N1s3MjDTN89OvqCc1ntuJbiHbNj95oDY4YgQBlkp1Wp6ZnYtodvcv9Y3iUSMea29vX0gDwVZnltbf9KxoihLQBk1tP3KNHyHBBSbzde1G4rpzGOq8333eZdZa04n7l09OTMT3b3vLga1wHX4rFrSOOappWvl0RVptHIbnbrlskDzoB9TehChHqOz8ms7+Br2PAfQamE4grFjpOlmL5vdTF+mJ5fJdw75Z7r7fvWttm1uJHwVnis9VYu+oWyTWbiKvkLae1TGp6JYs7gngVlcQ7dc3EzSz9U90jYz0ByCf4nKm4MdPMtzbXNziR8VefST2veVbffW+8Wu9WkfvGAaZIxnpOdFmeK11P8AUd3zeS4tzbW1jK65kGkNLSACe5VT6W/D9on27bNNz/PlcZHgZAuxotEi1ucGFRa835peuYXMBXblx6eX31w98zhSoOVFLVkChr5HEMbWQU0gZkf2pJpuCWNnttQliLK0PqFEvOEurbYdyktr6GVhoQ8EgLKvoLbp/wBRZxS/xtB+5YrpBKKoeT7BNurIvak9t8bqh3kjNmq+PYORMaGm+JAywQyr/bbS6t7YMuZPdk/iVJGO5UTb8p2+VuTjRyk9s9N03FjXDqAVW6fmEQlMaIGkUKBGs1Et7hak1mq+/dohf4ZKKxk7i6Rzq9VYwiqTQqjnY4qBp6IFwPwQKCgIgdSiA+F9EoPa8OYgRxwqcgqIyARUZFQAX8BLajMKjJ7g1zZzI6pJ6lWVmrDbpwWAdHChVqx5R9TtijsOQR3kTdLLrFxGWoLE9qn45IAGrpBv9vk9AQWsKoLjUBMayCWDBQOIQVcuNVYyq71ooV05iWqC/o1jl3qT2xG7GryvL+leniHbLbmS4YOynJ+ler7FAGRNwyC7x5auJPlUqCtrjrJVdfzjHdam3bRgW+meU7M15+678I7uTSvPZrur3v1BYka0+AUxSkU/J732LN5r0K1ynT5q5TdybhvrmNxoVvlx6q/27jxjtGveMSKr088eHPdNdGIqjoFmNKm5kLpCp0iE11ALLR7hWgCkWrLbrYaa0XSRyrRbPamS6aKYBeniOHdbad36e0AyNFrunKhcDI4uPdcmsN1Y0UaEMGlixW4laHaVmqkqRkpFOYe6qCYnUBoKKVYkqQ2vUqLDI8XV6LKnk0J7IYR2p9G1w6BEQXkskbNDDSuB8gs1t1jGIbUvcKBzqt8VZGbSRF75yTjjQErSLAgtbQHGlVFROJ04/FaZNNCQQFUGWEVXaqZLUgn3CYRx6QcSKlaiVkt0u3E6GjU84Uqut8RzU0lwA10ZaBXD7FwtaiB8scZqD6W9lrmJ1SNkjEUkwq4Mwb4kjErsxinYDc3Zka2gr6q+C3ynS7srcNhDnfNITXpUDNZ/Xv8Axrjl6Fxe1bFabfARR99P7zx/cBo37gV5Ldr0SeHpoXnrrCgqB1VVLWoVRLC3GqolkfQIIQC41OSg8/5I+S65LLBD6pnOZbxN6VoPuqV049M9NFtWxw7Lt9zJeSCR74ybh4yDGgkgLHfWtc8vO+P3PK5jdT7AxxsnTOAa+hA7DHrSlVf88s/6s9ruNxh5TZ3vI43Cd9IrYEUa05NIHmU5z/Fr1LBjanNYbCSvJqVkUu737beJziaBoqVZEteU8m5jcPldFbuIcTSvZdcxzZ5lzPr/ANRI7AayHE41y+1ZtWQ233y7iu2yQyuZ/DQkZKQeucC5mNzjFpdkC6ArG7+Mf2qdRvmt03Fc23OIDSTgBiUtV51awjlm+XFzuE/t7daHTHAHUJqcAPhiStSZGL5uNxaR7bZwtgtvbiibk1pAUrUxS/UC3bNxe6NMWFj2u6ijhkVFvoD9MI2t2GRoFHe+7UeuIC32xwrOU3M298rZx90/6fb4G1uDWmpxbqJ8aVwWeZ/q9X/Gs2i049tNu2CzdFGAKOeXAvd4kpaSRbseyRocxwc05EYqNIbh1GlUYflW5mFjgHUpVdeI49V5dfbmZrwSy+uNrvUwk5D+1LUkVL7jEv6k1FMv+wUadHM7UDqwPzfuQejfTXlk1ves265fW3nNIwT8run2qdTVlx7BGSWiufVcnR00ZkiezLU0ivmKIrz3Yt0PFJrnbtzgcInyOkZOxtQQe61uxj1TN731vK7q02zardz4myB81w8UAA/ZTNSTyW6vufwD/pKeL+D2wD5EKde2v8Q/TVrH8WEfT3Htd8VrtnhWWv8AV+JXtzEy0dd7fcSGRjmZglSXYXxTdxuN75bLb2UVk+0sGSB88sgxNFJMLbW+jgbFCyJvysaGjyAos1uKzdoQ6B4p0SFePcng03D+zTguzjWccJHBwGTcXE5U7oHiF5cBGdRPbxVnOpac3WyTTk4HEeKitv8ATzfZbTeI7Z7vybg6CPHoUpK9jYubqH3SzN5YT2odoMzCzV2qpRkrPh3IrSEQQbp7cQxDQK4la1n5WW17DvlvesludxdNE35o6ZpplZz6mn/5HbiBljX4hTn2dtpNYR7jsotZHENliaCRnklanpQx/T2ONull9M1oyaCQArrPys9m4rDttz+oFxLK+mkB5qE1ZyuZK0SKynKC5sTu1F05cunlm6vJmLa/NmezVqpFM95catwzWFa+34WYthbuxlGqlQw9iu945nO75c51dZuG1llmEcTNTyDpAyOBOZXB0Otb2azkc9jzryABwrTOqgt4OY7s1oa54cOlc1dE0/LdydHRzQ+MGj3HKp6JpgGHkDo3a220equdFdGk2r6j3TCI5om+18pp4qWLOhHAZ2TcuvJ2H0yhzgKdypIs9vRr/ddusqNu5Wxl2Qd1WW9Vp5NxmN2oTxB3UiiqbFtYbjaX0Pu2sgkZ3CLpblpLSmjzLnFq/UXBuGK3K5dR5bO10ZcccCQR5qkH8bu9vtb+CedutzXVfXIBb/Pv5us3nVrzbetu3G4Y6zaGhuBp5Kfp3erpJin2ljpL2JjM3OFKY1WGq+j9lhMW2W8bswwArFdYNIwUAG57pa7fCZZ3UHQd1U1Sw83298gD2OjaTQPcCAqz9NHBNHNEHsNWuFQVK0wXPTp3za2gZyeo+ST2z23duPyWD+6P2K1o/IqI4jqi011VULC5rZWudg0Z+S1zfLNVfIohFaukjNY3VNfNXqMysU/PzUCNGNDkg7I0QMIQI0lAoNEEsbiCqDoX5ID7d+QWQQRUUVAcUtLp9u7P5meSkq4dOzU0hVGX3m1I1YeK1EVdhOWP016q4kqH6gbJ/U+PmZg1TW/5jT5Z/cs1WD2An0/etxW821/oaqLy2NQEB8QGCgKYKFZEzVA8IKlzsCVZGKr70ekrtylZnd5A2MrfVa5Ye9lLpiCeq8nb18L/AItae5IHUW+HH9a9N2+HREKYLs89FvFcFIi12mHIr08Tw5WtAwUC59VuHtwC49uvAW6Oorh9O2BWs9SgIaNLVmxqVgfqLuQgspRWnpK1Iz1Xh3H4RebyXux1PwXb848/den3zGQWNAMmr0demYxl0fQT1OK5xpTOFXErNWEa3ElZah0bHOeMFuM9Vd2rNLAt8+3KthxS1Dne44dV6uI4X2t96laBoHksd3y6RTl+kLnWp4NiBc6pQlE1xDQudrYgCgos1rDiSED4qYkhEiQl1BTqpViRuoAfvUUoFDQZ0qVFIwuoT3QLGwmp8MEEUsQkLWjN7gPIDElSiS4cxsTGNGA6KoZAwirhl0CVZBLSaCvfNWJUbnCpr2VQkdXvAHRDF3bRCOIE4dSukZU273QGo9luRLWNurgyvc5rsjpwTu7WICe0B1HYdSf3LEimyuEcQD2g6sfFbiQHezGC1ihbWslS4DPFb9s2u2y3edLWY6iGg/Gi6eoz7rQuj1vZDHi1tGMI6nL9q8tu16OZjf21IOUWFsw+i20wt7elmk/euUvt1r0OooFxbKEUriGipyQSRM1YqoJ9sgYIGObigQgAgfcg85sXe5zsPf8AiuZSweDA7H7lvn0zfbbbpAbyxuLWun343R6u2oELlXSMHxrc7ni8Mm0blavMcUjnQzMFdQd3WrdZzBpnuuWb5ZGG1fDte3u9x08goXOqCafZQKyZ5L5bmWTUadFi1qBpMGkqK8959uDoonMBpgXO+C6cufTyJ7pJZTKak5D4pqYmey+uXiGBjppaeqgqcPJa4/O9ektkDCOSKYxytLXjB4PdSzGovdgvprS9tpoiQ+ORrq+AOKg+ird2uNrhkQCPiuVdYe9gc0tOThQ/FRWLm+me2uke9l1NHrNQAclqdM/KNv0xsga/r7jOpOrFPo+Vxy2BreKXkQq5scIArn6SFlrPCk+lsmvbbxv8MwP2tC3058LDd+AbXue4yX0kkkcsnzhhwrSlVmXG7NDN+mezjOeYnvqVlT5afbdug26xitIC4xxCgLjUnriVLdWTHXQOgoPLecPc17wcsarrL4cq84kbWhpiSTjnRRVlxvYJt93NtlERHqqdbsqMXX8uJb5rHfVk8Gcu2mXat5mtnubT0/IKDAUyCx+mS5F53PIbZ55Ir2GRpOprwQfI1Cw0+lrNxdBG45ua0n4hc66z0JAUA91BYTt0XDI3js+n70EVrDtdmzRbtihb2bQKnhUc+DXcWvCMQQ39qzS+gX0wFOOEf+s77107Y4aCffNlikdFPdRNkZg5jiKg+Kxjeof+qOOtw/WxAeBCYbFlFNFPE2WJwcx4q1wyIUxZQt9Fqid5KDyXmVm5ksjqYdftXaenGsY6uhzfw5/Ygv8Ah+67Zt00r76H3fSQKitD4Lr+f6/LHXGqq+uYri9mmhboje4uaPDuuWtrDjpedztPbFHe4zSRn8yQfQEQ9Iqubqe5zGtLnGgAqSUGdvOdbHbyui1ukLTRzmCo+1WRL1FptW82G5w+7ayB/wDEOoSxZWI+qOFzYPHcg/aFJ7Z7bm0nji2yGWQhrGxNLnHoKK1qM5Lz+B0zm2lpLcxNzkYMMEZ+lzsvILPdY3GGrZGfPG7BwTFl1ZOGCjSh3+z96F2C1zWOo8i5JZyW90SQceq3axjPv1tcA4aRnXvjmsi0byDczZtsPfPsVy6Zq6SI2mUxxyRHNxZhnXqPJFWezcU3PdTqhh/LOcrsAs2rOdaq2+lr9NZZ/V4BZ+2/5pnfS8adIuDQ4kJ9n81Bv/EP6ZJBbQyGa4nd6IwMfNJ2z1xjR7N9NSyJj7l4GpvrZTKuK19E4C8Ngba86vbdlfbYCGhJdM8vQNz4/tm5ua67iEhaKCqy1YxXL9m2a29vbNvtwb+6IDaZhvUlVm5Gq4hx47JtTbZzy95xeT3VpzMXEgw81mts3yDaW3ULhTHok6Sx49yXYZ7SdzywlnYd101zsxmXMJeG5GuaoIsRbvla24kLGHBzgKkBIPQPpnxY3V7+tmaDDCaswzUq8zXs0YDWgDILm2kOIVFVuezRXs8Ukpq2LHT0NVUs1m+U7pssVrLZiNvv00tFKY+aM2xd8ZLodlgdM8E6QS4HBWtc+mR5HeW+5cqsoIHB4jdVxHQrM9s9e3ocI0xtHYBVpIcqoOFEQ0qhhwQVO8MfNGLdr6V9WnvRanlmsfI0te5p6YIyaDUeIQce6Bru6BKCuCilJ6feqFjcgKhfikRYQPoQlB1Q4AhQQSwxe62cj1twqOxTA4gKio3e3BYXAeaqMhOz2riowWkXlrILi1dA/FrwRis1qPN3bcdv3me2pRrXks8jitc1Gs2xlWhVV9bsIAQHwtOCgKaKBQdqooHtf0QVeYK25gL40YV04pWX3dhcwhb6a5Yq8tz74815uo9HN8Nzw6zpG00WuXDut5C2jQFu1zPbQuWuU6X+3R0aF6Z6ccWsbSQvP115dueUjhRq4d9O/MBSZrhXWIwMV05jnafK7TET2TCPEvqzupDHRA4uqFWeqwPFpG2ty2Vy78eHHqNzcbmy7tywHDBb660jObqWx+kZFZvhpUihNe6xqnAgBSKJs2hzwukc+lzCytAOpXTiOfV8N5sNt7VmHdaL0eo5cwJuILpi4nALha6YBeMU1akZRoWeqsh1uS6SpWWhlfUFlorzUiiQqaMVz6IJo2F2PZSrE1GuIa3oKuKyqF1Q4kIEcHBuBxzqgkiIp/hOPkgVrQ31Uqaf9yYiGdpbOYyQ4jOmVeqongYGNFRniUCuAIxw8FYiCUE1SgnbodUgNKgYq8wqzvJNFvQHErpGWK3y9efSM3GitrKicC2Ilp9ROJWQ2S4Jo1zQWnEu6rUZoK4f780cbXUFRTyC3zEB3shmunlp9DBp/tWuWanjvPaty5rqPP5cZHQ5E/Ys/p03xF9wzXcbxDG41ZG5tficFw3w7RsLa81cst5CfT74r5ErHLXT1VpBFVxdIe1Ajow9za5A1p3VB8LWtFSqHOkHRBHqFKnPooGD1PA+J8kHmO1+9N9RXy0pDFNNGyuWTlrm+Evt6JUFc2zXNtXD80McP71D+1A4XFmwNijfGCflY0j9gQcVA2T5SegUWR5b9Q4XPa/P1A5LfNY6jzagjD5QRRuDQepVRb8L5UzY72W4lhE3vN0muNDXoF14/brmZGOvznXsBu1+y/3KW6azQJCTp7VXLWxWx2rp7qKFoLnPeG6e5JoFYV9FW7PbiZH/AANDfsFFxtdZEpKisxu/PNl2+6da1dcTsNHiIVAPavdak1LcTbPzHad0lEMbnRTO+WOQUJ8lbyk6Ecnbr4/uDe8D/uCxW2U+lEjf0+4sHyiRlCc/lK6denLn20HJeY7fsbo4ZGunupBVsLMSB3KxPLpbiotfqSPda3cNvltIXnCRwOXcrUjP02kE8U8LJYjqjeA5rhkQVmtQ2ZlWnxTRguabM6aJ72Cpp0WuemeuXkl5FLHK4OGRpXrhhRaYR2u5X1k9s1rKYnDItONU0xBeX1ze3H6i5kMk78XPceqmrix47a+9utrDUHXKwGni4BVK+k4QGtDRkBQeQXJ1ThBk9x4F+svZbl24zs91xdoBNBXorPCWaxG+7CYd8i2jaLme8uqfn1caNOdP7VebrHUbbkVnPacFkt53+5PFEwPd3cCFnr23nhH9MnV2SVvaYj7gt9M8Db3gOwXl3JdTMf7kp1PAdQErEuNXlid34/Y32/t2bYYaGD/mrhxJaD1+xWeWbJ6enbPtw27bLeyDtfsMDS89Spa1JieZlRRRpjOU7D+pY5zRiK4d1rnpnrl5Vf2M1tOY5GnCoDaLbmrnNJdTvmVAUyLA6TXCio3n0z41LNeDcZ2Ut4KmIn8T/wDYpbi8za9YaFh0DbpZuvLCa2Y8xulaW6xmKoKVm1cf2Ta2R3oj0nB8sgFXOVtSSRS8Rfbz8nvpdtbo25jAMMAXK/4k9q36o7navurW2jfqmhq6Ro6Vyqsz2vbWWE1nv/HBbwzUDo2xyUzBorYS7DpZtp4ztsMUjPyx6KtbUk9ypp6U3EJ2bhyK+3C3b7VqWhrWZEnvRbzwzPNbZy5uiC4hEjSCpqspyDi0N9G4EUccj4rU6S8vNt24fulm8n2TLHj6h9y1OnO81Wx7Lucjw1kDyTkNJV0bniPALs/m7i0NgPq9k5k9KrF6a5416VaWkFvC2OFgYxooGgUXO2uogNCg7SKJgx22QHceZXVxKKstAGxg+P8AtWuZ41z91ouQ7m3a9pmu6VMYwHiluNWvGrLkl/ab4dyaKySPrKOmPRdY4vcNvvBd2EV0MBIwOopXSMpx+N24cs3C+l9TbciKLwok9M+62yNGPoVLVgWeMOCw0zHIdminhfVq1KnU8PHt/wBqda3DywUAz6LrHG+FPAAJGtpiSKHwVR9DcH29lnsNu1ooXNDnHzWOq68+mkaVmKeCFUB3252lo5jZnafcNAhqn32w2S4tJZZQyrmkh+FapiZGetri+HELj2iTo1CN390dVazPSg+nVk64358zqvDMdfdaTn29hLaBZ1sgQJkUHOQRuFQqjN8iuJYpY3Ru0vbiCFYzWckcXuLzmTUlVHNAUHGlaKoaik8EQtFFc00KqJYnYoDYXZUQWVu4FtOqinuAoqiNwVA93GJIiEGO3e2LSXAYhajNLtM5FK5osV/LNupdwXzRg70v/csy+VFbU30BUX0DMEBjMAEDwUCEoHRqCobNRuK3rlIBvJKjzXTmFUl+AWmq11W+GWuoWm6GHVefp3/xveLwBkDO9Frlw6aYnSxbrEdaAyTDzWuE6ai0ZpYAu3V8MSLGP5QvNa78mzSYUXLp0gJxJJWJNrVuFAyXfMjlqK/fotnE9lmRrXzt9ULpsu5sjBrQ4p/rFZu3qGii2yvNvnexgx+1biQJuUjpHmpxWegG2tQstw956dVYVY7czqukcqvdtt/duWDMLtzHHt6BCWQWQGRotd3IcRTTn3Hk1wXF0DvjaPNJVwjGazTJSkSwRBryBis61ielXYqK44FVE8XyqKLik0NI7qUhB1IGHZRXEDSARj1UU06unygZIHMaaUOWZVCvOlgHXM+SgjYxpo0CpzJ8EQS70+QVELjVaZIGlwolFvtsFItVM1qegFvVw1rHeGH9q1ErP7jxvdTtB3l4DbVxBYAfVoyBTqMy6ysjZI4HOqQ0u0s8VJCo9Q9utccj4K+2YBeJNck9aNa008119RM1Cy6jij9pzNbn4nvUqXrISbT36Wuj9waY3tJZ4CtKrhbrtI0/A4Xwbnbgmpe6SZx/usYS1S+ll8rkTe1fRz19TZAfhVTlens9o/XAx4NQ5ocPiKrlZ5dZ6EDJZDm0qqJDIaIG6iSgcThU/AIuFijc+orQH5j4IR5xvd1BtXNLe3YdIluGk/4X5n4kpyvXhu5YDPBJC15jMjS3W3NtRSoWSMrccAga10s+5TRwsbqea1ADcSSSfBX6TGX4vsl1uXJ/19pK9u12UwPuvPqfpyYB49ewWpfCWPVwuTcRXBoyn2qVqMLzO3a63c+lSrzWeo8g3Sjbp0TaUjJwGVV0YCNGkkgYnF1OiA+ytmSOa1wPclCvUvp5w2WK4Zu14wsayptY3CjnOP4yPDos9XF55ekDBc3VxxFERnbHjOx7Iy6vZqSFxdI+eYA6Gk1oFrfCZ5ZLkt/tl7vG3M2RoNz7g1yRjSMSKBXmVnqxtuS3lra7Ddm5kDA+J0be7nubQADxWa3PTDfS/drOC8u7WV/ty3OgxNd1La5faunU8OfN8tfJxW2k5N/XZ3+5oZRkDhUNdSmr4Bc5cbs1l+a8z2e82uextYnSXDnBokc3Tp0nMV7pJU6racVtpLXj1hBK4OkbEC4g1FTjT4VV6vk49LRwqFlsBe2bJmEOFQVNXHnvKOAG5LprQUf1Z3Wp0zeHne4ce3KyeRPbODRhWhpUrWsYrW2hbTVhTNVlbcecIN0tZyaCOVj3EZAByFfRds8OY1wxBAI+K5OwkFED7neCz2+5ujlDG5/2CoSjK/TvbtcFxvU4rc3j3BrjiQ0HH7St3xGOfPkB9TN/mjLNnioGysEk7u4rg1TmbV6ql+n+/wBzZ7oywONtcvoWno45FdLGJceo7rdG0225uBnFG5w8wMFxrqzP0zsdO1TbhJjPeSuLnnOgP9q3fEY5bJYdCOFVKBpoGvBBCis/u/ELC/xeyj/4hmtTovMrM3X0sL31hmAB6OCv2x/NZbR9MrGB4feSGYCh9sCgw7q/Z8NvbWsNvC2GFgjjZg1rRQBZ1UwQRXd3Da28lxMdMUQ1PPgEUDJHtO+WTHva2eB3qbVVPbJ2kEO081ZY7c6sFxGXTxA1DSrKz6rBcttru23u8dcgl75C5hORBy+5OU69tR9OZL3b9q3DcnxOfA1tWMH4iMTRWnLdWO5bZvNgyZ2hzXCro3UqCs2Ny6zdp+lg5yyHaqey6Mm6az5QVZWb78Nw546nErLbjipViNzGnMKKjdaxOzaD5qLpGWduw1bG0HyCCdrQEDssVcTQU297bFJ7bphqGYGNFZEvUFxTRTx6onBzT1CYSqjYNjuLDcb+4kdVty/UzwCs9MyeVhvW2R7lt8to/wCWRtPimK8fs+MPl5Mdpc8UY71OH8K1K52eXs9rZstrJltH8sbdI+xK3FVxrZJ9tlvHymv6iUvb5FJ6STyO3jebLa7Yz3LqD8LepPgotrOjn8Xut920lit3Gglc00RPpp4Zo7iBk0Zqx4qD5qVuBL2IOY4FZV5XzSyDZHGmBXblx6efMIjuQCflcCtMvo/jEgfs1q4fwBc77defQLlXKDt0f6e1Hu3snyMCidXC8J3m93K2lN3/ADY3aSOxW8TmrjdNot9xh9uUZfK7qFlb5UjOEM9we9cySRNOEZOFFU+TuTTWWz7BLG0BoLS1rR3Klq3xAH032l0G3uupB65iSDSma3fTPMbfMUWWjSCikIwRCBAx2FURj+USf6prfBajPSkY7GhyRk9mNR9iKUoGuGIQJjWvdVCnJFIUCtNCiDIJMgc0FhbvxClijCa4qohc71htMD1QMeMD2QZ7ebfBx6FaiVmrSZ0dyWuORwCqReXsLbvbHtzcBVvmFmtANqBDQD8UGgg+UIJwVRxdigVoQTxtwUGckrXwUiBJ3VXp4YqnviTXyU6a5UIj1XgBHVcrHW3w9B2JgbC3yVjlVvMaNWmYI2lhL6rpxHO1pYOgWuzlYNwauGO4eXErn23ygLcVv8uWO6kYFvtjlUclu2w2T8aYFZjo+YuWXxu+QSkGrWnBY5ZrrVhOnxXVm1cMGiH4KqrJXudIcahSo4NGZWWytbV/gtRnpdWLA1gqtRyrUcagD59fZejmOPXtf7rMWMDGlZ/S+W4DFvJ7Otc25AoDie9FCODiDgqom0qakrNWVO1oAJKlWELdTgeyIIYw0HdTWk4bgE0xPI+MWzI2No4VLnd+yUiEB1a9eyypWNcQScewQLqAw/7UQRyPL6tIocK+SsEls3FzulVKhznDNaiVE4/aqh8LC5wHcqi8bSG38gtoyW/3XpdQ4uwHxUtFPccp3m62xm0vlH6WKga0ZmmQJTd8p6Uswc6FrDlGa1PdWMgbiURtcBiCaaj2C1InpXtvZHNc0klgOo9qDJXqiParZ+5buyAVawnXI84aWDElcbXTiNTc2UV5etLQDbgBkYHRjBguWvRYM4i93/Ul03/hwW0pbXphQLe+HPPI253CKkcIhGphJfJ1dXL7EhXr/Fb1t3strIDX0BpP+HBc/wBJ5a4vhdDKqw2WqBWtJTQuR8lQmqp/YFARJIIoxG35ji8+PZLVjyz6nRQwblaX76te6ntyDLXGagFOL5Tpo+Gc0t97Bhc0R3bW6i0GoIGFQr1ykpPqLub7XY22zMZb+UQtaOoGJ+00CxPNb9Rb7HtcW2bXBZxgAxtrI7+KQ4vcfMq9VmRY5Cp6LDYWcqKxfMJ9Nq/vkFrj2z28hvWtN4+poCRqPjRdK5xNsuzXm538dpas9yWR3wA7nsAnpXs/GOA7VtTGSTMF1eDEyPFWtP8AdaVx671154/61oaA3JZUq1EISAFRVWu67TvUdzbM/MYwmOWN4pUeSuJrKcx45t2020O42DjbTxSNDGg5k41CsvlOuQP1GN9c7RtN7RwjdGTIB0e8DE/BJ4pfMYPa23btwtv0xLp/ca1gHzVqtub2OXlRteTDZ7yNsVu6Jro7lxwc8jEfauea67hvKbDjH9Gup7uOFh0OMb20Dy+nppTM1WfK+DPppLdycVgNxXB7xEXZ6AcFrtnhq61wWGzCFKqJ8LTmFFlAXm2QzMLXsBB6EIrz7lnDIg181s3Q45gDArpzXLrlg3NNs8syLTQjKpW9c8ex8E5JDe7M1s8gbLaNDZS40GkZHFY6jpzV/b8k2Saf2Y7uN0hNAA5SRdjuTW9xd7BeQWw1SyRkNA6qUJxSzltNgs4JWGOVrKvYcwSScVvpnmeGd+pXG2XVod1Y7TLas9Y7tqsy5V6mxR/TPYY7y+fuT3+i0IEcfdx6nyXW1z5j0XfrOa72e7tocZZYyxle5XGuqHi23T7bsdtaXADZowdYGVSarVZ5mKjdPqDZ218+zs4X3ksZo8syB6hSRb0N4/y613WY2z43W900V9p+ZHgreSdL4hYaNLVF0mkIunNCMnLWDI8t5i/bpBaWAEt0PVKcwwfBWTWeusWfHL5+9bAya7aHGYOa8DI9Feoc3VVLwe7hkcNt3CS2geamOtQPJNT5WWwcUtdpkfcOe64vJPnnfiU1ZGR+rZtgbKNoH6lxJNM9PinPtO2r4lJZ3PHbVsQBYIwyRvj1qnS8+g11wXbpZXSQSyWwf8zY3UGKkpeYmtdr2XjNlNcj00BMszzVzvilpJIxW5bryK8nh3cSOgsXztjhhrSrK5lWRm23y9PhcXRMd3aD9yzY6Q+iyrkVwoqhaJgz/ON4l2vYpZYa+9IRHHTDFxp+9RLcis2bbtltbFgv7lsl5M0Omc53Urp/8MST/Wg2Hbbayjk/TymSKV2poJqB5I1IuAoA913GGwsZrqU0bG0nzUo8csN9nh5Id4e0+3JIdROVD0qtczHPXtVheRXdqyeI1a8VTHQQ5Qedcs3K0HKrZl++lpbt1hmYLvEJz7Z69jTy/jl3pt5oCyB2DXOZRqvtfqNVZfpv0sYtqeyB6KdlK3EV/LHDA+WQ0Y0EkrNNeSct5Ls9yHezJrOWH2Lpw5dV5/Ma3BNMO/3roy9p49yRllwmO6di9jaALn06c3wj45LYTCbdtxnY+6mB0gmoaDkArmJz/wBqbhe9bdBe3sTpRqmmJZ41KT0kvl6A01AIyWW3PkYxhc40aMSUHmu93E3JOQx2UFTa27gZCMjRWMXzXodjax2ttHCwUawAK2tCB4KDnDqgakDSKIGvGFUKw/J3/wCuPgFrlz6VLcRUKiX5SCoHEY+BQNOOCoagXyQdSoUHUVRPEaEFUWEDvtUoOjNWVUgVwVELggrNyhDoic0gxe4xmG6D8hVbjK82yYSRhvQjFSqgbEIbt7AKCtR8VmKtYD6VQSKlB2nFUSMBqoCWZIrOTNxXWcudqvnXRlV3VDVZrpFTFDW8CxVrd7M2kQ8kYWUuIAVZWW1R0Xfhz6X1rGS5Y/St8Qc4YUXJ1qB4XLq63IhpivR+cyOPZwwCx3WuYwv1C3D2LCXGlGlZ1qvnJ8hn3CSQ4kuOKcs1f7fCCBXNdYwKvHFkSKqQSXEnus2EOJKjaS2qXjxWoxavoGeii3y51tOMW2iHWeq9M9OE9l3SatyB0BXC+3XEz7xn6bSMyKKVsFro1ZUsDWudjktINhaxtdKzViQ6dOCmKfBGNY1Zd0QRT1VGXRZaSaC4hrczgECvZoJbnjmimgjqFKp1SXCmAcPuUDcya5ZDyVRH7bvVIR6CKMPxoqCIW0iGOJxPxURE/NaiIzmtIO2yEvmHhl5lXmJR+9E2bfbLg4gVNMvJaI89366/NqXYNFaDuVmini+QzjCtdPmVEQGVjT81S77qLtGNV937bjJU/N8p+CQqqnbJHBJpdUEUH71z66bnKx49FLbbNeXmUtyWwxE/wZup5rl07cRp9pje2zc41JDdIPio0n4bAWX1+538x8EgJ8M6LfUzljf/ACB7jJWc6QR5fYs8leqfS3cBLt0to4+qIhwB7HBO54XhvGgk4Li6CIoAcXfYi4klcxrdLRigEecKIhY8PV2y80HODsz5lSqyf1F2b+o8bmcwVmtiJWd6DB33KblVl/pVtg/q91ch4pbR+3p6l0nh4ALrb4c5PLRc223cb7fNhdbwumtoJtcxGTaOaan4Bc+fbfXpsAs1qMvyH6gbXtVw6ziY+9u4/wCZFDjpd2J7qTyW4i2TmdlvIdE2N0Fy0VMMmdPBW8pOmX5puALyyvpaCT8FviMdV5o+T3rguyLzWnYKo9p+m/G49v2ll5Iyl3eDWSc2x/hb8cyuf6df468T/W2aAAubdcXKoxHK+bz2t6Nu2mj5o6m6mpqDafhHl1K1zNZ66xe8T3afdNmjup6GUucx5GR0lWxObqv3bhckl4+92u6NnPJi8DIn4JOi86EtuC31zdMn3u+ddMjILYQTQ071yV0+Wj3iGy/pNyLlrf00cTiQcgGtNPsWLW481+l/6L+vSamjX7B9jUBUO1DVT4Lp/jlPb0Xe+N7bvMIZds9bfkkbg4fFY9OlmqOH6Z7T+oEt1cTXDB8sLnUaFfpn5G8q5JZ8a2tkNsxv6uRvt2Vs0YCmGojsFn3WvUZDh99yKHmMVpuk0jpJoy+SJ7q0D26hh0W/GMedeprm6O0qVTHNCi6r7+zbNE5pFahJSvJeYbGbW4MsY61ywXaONiis3BjmRSSOZBIWiYMOJbWpVZeoDifFLqzjjsJ2w3NAY5ddXV8VnzreRttvt3W9nDA6QyujYGukObiOql9rIJqisR9T99jtNpO3Nd/qLumodowca+eSkm1Or4Zj6achbYbk6wuPy4rsjSThR/TPuutc5XrwIIqubqreSXb7PY7y4YaPZE7SexOAWaMBxTkXHtnsA6UOn3G4JdKWt1ECuAqulY5rU7HuvGd13AXVswMv2igDhpdRZxdlaemCzjYDed4s9ptTc3RIZUNAGZJULWd/+yNqcRoglc3uGrXyz9tVYXTLu0juGNLWyDUA4UOKliyqfmPIHbRt49rG5nJbF2HcqyaW4z+22W3WexXl5e3Mcm4XUTi9xcCRUZDxWuvWRjn/AKsvp/udo7Y7e3Mzffq4COtDnhgnRxWtYCGjUanqclltBe3cFpbS3EztMcbS5xPYIPIzYbhzPfridhLIWYBxya0fKPMrU8OfujuK7vccc3d+1X9WwyO0gnIO6Eeat8wlyvT2yNe0Oaag4grDq805vvTZuQw7ffF0e2QEOl0g+s50V5Y7vkHyzl+z3ljaWm3sc1sErHYtIAa1J7S2Zjf8Z3233exEsDXtDAAdYpjROmuauaLONPOd03Lf7/ld1t9lfNtbe3aPm7pzGbfK32Lat+F+y4ud1bcQN+aJuRwWsJK14AUaYz6qWs03HHPiqXRPDsM8Cp/qdegHFeD7Zd7LDdXcj5rmZupzy44Ht8Fqs88wXxU3O28iudobKZrRrQ5hJrpJ6KzyerjcF4aKuNAMystvMuX75Pv+5s2TbSXRteBK9uRorJrHV/xqJOF2L+Pt2/QNbG1D+upKsnhn+J79cbHuLtl3IlrNVInu7dE9sy49JZI17A5pqDiCjbzvmu0xt5JZ39yP9E46ZcMK9Kqc+2e2g3aPjrtneXCL29HopSuSta8I+B++dkaZNWguPt6s9PRL6Tg/m0ph47eP7Ru/YsVq+ni5u4v6SxrNuLg35pSM12jlvhRzRF5bIKNa4Yg9AtJHq308srPd+PS2E1XRtdTHMjusdxvhof8A692WGB5a04NNBUrOr8xS8G4rafrbqWZh1QSn2q9KHBal8MyPRvehjAaXgU6VUbYrmXKXueNr26r7iU6XFuNAVJNZ6q44fxpm2WYkk9VxLi5xzxWqcxo6UUacEQ7pRBGUHHJBG/5SgwO/uDtxe0mgC3HOqyI0NEqJ2UIooqTMeSgaRkQqGnOiBQFUcymRKKcMUEkYoiC4DkgsLc9FFSOqM1UQuNCghuYw6MjuEGO3y2oCaZLUZqLZZ/w9kqrO9jAmjlH4hQqKKt8ggMYMEDwEDggmYcEVRysXdxV9w3NW1cU10KallqBLKOs9fFZ6Wtftz9MYWdZWLTqot8pV1tzMAu8cqv7RuFVy68unAghY6dIFmPqp2XPmeWrUa9M9ON9kkNGlc7y3K8j+rN8WWUoricAsdRa8XsIiXVPUrXMZq/snEOotxk7cJMKItAMGCysPAJyxUjVHWULdQPxW3KrmBhL2juV05jn3W82xns2I8l1tyM8xV3IL5i5cXRCSahpQFex6AVGsNZG4GiIMgbRviosSOqEEkdTQHosqIDcB0RUsTiyQOzooppqTWuJUDSDqaTkFFPNC3DA/uQRyO0ReJyKqOY9/6dkIJIJBI8sv2poldQAfeESkbBNK2R7G1bGNTz2C3IzqKgqgttthDYtXfFbnpFdvtwTVoNVNViNwsppKudIzU44NrilxnVO0TsJY7oclqRm1184sdqLQKgDQFpFZcOcKB/zOy8+iainnE8l2yFg1OcWxtaOpJXLr268tFLONdttVo0OhtzSR4yMn4qeWSxJtdL1jf7dYxt29rM3EYq2Y1Lpm0WkbNwfH8vuMcKjyW+p/4uU/+yivWPime0jGq5R0rVfTO9lj5CyEA6JRoeelSte4j3ARxwMxz6rhXaB5Lgk4CgQtR68a5lVDSSVBPbxazU/I37yhIdcgAAdTiVlrED4mOicHirXgtLT1BwSkeTWAm4pzaVjyf0UrtLicjG81aR4grpzdjHU8vVWvbIA5pq04gjsudaBb9uBsNnvrth/Mt4XvZ/ipRv3rPXpqPMeL8l43sdh7t2HXO8XjnPnLW6nMbXBuo/aVu/8AIxK0Flv3GL+Wa9smCO/DCHBw0uoc6KSVdjAcq3J75ZA0g6qtFe3VdP8AGFBt5t2XUbrgH2A5plLfm0g4gKD2K1+peyiJgjtZ9AaA0BoGAGFMVy+fLrOmv26+jv7GG7iDmxzNDmhwoaeIUsWXVBznkz9osm29tX9bdAhjx+Bozd59AkmluRVbPslhtvHLya4mjfuF1bvMjy4EtBbUMB/b4rXVZ5gn6Z3tudjMDpWiUTP0sJoaEA5K9Jy2qy0Q0oivPvqZyHTCNltXVklo67I6N/Cz45lOZtTq4yM+yb7xz9FugBDpCJK/wk46HeYXTf8AHPPGvW+Pb5abzt0d3A7EikrOrXjMFY6jcujrucQWss5GoRMc+gzOkVWa08l2bkO03fIJ985DIXSMI/RW4aXNZQ4f7v7VuTIxb5Sy8t2k87bvLdX6Rsftl1KEkNIOHmpzDq+XqO2X0F/ZRXkBJhmbqZUUNFmzG5dRb9eyWOz3l3H/ADIYnOZXLV0UqsPtsnN9xsortu4xRMmrpD6A4GmS1kYm1quPWO9W9pI3drlt1K51WOaMmrNxvmX/AEDybZmXVq+g9VMFeanUeRbhYS2tw5pFKYALq5LnjW1299Fca7h9vfQMMsJrRtGCpCUkencG3ebctjbLMS6SNxjLj1p1Wem+Fvum6Wu22Mt5cu0xxitOpPQDzWGnl+y7fd8x5RJf3rf9HE4OkH4QB8sYW+fEc/dXf1A4c6Rrd125uiWBoDo2CmDciKdlmXy1eVlwXlzNxtG2d27TexANx/EB1WuonNX/ACC0/XbLeWoGMsTgPOixW2J+m1pswiuRctY7cWv0uZIB6WjsCt2+GOfaXkrbO35TtTdr0tu3PHvNjy0k9aLPN8r09CxopWmH+qkunbbSMirXTVd5AKT2nXpS7dy68bFG8bM02jGge41nQDOtFusSvQdk3e03OxZc22Dcizq09lLG5dR75x2x3mJjLoH8s1aWmhxUi2azu5/T3ZodvuJWGQvjYXNBdUVAwwS9J8xH9OuP2TbGPc3tJutTg0nIDLALVrPMbd80bQS5wAGJqcgsujzblW/zb9ucezbcDJbh9HluGtw8f4Qry59X/G147sMGz7ay2YAZDjM/q5yWtSYqea8Tj3W29+AUvIcWkdaJKtmqXiPL5LWT+k7sTHJGdEcjvDotWaxz1nhqnu4/d3VHmGWfsaErDexR8345HPaWpsbUF7J2l+gAHT1Vl8p1PDWWFtHBbRsYwR0aKgCmNEqwS4YKK89m+nFxfchu767uHR20rqtbGS1x6UJCsYvPlFum0XPEZbe/sbl7rQyNZPC8lwo406ppZnl6HbSia3jlGT2hw+KWNSmX1nDeWslvMNUcgoQsqxbeJcl24ug2q+02bj6WvxLQVpj5s9Iff2zhYdcbhO663S8NXHMnyHZNMz2rt6+ok+72bLPaY3MmnJY53UeSuJeml4NxCPZ7QT3A1XkuLnHGlcUXnlrwe6y0znLeJw7rD70Q0XbMWPGaJZrJ23NN12CI2F5G6V8eDXuwwWt1nbF7sfJ7DlDH2N5EGyEYNPZTFnWiovp9trZ9ckj5IwaiNzjp+xRfmNNBbRW8LYomhrGigAVqgd6bZfopP1tP0/465LNVQ3m1bbJttLVjPZLagilKLUqWeHkO/wBi39ZJHCKtYcQ1dZXJvfpHa3MQuC8EMd+1Z6a4enUBFCsOis3WeDa9uuLiNoaQCfiiPGxyPf8Actwd7UryXn0Mb45Lcjlr0XhvEHWo/XX5Mt1J6vVjQqempG2aKCizrZSFUIg4IGkUQIEEcpoCg843yT/5SU9AaLcc6BLjrr0KqCozkVlUoFD4FQIeyoQ5AqjiKAIhpBrVFPFajsoJWqonjcgNhdQghSqLdi0FEQ+h2WYzCoa8emiDO73b4O8VYlZmwlMV2WHDFaqRppAJbMUzbis1o+1HpCKOYiHVRSjNESMPRFVUwoKrs4qu5dmqqnvHeklMahm1x6nV7lY6GptYKNC5gyIn3AAuvLPTS7dHSMLv/jkuYBQBcnXlORRi59OkBSYuKvMZ6plMV1jmZcuDYnE9lVjwf6wXwI9oH5nLh17dHndidLQtRmrmyaSKrcRHd+p9FKIdICy0ljjOavJR1nXUVpzX+1x+5cRhdeHHutpcflWXbBa79LFG2R5qe65Nwxx1PB7IC4tZbngFK1EzK0/eoCGgBvis6uOBNaU8lQTE00AKaJicQKLKlaRU1UUj6UHTFKQjMXH9ijSQUIqcv2qsh5XEyNGYzP2oHwN9RccAK0QOcf8AYrEpBcSsY+NriGyU1jvRa1kkLdTgOpySC9Z+VDXINC3akZLfL4MecK63UosfS2MVd3DH3+etgcTU+AW+Waihe57vccPS3I9FusEma19w3A0+Zx7BT/CgbyCSfU8YNoTH59FieFiu2lvtTS3TifcgaRGQK/myellPLErNrpPDS8d2I2cbHS1MpFXE/aV15kjn1ba22yPdLavk/C75fLop3HTmmwkR7lG/L1CpS+md8q3eNvkduUkbRhqqD5rhHa+11sph2fRcVAkaQ4lNakx61BfC9t4rhp9MrA4fELn1Mqy7EoyUVyBzGlzg0ZkoDA8amxMyGCjUQynXMRXAYKFRvNTQZDAIMvzzjp3PanTW7a3lsC6P+8OoU3FUn045gJ2DZr9+m7gq2FzsC5o/Dj1C31N8ucrW8ms3XmwX1tEPzJYXaQOpGIH3LlXWMF9MNv2J9lcy3bI5Nz90tc2UAljBkGgrpb4c5PKl59Lt9tym0j2rS2Vorcti+UOJyNP7uafn7O2XvpDPNI52BHyhdKzDBYTC3huHMrE+QtFcnaACR96xb5V6NByre4Y2TzbBGLNrR6mR0o2niFixuXw3Wwb3Y7vYNubQ0b8ro8i0joQpYsuoeQcXst7MTp3OY+Koa5vYpKtms5uH0y2+OzmlZdTa42Oc0GlCWioCv0z8gvp1xq2uWDcpnuEttNRkbTQYAGrvtWrWZNelVWHRSco5Lb7NZk1DryUEW8R7/wAR8AntL4Y3hXHZt23I73uIMkTHl7S//iS1z/wtW/TE8vQd02q23GxltLluqKUUPge4XN0jyyN268I33SQ6SxeaFv4Xs7j+8ty6xZj07b9227crFtzDK10Dx6tRGFehqs2NSh28Z43JV7bKF1cyACpq5GVu+NW5+odo0WQO3GGrmhv5eoA4notc1nqPQ4oY4o2xxtDI2ijWgUAA7LLSs5RYXV9sd1a2oBmlaA0HAZ1UGN2/6XXZtg67v3xyjFscZJDa40qt2szkdxK+3Kw3ufju4Smf22l8Ers9Of7FPcJcuNfPC2RhBGaw6MJyzh8104zWzKvGJaOq6c9Mdcs/t/Dd+upHNbGbaMjQ+VxpRpwPngt3qOc5rTWPMOK8chZs8D3zewSJJWioL+pWPbfiKHcN03Xm27ssrNro7KN1WtOQb1e/xV55/wBZt16bsWy2u0bdHZ24waKvf1c7qSpbrUmLBzA5paRUHAhRp5pzDh99t92d42aoodT42DFp7hWVnrlFD9VruO2jjmtA+ZuEriaV+CtjM6xZbfs+xcqjduVk59ldVpMIzShPkpmL4rQbFwvbNpn/AFQLri6pQTSGpHkpqzlfqNKbkU2xsbbx7swOZK/THqFRXxSeyjXM2+KxI0sbatZlgGhtEpGW+ndS/cnRilqZvyu2Zy+C1/jHPtthT4rLoa9jXMLXCoIoQURn+U7i3YtglltGNY75YmjAAu6oXxHldrf7/ul0beKWWaSc0cATjX9y3jlteocS4nBs8HuyAPvZBV7/AOHwClrpOcaOmCypCAUGR5hwm33aJ09uBHeNFWuGFSrKl5149eW+9bJuJ9/3I5ozVsmNDQrUc7HunGN5g3LaLab3WvlcwaxXGqldOauQstOORQYu95RuWy7xOzconSWD8YJWAnSOxSMW4rt23Sfl80G3WET2WbZGvuJXtIqBjQK4XrfD0G3iEMDIhkxoaPgpWklUUBue87dt0JkupmsA6VxRNeOcilveXcla/bo3PhaNDc8KHMnpmtczGLdr0TiHBbTZ4Y5JwJbsD5iMiccEtWctcAstnKoWqCl5Dxaw3iEiRgEv4XgY1UMedjZt54tuwvWxmaJvUY4LU6YssbrZud7VfgMkd7UvUOwUxqdNBHcwStrG8OB7FRpBuNlDfWkltMKskFCorz3cOP7jYSC1i3MQ2jsA1xxAVY+bF5sXDNmhtMQLhzzV8hxqU3FnMaG2g2/bodEQZCwZ5BXVzFPvPO9m25pHuiSXo1uJRL1GQur7k3LZDBbRut7F3zOOBIVxjbWw4zwjb9oia7QHz0xeccVdWc407aAUyoo0cCpiFqqOIQIg7AtqFFMAVRHcfyyT2QeXbtMXbhP2Ls1uOVQghzR3SgqA+nyUUQHEtCg5wRabTEjoqjgMKIFphkgX8KBzTRVEsZxQGxHDDMIDY3VaopHNaKkDE5qojKCr3aIOjJViMPeNMF8HZYrSNNtr2vgPWoWa1E9qMOyijAKK6OJQOZiiJmBFVM+IK6uKquhSqqqW+rSiqidnZksdEamEDSPJSAmzj1yhdOJ5Y6ai1j0saF06YiyhaSsXw68nzOo2i5xuhCukjnaQUqnVxeYB3eb27V58FmVrHzd9Sb43O8CIGoaSufulU+32gcRqyC6SM1fi0MEAcG4UWr4IqZjWUrIZiXLLQ2Jo0VW4lE2oVYabjcOq61dF349OHXto94kpCGrHV8t54VLSNH7FmtQ1rCTgUMTtc5o01WWhUT6NpTNSiZmGeSjST3BI4aRSiuJaJDCBU5lQK0Gqy0cPJA4tBa5xzGQQhsQ0t1O69VFPqHOAGAFMeg6JEpl57DryQwfyW+mPxoKV+KoUAiOuRKBwlaxrqt1FzdIJ6KxlBmtSIK2+MumB6DFa5iVYbnL7dsR1OCz3WuY875DM4vdQ4tGBHcrKM37bmnWW0AwIzqepXbhi0VEC2AMpVpNSfNW+az6daWklzK5orgaOPgr1E1YXu2RfpSxmFBgAudrUB7fsccMUUkg/EZtPifS37lPXlu+ls91LVxPzP/LZ3qc/uV5u1MyNHtUIhsGtHQK9XyvM8A59X6gEdCmli43GFggivCKue2nxAXHrw78+mU3m9c4iJpP95SJ1Xqf063E3nG4Kmr4CY3Vz7hX9InDVDJcXQozVD4yQajPIKKJjAja5/UDDzSrEB9La9XKBoQc/KiivOOa8Hlju/wCt7SCyRp1zxswIIx1NSdYlmqhv1a3aGCK3fZsknbUSSOcRUDDKma186m4udt2PYOW27t0ti+xugdNw2I5OI/epZhLpbj6d7fZWsv6TVJdPBrNIauNenhVWdL8ML/Rb1u4tt32j3ykluihxJWpWLHp1tZbBse27XYbnGx05JLS5uoCQ4vNfM0XO3a6TxGmeYHwkO0mIj1V+XSsVqMP9OnNG9bxHb42QdqjIy+cgfctz/wCrn/r0AZKNkcxrmkOFWkUI81AJaWFjt0D2WsQhiqZHhvU9SraY8p37ne/3O4E2s5toA4iKJgxoDhq7lanLF6Fcd49u/Jb79duT3G2BAmmccXafwMWvSe3qdtaw20EcMLBHFGA1jBkAFzvlueEyKrt62Sy3eyda3TKg/K4ZtPcKQePcn43vOwuezU99i41bIwnSe2oDqty6xYsvpfyO7ZvB2+eYutZmEtDzgHNFcKq2JL5evNDTiBj3WHQ8KCv3+TcYtquJNtAN21tYwRUYZ4IMzY/UjbmWVNza+K9jFJIw0+ojsrZ/xmdf9C8T/Vb1yi55DJCYbYM9u3B61wHnhmrJkT3W6cKih6rFjqbpb9igz3LeUbXtm3TwmYG8lY5kUTMXAuFKnsriXp5Tx7im677dgQNLYgR7tw6ukfHqu3px9vauO8dsdksRb27avOMsx+Z7u5WLdbkxbBRXUQNcxrgQ4VBwIQYXlf04t7wuu9uAiuM3R/hckuJedZnju9X3Eb2aC8tne3KaydDh1C1uszw9H2rl2ybi1vtXDWyEV9txocfNZsalXDXNcKtIPkpigN72a03a0NvcDxY4ZtPcIrHT8bDZBYXW+/kVp7Bd6qdityud5bXatvs9vso7e0aBE0VB7k9Ss2tyYImureBhfNI1jRmXEBRWX3r6i7TZh0dqf1U4wAb8tfNM1L1IyrrXlPL52ulrFZA1Fahg8u63JjHmt5x3i237LAGwt1TkeuY5lZtbkxdgKK6iBKKhpQVW9ce23doDFdwh9cnUxCGPP7/gO/7M8z7HcOLAa6K407UV1j5/4dZfUbfdtPs7vZuIZQF9CChtjQ2n1N4/MG+48xEgH1eKYv3A3JfqDx6320zQFl3MSBHHgcVnF+ozHGvqk+O7Ed7CyOB5NTGKaRXqt4z9NbefVLj0DfynOnccmtHVZxr6UN39QuQ7ofZ2eyczV/xSKgCnRMS9V22cA33dZxdb7dP0OzjrmrPCfNr0Hadi27a4RHaRBnd1MSmtyYsaLIWiDlQqDkDZbeKZpbKwOacwRVQZrduAbZeVfAPYl6FuCqfMUDuJcp20uNndOezNoqqnzQkm+88siWS25kaMnAVqobWR3ePlW63TrieGXUaUYKgBWSM3auNjn53a2v6aKFxZ0L80qy1ZRcY5turib26MMbji0Z0TDK0Gz/TXa7RwluSbiUZl2KLOY11tZ29tGGQsDGjoAmtJwg6ndA5EKEHFAhSq5rqitKDxUgQ4FVEF1hC/yKK8hv5qbnMD/GcVuONSwuBJHdUE2xNSOiyotozCindEDTmFUKBQoO8ECt7IFoATVA+PMKoLidQhAbA/ooqRzhUhVA730fp7qaILpmuI1VGH35ntyNfTIrUYqy4/OHNbXIpWouA0NkNMjistJhkg6iqHNwRUzMUFTMcF1clXdDAppFLfNRodtMdKLFSNHGKMV5KM2v8AmjzXblz6au1bUBasZizgjoFy7rvxEV0KLPLXQJzui3K52OCz1dakUPKrkRWLzXoVbMivmne5v1W/zHMA/vXPj2z1R1k1rbmJpwbXFd2Omt3A2421xwqG4J+kmNRin4vPZYWEjGp/hVZaHaCGduy6M0VbNAaEjnWy4pB6S9d+XH/R27vDpNK49e3WKwghBJHgQipyAXBZjQhoaKdUqHmtKnJRpNC0ihVZHvYQ1hrUuGSzWzAO+ag45Z49kC1NKZIpdND4dVA0mgJpUIhgZpaG0xPVVUz8GgKIiearUZpjccFqIs7BpaNXwWkQb5cemnWmK5+23n+4yye6GGlHEuJPhkrGKrGPLpQzHSc/PqvRzPDFEOJ00IJYTUD9lVMZ1c7Zb+zaVd87sQfBY66a55SOYZiGfxGizGrDZ/zJfThG30tplhgs9VqQssX+otoRi1vrcfErUpWmto6W4B7Lna3Ih/TAv1OyC1KuC3Si4sJWdYwSweSxWowt0x+t0jnYg0IVjFb/AOkl6B+ssiaDCRo+5XrzDn29LauDsVESR4GvZFTOJcwDviioXmpUHDNAhxKg4tqw9jgpVYLlv02t9we+926kV1Q1iya4pthZrK7HvO58LuH2t1aOMUxBmacDUZFpyK3LKxlj0HauY7BurQI5xHLhWKT0uBPmsXmtzpeRQwF2tobX+MUrTzWcrQLfdmtt0txFJ6XsqY5KVLSgxV5xbdIz+juN8bDav/4bnkEjyqty6xZjZca2Ow2ewENofc1+qWfMvd38ktWRb6hRRVfuPINp26MuurljCPwA1cfIDFXE2MVvfPp74OtNsa+Jsg0h1KyPrhQdlfln6N4x9OpZZW3u8DQ3AstR8xH949PJW9Ej0SG3igibFCwRxsFGsaKABY1qJaIOQcioLq0t7qF0NwwSRvFHNcKhQ159v30vc2R9zs0ntuzERwIOfpKs6xm8q6w5Vy7YXGHcI3SwswAlBr8HLXis+Y0+2/VDY7gAXIfbP8RUfaE+V+l5b8s4/cj8u9iPcFwH7VPlfph+Uc22Rm4uhtNuhvPbdSSdwwceumivMS9L7Yee7FcbcHzuZZPj9Jg8P7tE65J0bf8A1K2OBhMAfcO6UFB96nwv2zF5zHlm+S/p9sgdFE80/KaSaeL+ifMS9WrLYvpi97xc73KXucdRhBqSf7zldJy9As7G2s4GQW0bYoWCjWNFAs+2hCilWkcoOQdRAFuWzbduMRjuoWyAilSMQisZun0vBc+Xbbj23HJjunkU2s/Krbs/PtqdSGR8jB2dqB+1WdJ81I7lXNYWOilgIcRTWWFa8M7WRmsd3mndM6KZ8rzUuINSVPA0dhf89NrHa27JQxvpa4txp5lLizRcPCuV7m8Hcbgxsz9TiT9iyvzWl2b6e7PYFskw/UzDGr8q+Sas5aiKKOJgYxoa0ZACgRo9AiDiVAiBMFQiDiK9EAd1tdjdNLZ4GPB7gFRVFffTvj10D+T7ZNPkwyxVZ+YqpfpJsj8nuFafd2TafEdF9IuPtcC9z3U8U2nzFvYfT3jdoattg8/3sU0+YvrbbrO2aBDC1gGVAFNUTRFLREdRByDlRyBUCgoHBBxGCgjfBG7NoPwRUf6S3/8ALb9gQKII25NA+CodpCIVAtFR1ERyBUHIHBA0orhmojnDBUCXxpbPP90oPHdx1f1GZwzLiVuOVTQOqwHqVSDYyAQoo1jsa9DmsqfhqIGSBNPREIaqhQMapg7EFA45IFYgLjCoLhNHKCV0dHlwyOaIjc0E+SBr2VaVYMhyO29DzTALUZoLZJWtDWtNT1VpGodi1ju4xWMaTMRTqKhQEEjFBUThdXJXXAwRVReU1AKiy2pmSxSLwCjFqIM2lhMq6csWtfaM9LQunpItGN0sqvN09HMBXJqStf4lAOPqWZVOB9JKclYnn906Pb5aHHSVe6kfPdu9sl/NI45vT82KuRoMjaHACq6VJBF3cv8AYDXEkLNq4qy7AlFh9swueFmKOlaQwDxXSs1LBUUBSMV6DxlmmzDqdF2jlyD3GWt0R2K5OkRzfKCjRICSrWYmIdqFVGhcGVSs6uJXmtApFomJpDW1yV6qYIY932ZLNadTr1UCClRUIriAaDtkiHVJDvsUUx5GjTWmo/uVDgKPDQa5KI559VCgifnRajJGZqovLWINib4CpWuvEOWd3+6DdQOFcAscr0wdy98twXuqcDh4dF0nlztQxtJNa0Ix+C9E9MLC2Mcj44Gt1OfTUT0XPqkXr9LcBkBQLz9V35hrdTGOlp0IafE4KauIooSdLO5opFTWrHSbjIa1DTQDwC3vhlfyTsiYGE49VmR0gS6v2tjNMAFoDbJuzbncfZpQOGgAdVq8Oc68qvkG03dpuThM0xsf6mg4VB7LnG+lt9OLv2ORxtr6ZgYz8RgtT0z/AK9mZkuDscAoqRjcgMkE0o0YdQP2pRD4qBW4AlFIECvwFOyikDcFADuW07fuURivIWysOVRiPIqYrF7p9LLc637ZOYi7/hvxGHYqzqxLyqItj59s7iIHyujbWmh2tp+BWvqVn5pXcw5naYTxl1Pm1xHD7E8G1kb2fcLu7kurhz3SSEue5wJ8gFZ4SrzYOUcj2+1dBA10kNfSHNLi0+HgrcJbFg5/P93Gis4Y7MAe03HxwU8HmjbD6ZbhcSCTcrgRDq1nrcfiU+j5bbaeM7TtbR+mhBlGcz/U8/FZ1qRagIrlAqDlRxUHBB1EVFcWVtcsLJ4myNOYcAVDWev/AKd8buh6YDA7o6M0TymRR3P0mti//T3rmM6hzQVfqp8h2/SR7XYXwp/hV+k+RNr9JrVh/Ou3PBNTpbTDsr9Hyu7H6f8AHbajnQe+8dZDX7lPpZzGgt7O2t4wyCJsTBk1oA/YoqWgCYpUQqDqoORXIjkCopCAc+iBFA10Ubh6mg+YQIIYs9DfsCB4a0ZCiDqIFOCBKoOJQJVB1UHVCoaSEHEqBA8Khc1B2CDqKqQAKBaJgVVCoGhgDy7q4AH4KByo5ByBEHIFCBwKBwUHGiobRRSUVQlEHKjkHIOqg6qDgUQ8IEfhipVIgXoqAdzP+lk8iiPG95eRO54ri4grUrk6yk1NC0LJjjp8llRsDtTApVicZA/aoJKferFptOirLqIOKDgUDmZ0VQVGooiM4pQXgWAoGllBVEMNNJCozm/wlzXDuFYlZXbtUVyQT1VSNlbO9y2HgpWoJjyCipCAkHKh7VBU3AXRyVtwiqa6NZQFSrvaG4BZFw4ehbjKy2WOrwV04ZrXWjMlru+F4g6UgMXnd1ZOa1K10zAR+Zc2khFGLXNxK85+pdw1ljKK/hIUtK+frWVwmkPdxP3rXDFWljI503cLSLC8f6AFGqDOISpBu3sxqkaE3FdQA6LTFSW4q9o7lWOdekbVGI9uHku19OfMUF24m5c7xXKOkJI8loCsWpYKtAKUwTqLqYKVRkQoypWasK0F0g7KLR7qNoB2UpPBzUHDB4PQZjuop7na3udg3wQNoKeKlCHAho7Vr08kUbYG2EN4ZmB9I2tiPUPcei3PTP8AoWMDW53ZYUx1dRPRURvpXutRlJbsL5WjuVqTylq5kb7cbpKn5aU6J+i8sLyGcveGtxIqT+xc4dM29umR5zqACO1V3/OOXR8rYWRNewesmhHh3Wtup/g3ZYddy+4P4R+1Y7a5i2kbQGpxXB2F7lbx29pZxD55I/clPi84fcpfawLDoaHP/gBd9gVQPsz9DZJ3nEkuqtRP9SPvXPeTWuK0sqG43H22uaYxIXggauisjPVB7XuD7Tc4LljQDG8HT0XSOdaP6gbjcbg+0u5Kafbo0Ad815/9d/8AGc4/dvtt5tJq6dMrSR8VvlivoWIhzQ4ZHH7Vw69u89JAFlRVrFqkbXIYnyCsQyd2p5PQlZaR9EDnYMaO+KoRufksrCHE07oFODSgapQtAiuLcEEL4I3khzA4HuAUwMNhZn/gs/3QgcyzgYKNjaPIBBKGgdEQulFIqjkCqUdRByK6iIcAiuogWiBqBERyBaIrqIEKIY6WJvzOA8ykDDeWozlb/vBXAx25WLc54x/mCYaidve1N+a7iH+YJhsMdyPY253sQ/zBMNiJ3K+PNzvov94JibDHcy443O+j+1MNiJ3OuMjK8afJPk+ojfz/AI0Bq/U4d6FPmn1EDvqRxoA0lc6nZpTD6hh+pXHwK1eR/hV+T6iCT6n7K0VbHI7tgnyfSJ/1U2ofLBIfHBPlPpG/6rbeK0tn1CfJ9oz9VoK4WbqZ4kJ8n2if9VXV9Fn9pT5PtA/6r3ABIswO2Kvyn2Gl+rW4imi0Z6vlNc1Mi/VDS/Vbey30QMGOnqcUxPqhJfqtyIOOlkZb0IBTD6qKT6m8nIoC0PONA1VPqh3fUfmRjDgC4uBqWsOCnhfqo3875qHAl7tOkOJDDmRl9qeDaP2j6tb1ayNbuMXusr6nU0kDwCp9V6rsXILHeLRs9q8H+JvUFZsbl1ZhZVwCBUCoOogVUIoOVCIOQdVByBQUDggd0QNQdggRUIoEKoQlAlUC1QKMUQ4FA4opvVQO6Iiu3d2mzlJ/hKpXjt/6vcdm0E0WnNDtrjVVFq2mKijbNwoWqLBTVFSAYDwQIcCtMkCDkCAoOa6hqqgqNwUUQw4ogyLFlEinUqKIiNw0mnfJUVW+wD2w4Y1GNFUrCP8Ayb/HIlVI2G0u9yAtB6JWhsWSyqV2SQNVD2FBU3BW3NW3CEVEzS647oVf7UyjAoLWlWrcRc7LHQhdeWK1NoFn9K3wkuX0FFjmN9UDLknSQMG1K52tyHSYMPks61I8e+rV2WWkrQc0Tp4rZ4ivUrry51ebbbvJ1UwWkie8d6gFlagPyDDGqtB1lRrSnKpDqfNRVzqwsLZxuogR1CvLn29EaPa28DwXXq+E5jLzvJmPmsRtwxcEBsbKtCi4kFQ8AIUa2ugKVYljArVRRUYBFSs2tSJ4DG1shcKmlGqsmCmKilaQA6ufQoGuxIpkopx0hoJQQRSu0vxo11DQeHVW1EsIoxx75KBrzTBWJUTq1WkHbZGDOD2H7Vv84z0sN5kZFahoFDTErP6Xy1x6ea7zN+ZI75qKcxKrLaUSBxkHzEurRd5PDlQ7PU8gHM4LdZara7YRWw6Fx/YvL31tduIIe3VIGUqXECqxHQTvrw+/cG/JGGxtH+EUWav+AJdIsZnVoSA37StECYs29rMi7PyC1GCQNkMZIFaKiGbQ4kEVd3W4zYFIaH/vWrWbGovQbjjdvPpr7dWkrh37duLsZSFxbMHtbi0gj/YrKlfQux3AuNqtJq/PE0/GlFz/AE9unF8LWGPU6iy2NYPbikd4aR8U/wAQAc1lotKkBUK/Fx8FB2Ta91KprepQK7sgRFOARHOOCimKo5QLRUcEV1UQlUHVQcoORXVRCqhVFKqONFMDSqjkCIFQMllZHG6SRwaxoLnOOAAGJKivKuW/U+7lnktNmd7UDTQ3P4nf4a5BanLF6Z22t+YbkfepdTA4hxLgPgtbIzlSN4rzGV3/AC8+GGLjj96n1D5qRvCOYvABgfh3cn1D5p//ANdcre7GGleuoYJ9L8nM+mXKHEjQ0aTgS5T6Pmnt+mHJRgY2EdPVkU+j5o5n0p3zRjNE0uzzNFL0vymZ9Kd21Am5jAHTFX6PgUPpZfOYWyXTKHsDgn2Tg9n0odX1XlPIKfR8J2/Slg/94fsU+l+Tx9KrOvqun18An0fCeP6WbTp9c8jj3T6q/MTD6YbGKanyH4p9U+ImH034+AAWvPxTafMSj6e8dH/BJ+KbT5h//QPHMK24NPFNPmHHgvGsv0beyhkSt4fx0DCzZ9iLkOPEuPUAFnHQeCGJW8e2RuLbSLz0hDDxtm1NwbBEPgFRJ/S7BwxgZT/CFMFFyPg2z7pZyNbC2Keh0SNABBohZrzTiW4XvHOVfoZyQ10ntzAnAg/Lgty65+q9xYQ5oIyOKzY6HhQLmqHN0AHUKnounFmMdaTpiudahEUiBQg5QJRUcgSqBUCtKgeEVxVQiBEDSUDS5UMc5QNMgVCh6B7XIJAUQpKlUiypzTgtRFXyF2nbpndmlEvp5A9wfE8UpWuC0xPQaxPtyaSaU/atRFuCaqAq1NH0RYPZ8yyqZowKBrgqiMmhVQhOKBKmv7EHVxRBEbkUZH81e4RBlscKJFNmZLrDmHDqqh8sZe1ruozQAbqzVbkKpWB5BJG2aBkbdOk+p3cq1F9x+4qxuOYoirlho4+ay0lJQNKBzFRUzFbcwE4xKgrtFZ1RoNvZRgUgsYwF0ZXu0twC68stDbGjVy7dOEc79TlrmJ1UMmSz21yhaAuMdCXOERKy1Hg/1guToc2uZKsjHTy6zAABK6xitPtkzCyv3LdvhIHvTWVYi9GtaDRKo+FlGKwqW1LRMSVa5Ve7VpkvIx1CvPtjtsb7ULKg7LfdWMsTWQ1UVJEKuqqDWSemg6LGNOgJL6oi0awuZ6emaKWFtSTVZtWDWR1a1oxOZXKea6eo7LyXVzS0a5oFKUGKiu0YUopWiNhzIOAFPCqCKagjIPTqiIAwCNtM3ZpQWxoEYHREQSYuWolRnNIi32ePAu7mn2Ltx6Y6vlByG4DYyM9IK89u11np5pNKXuLHHFzia/FdZHKh5XaWua46WtwyxxXojkK2+GOaWFkWIGMh8VjvrGpNaagAA6NC8dr0yGxvJna7PTl8FQydxdM5xNT1KyoXcKiwY3rJJj8FtEWl0s8Ns3MUBXScsavTt7Y4gB2Usaiivovbcad6kpqWAmsEjql2k+K1rGNTtDTPxu7gzdHi1c+66cRkaSCagJq00SFe4/T+4/UcbtSTUx1YfgVP0a4bO3iDWVOZWHQ64Om1/wARUpAPVZU+OlS4/hVRH1WVc40oOwUVzUUlamqIVVTxRA04lQNoqhUHVQIorlUcg5Byg5BwVDgg5AoIQcSgSqUIg5AiDEfVTeZrPZ47KF2l964iQjP225j4lJ7Tq5FF9OOGW16w7ruMfuMa7TbxO+Ulubit9Vjma9RZHGxoaxoa0ZACgXN0Bf1vaRe/of1Mf6qun2q+qvZJDR9AiqS/5hx+xunWtxdNbOwgOZ2JVk1LcXMUjJYmyMNWPALT4FSxWffz3j7L82PukzB/tnA01VpmrJrN6FX/ACvbbLdIttl1G4m06aDAajQKSat6w7kPIrXZLZk9w0v9x2lob5VT/cLVHZfU3Z55xFJG+LUaBzssVr5Z+2nu9xit9ulvmj3I44zIAOoAqsXw3qq4vyxu+GdohMLoaVBNc1q8szrQXJuf2203Rs4I/fuWismNGtUk1bcFcU5lb75qiLPauGYlnceC1eUnTSrDSKS5gjcGySNa45AkAqiRrgaEZdCgF3S/jsNvnu3irYWFxHkoPKLjnnKZ3PvocLWN1HgD0tx6laY2tRfck3G/4V/VLF3tXDCPcp4ZqXwsuwJZcznfwa7vHS/62CsYf11HIq0l8Bdi3bepuDbnuMlw58wDvZkPTT2TpOfTHWm4cwu7K53OC9kNrZuGupxIV3GctepfTzkNxvWyNnuP5rDpcU6b5rUlZaeJ/UaIW/NmSRjTqEbifHUnLHft7Jtzy6ygcczG0n7Erc9CggcgTFQKUCIOKDgg5UdRQIqOUHKjgoHCqocclFIqyYalFIUETn0VA0kwCJqF100ZlXE+isu2HqnyfQmOcHIqYuiGOwRTi6uRWLVjtXjgs6uJGrpGVPyp2nZ7h3UNKJfTx63m9xxFMDitucDklt1TxwQXLXehpQE27vUFFi0ZkCo0mCIa6isRE7EKoSiBCMUHZIJIzTxQHxdEBMBLX+CgLNCtIRxGmgQB3bWG3kDhV1PSqPOeTMDZGOd8tcSqysdhmjLmiM1ZhRFaQGjz4qKIGIUUhQcEFPLVbcwMxxKAFjqzlKNDY/ywrEqwiGIWoi/2ptGBdYyuYzRqx7rpDHHElbjFQyk0XH9K68Q1mKxPTSK/dpgcfBctdcfOf1dui66DPFbjl0wUDqMC6xhoNooWJSOu6+7kkKkhFfggNJDWADstYV1sfUSeqVzrS8bgLroOIyWuWOmq3idsVqB4K9Xy1GWa7WS7uUImhRYIaaBZVPCw5hLSLCAO0HFRU1vEa1os2+FkEsc4VIwqs8xrqpGtwxW2UoyWVKC3PHxoinEVYS2gH7koAuKCuo0BKISJtce2SgIefQBkqgd2LqqxKbhWq0i+2xgZbBxGYqunVzliTyzvJ5/yZaGlRQFeaO1YYVNxG09evWq9HLh1fAe70apa41dh9q7xhebBBpj90CjTlTuvP+9dPzixlcQ7TTLNcJHa0RZQ/wChubx+DYy2Nn+Jx/sCuEVzX6nO81FM3Jw9u3aBQYuP20WogjZIa3BlOYyPiV23wxJtX0uRx6UU1qxmd2LmuNMvFWMdKZsha71AkLVkc5a1fDpnSNngcKa2GnjguXXLrxfLOXcL2X7g3uarMbr176UyF22Swn8L9dOwV79HHt6KPlw8lydTNwOnRGOgxU6IC6VUC5RV6k/sSqYDj4LNUxz6uUgdqwKo4FA4IFOSBtUHIOFUCoOQIg5B1EHUUCZqhwCBwRXYoERCIFQIgQlByg8t+sDnm+29gx/LcQPHUFrn2nbZcEY1vFdvDRT8up8ySr0nHpflYbeNzODfqT1FbwftW+PTn17ex16rFdI+e+V3jpuS38jams78fI0/ctcenPr29s4nd/quN2MtakxAE+IwU7a4rxfenuj5FduaaGO4ca+TqrXHpjr202/33v8AK9nnZiJY4HE98Untel99Waf0i08Jc/8AKuf/AOmuvTGXu12ttx7atwjr+ounubKTkey6W+Wc8PRbOV0vAi44n9M77qrHbXPpQ/St5/U3wxxa00Pmt30zx7Vdy22Zz2X9e0GEzVIdkajD4Kcejr2veK8c3Oz5LJd+1os3F+l1cCDlRJfC5516ASQ1YdHke4PvNy3Dd72a4cw2JJjYDTAGgWpcmudm16Hw68lu9gtZZCXP06S45mmCdLybzYH/AKZvv/0ys1pi+F7SzduJ7hYukEbpZcX9iFqsctXs/GI9v41Ltfu+/rDqu8SFK3zHid7Je2b7nbQ53tGQ+6zu5qsrnXq8W3Cy+mskNNLjbGR3TEiqz03z6YPjG4Wltwze4Z5QyR+EbTmTTotX0xK2X0chkbsEsjgQySQllfsSrw9B6eKjbxb6qADlluSCRpacPNXljt65sztW12p7xN/YlanocFlSoFQJ1VHUQcUCoOUCKjj4IEUHKjkCgoHg1UCFUNQMeaIA55aBakS1TXu4tjBFcV24/PXHvvFS/cJpKkZBd/jnn25bb6WO228l1Q+4B8V6ufx5s1w6/SxfwbNNSsclSOhXHv8AHg5/9jqJGmSJ4ZLgehXj/T8ry9n5/tOkhGkEjI4rydzHplMja+V5P/DXHjm9X/4dLZIKGC9bipeYO07Hcn+4f2KJfTxfbJdQocaE/YtucTXTCLgOGR6pCrKB2qEeCoIhOOHRQW8JrGCsVtO3JA1wWkRHJVklcEHHKqBMwgfFmgPiNQEBUfzBZqwXmAVpkhFQVQLO38twPZBgeUxVieSPlNQqgbjMwBb+xWDZVBLSOoUaglmLVKFIUDVRWStFCtOarunUqqqutzWb4pUrT2I/LCsSrKEZLUjLQ7a2jAuiLIVASRrTXKohdivN3fLvxCsGKzb4WTyG3UgWzvIrnHWvmn6rODtxp4rpHHpjYxgAuzm0W1gtir4KVYbO/VL+5IVJD8woqCZDQDFUqS1IpnjVW1zbLiukv8U5ZvtY8kf+WBXNL7aUUBACpBVu0EknJBJUF+GSirC1c2orkpViwtwyWcNbgOqkKILSwv04AGgWOmo6gLR1NVpE7RQJVOphRQO0GmHXMopz8I8q9/AKCuuXN1NAxqa+SqHxxnQD4qELIamiFQkkfBaZpGCrlUaCM6LdrR0bin7deMOIxfKZ26KHEF2Sxy10yweDM4HEtGDm913/ADcekLw11BT5TjXqu1rEaXZQRZacwT6R4leTu7XfiL+LaCYg5wGo4rOt4Mm2ojZobdo/mSOkf8BQK2kjKXFs63nljpi00H2KUC7k+ksTCMRGMfNahVvtLQy3a52BdiranI18mB7pFqj3duojqkrNVHt6pW1C19MY1XHWsguYzTPA/FOqvPtVbpC0bpKOzj+1Y5dOnov0vf7clzF/ExpHmDVb7/8AqnPt6bat9yVjTlWp+C4OtDbg/VdPpkMB8FmqFOAQdK7S1rfD9qlWRBUBzn1xpSnRRcR+56kC+9gB3QSNdVFStKIUlFIiOQdVAuKDkCIOQcg5BwQKEDkVxQNRHBAqBFByoRB5d9X2f63bzX5mOFfIq8e07bLgrgeLbeRloIHwJTtOPS/OSy28V3Bwb9RiccLtv3kLXHpz79vZZXaYnuOTWk/YFiukfPZtDfzbpdNJDrbVK2nXVJTFbniOb1b6X3hn4y1lamF7mfvTteHlvKXgb1fBop+c/wBw9vUnPpm+zrHcn3W47UX4fpvbjBPWjq/vWsLXo31VBdsVs7/1h97SuX/6dOvTLbow/wDQ+0SH8MsgW7/9mP8A8tpsTy/6fk//AOO/96n6NcelL9LXf668Ff8AhtNPitX0zz7WfPuOfqWDcrZv58Q/MAzcFjm5W+pqXgPJTeRO264d+fB8hObmrfUZ4raHJc3R4ly8R2/JLyC1n/JmeBK0HDU7GhV4c+/b0ri+67LFDb7NaTiaeKMatOIyqcVel5onmYJ41fAZ+2aeaxWq8v2uG9PD72W3mdCbeQOkANCcKLdYkbT6XXU9zs05ne57hJQajUgUSryw/NdvZFzR7Wj8qV7CR09ZGpTlO3qHIoWDid1G3BrbYgDyap03PTxPZuMzbjYX9yJNAsmF4Z3NOq1vhzk16V9I9yfcbI+1c2gtnaW0FMCEvpeW9OSy28e+rT3je4WtLWekPL+oAwK1yx29O44a7LZmtaxN/Yla59LQKKUIFUHKjlByo5Byg5UIg5QJRByoUIHNUVxVQ0oIpCqKfdLj2oyey6cTXLusrJI+eU9amgC9/wCceTqnzl9vHoe2hovnf+5z1z15e/8A9bqWArXdpbO5Dg+kbvuKv/rf+11GP3/9eVoo+Y3EbQQ2v94L3T/2ZfceDr/17/hs3J3XQ1A4tzouP6/t9eHX8/yvPloNnv2XcANauGa8tj2c1Z0wwUaJ1QUPM/8A+DuP8JUS+ni22k6nCmNTRbc4sLoUDSVCiLF1YyD0WgTCaOooLi0NY6LFbgpvyqGGvGS1EqNwxoqyaFR2FKIGtzogew0KA2B1QgMYcAs9LBrcY2qxKVvVaRBMKgpBieTw+iUeCqM5x6Uiah6GisG6jNYmOUWDYslFPIUDCFRWTZFbrmqLwHFWAKybWX4pRqLNtIwrEq0tGBzgtRlorJlGBbQYTgjVMcUpDHUXl6vl6OY5vRZ6q8q/e3lto/yUjVfMP1InMm8lvZy6cuPTPRN9QqujFaG0oIPglaiD5pCkSiYfmVWFunED4Kp0fYONBXNGG44kCXErXMc/9E8lkIc1qz/rVqriA9uvVaxUzZSxpQOgeScUJV7tls10T3v6LNXk2OZ8c2phUlWj7Vxe71nA4lMXU4FXHSMKqCcN9KjUID0RD9YaMUHXDh7QAGLgpi6qpW6pqfwjJVBLKhjW96lQc8YFoFT3VQO5WIkiALmjxVRcyupA7y/cuXd2t8xgeTz6rlkWYOJAWoz0o/SGyEEAupgu35uPQWE1LgTjX9q3+nZOW22KIew1xyjGr45BeWO8jTQ3DTEKUIAoq1FzdiNm32TdP5kxcQfAUCtixhd5Yxu5XRLsA+lOxGCjP+qHcT/ry0YkNa0fYrCrgVjbGAflaBRBKwvf5k4K6UFugNaZEZpCq+JgMwCjK/tGhkkRyxCSh+8WQk3nQ0fPpI+xWRutJwuQ2++RQfxtcD9i3fTP+vWNr9LJZXfhGH7VwdKrZXFz3HuarDaN49TQqiC5lGtRdCTXAazHr+5PnUvQI37Wg1K6T86xeyf1OLXTVktfxqf0g23u2PpQ1C5Xmx0nWjo3VCw0kqgRUKgVByBECoORXURCUxQKAEC4VQKgQlAig5UKgRByBCg8y+sAZ723lxIGl+A8wrz7TtquAEHitjTo0j/xFO059NEVlt4tvBaz6imuYumH7wtcOfft63vM/sbReTfwQvP/AISs9OkeGbPu9pY2e528kTnT30QjjcDg2hqSt54ctbn6Rz6YbyzPTTIB54J16Xj2y1ztDty5TuFu4fjmf8W1IWefS2eVNtjCzdLcOybK0EeTgtysV6h9Uw4cdt3DpM3L/CVyvt1vpldwm1cA20uOPvvBW77Y/wAbLjjvc4HQDOCT96n6Ncemf+mTnN3G7DR6jHg34rd9M8+0l1vu5f8AWBtZZnC39723Rfh0EKcTYdXyA2Nwg5w0QH0GZzMDUEKxP9esXjnss5ns+YMcR50XKu0eKRWm2zbLue43ryb5k1IqnEklX/PDm0n0jFkZbpziDeUAbXPSc6LVTn23fJI2S7Jdsk1aDGdWkVdSnQLPh0ry6w3PZrfjm8WUckhdKQIWPAD3dMAFq+nOVqPpRp/pdyBUfmAkHxCX0vDNc/aRzJrgcT7VR4A1WeTt6RvbS7jVwMybc/8A4qdNz0804Ox39F3xlAawk4fFW+mOVv8AR/V7d/U1IcKnpVW+jj29IWXR439XJAeQ28baV9v19MK5K8sdvUeNNI2OyBwPtN/YrV59LYKKVByDkHBByg5UdRQcqEQcg5QIqOUDggdRFNIVRFKMFRmOSOc2Og6rrxccu1DayGKUOIwbiu0/a8uHXGrKK2fujyHHQCMHFcv2/T79un48fNYnebG5gvpYHyUPQeHdeD1fD2S77BXu93m3WotWvDnOGDj0XXnq1jqYI4e++nuZSX+5A7HX0JK7SOTf8bdNb35idXS7osasmNs3JGzSFRnubGmyz/4Sideni9m4/qXY5lbclpd0dC2iy1S2LqYeCqDGn1oLexdhRYrfI1vULK1xyW2UT8wrEpnVVCdUCE+pA5ooUBcBQGxnAKdEHR1MYp0SFcMCtIR7KivdBld9tvdmLKZrURmLOw9vev0wGgnFWRGujbph0nNhoVmtQXCcFKqbooGuCCrkBot1iKm+FAVqACxP5tPFKjVWg/LCsSrayb6gtxlorUehdMSCKKKY4Ln3W+Yhe4ghcMdkjAsdNRU8iNLKTySLXy9zxxfvrx4ldeY4dVURtdgutjGr62P+n+GSxW46BgLq9FqIIijq40UV1yygOC0zS2zDpFBXyUYrd8Ob+WSt8+mP9O5GA6cDssz23QlvA4sWyE9vEg9FAsTS11E0xb21y4QFgOKza1CsNRTspCrG3FGqKLjxy6KKnPyoro46gE40QKIwS0kYtKJhkzjWmYRVa4H33Or0UQTG0lzMfSGgfeqhJKAmh8KoIMKqoltm1lb5pRZ3p02pC4/63HnW+y//ACB/ujBdIx0oTIdRBd0xWubjFh9sdcvpxBcKfBTu6sb2zaYtrqMHOLW/vWI6Ly0t2NtowfmdRJPKytD7cbtzs2PNWW9s11PF7i5avtr/AB53fO969ne7/izOcPi40VZU8lZN2IzBf+xWJYsrmU+9TsKLKi7Zx0tcVUCbi4EE0xVFfbt9Yd4qVlesI0s8KKRa0rbNk17HduHpjg1E+NFuNK7YbtzeUWL6+kyEH41VlTp7REdFi6mbiuVdIrnA6yPgsKacZSegQVl5MGlxPRWRLVDuF+4nQzoMT5r2fl+Lzd/oS0s2uYJrt5bGflb+I0/YvZz+UjzX9LV7ttnss4A9sEkY1xKdWz05Xqm7rt9jAf8ATO9qQYgg4LleZ1z5dfz76RbVuMjwGTChrRr+jqdl8zvNyPpcbmrcGqw2cilCI5AqBECoORSFEKEUooiFRSEohEHIrkQqK6iIRFIiPN/q9A5x2+QZettTgOhTn2nfpefTS4bNxa3aM4nPY4fFa7ThqysNvEuaWu4xcyurqCF7nNkbJG4NJBoBRa4Y7nlpds3rk27bBvDL6Fxc2CkIDC2rnYUCdYc6h4Rwi1udrvJtytT+oc7TDrBBA05j4p1fBzEn092ncrDfbgS2744SxzS8jDA4Juwk8idr4/uEfNru7kgcLZznubJ+EhwopzfC2eVDJwbexvrnR2xNuJtbXjKmqqc1Oua3POdjvN12SO2thqlY9riMq0FFm+288MPB9O+Tztit5iI7Zhq1rnVDa5mi19MfNek2myx2OxN22E10RFmo9SRiVOrrcmM9w7i19tm4zXUwDWPaWBvjWq1epjE5upeTcKmv533dk4R3MmDif2jxWZcW86j4dwA7Td/r72X3bkVEbRk2vVX6Jy2z42vjLDk4EFZrbAy/Su3l3Eym5ItHP1uhH7FYxeVtYcEtLDe27jZymGNucDcikq/LTyxMkjdG8Va4UI8Co0yEn0w2GS5MpLw0/gBoEjN5i82DjtjssEkNpXTI7U6pqiyINz4ftG5Xzb25YTM2mRwNEhZq4kt4ZLc27hWIt0keGSKAsuObTYxSxW8LWMmFJB3CIk27aNu21rxZxNiDzV+kUqhjtz3Sy2+2fcXMojjYCSSeyo8Tu55+V8va+Jp0SPAZhlG05rUmOdu17jaQCG3ihGUbQ37As2ukThA4IOCg5Ucg5ByDlB1FRyBFB1VQiDkDgcFA4KkIRioIpRgqM7yG3LoqgZLXNZ6ir2/bRdyiM4EhOqzzzqzuGM20RRPwDTqLvBZnWuk5x5ry3fba63lzrd4oPSfFc+edrXfTMbyPeuYnV9WS3mMbr0P6cWQfbPtzQSNNftXPvr/I6ccN/HtHsTskPzLPFunXK4bku7JDmiM3zo02SamdETr08YtKG9JJ9OdF0clxcBph9PxUqorI0eOoQGZOHiUFtt/RZrfKybmsRojuoWmaifjRajNRuONVUNdmgRyB7TkgKgKA+HJKD4v5dVIUrlpDs2DyQZreXCK4bKRUNKsRirvcnS76Z2emhoPJWI1tpIX22ompOJStQXC7AKVRbMQsjnBBVTCgWmFReuzW4ArBpMtfFKjVWuEYV5SrfbxVwW+WWhgFGBddQQ0BZtVzmrj3XXmA5v5mC5tpmnBca6yKbk5pYvPgtQr5d5cQ/fpCT1K9H5vL2CYBULp16Zi3iNIFyrofbjAn71rlBEHzfFRS3eIK1idNBx+G0/R6n0LjnVbkjjPflpOPsia9/tfL4KRmewe9eq9oSsz26U1rzHH4FaIgcdR1VxKHssYOsKFWLWNawUOPVStRLAfUoLS3BczV0CiiYzTHuosT9FFOY7OnwQKHegu69k0CGTVj+IZt7K6AI3EmR9alxKINic0jyaiGPOBr9iCIgaQa41yVRPZCsoUpB27HTbgLlPbo8y3ovdfSvGTTQu6BdHOqWRrdWALe/ZVkTYg+5G3IE4fErNaj0JkLn2MMbR+PFJF69LyGNxfGztjTyXTmMSj7y7LbvcLt3pZBE1rPKKMAfeEkat9MFEXukiD8+vmMVlpX22l25SF34ST9pogLla4yhyijGv0MrkFUC3Lmvxr6ckNCQ0Dx2RF0w1jBWVa0ejjom/E6MtPkFtZ6ZfaHlm72jstMrST8VefaX095YAYWDvisdNxXHGQ49VzaqMGmoqjM7zckEtGbiu/5Rx/SotvitGtdc3BBP4WnoB1X0Pz65k9vB+u25Gd5LyeOHUyBmt2bQcqE/vXj/wDZ/wDY25PT1fh+HjaTbd+dcWjHxTezI9p1xOwI8ivNP1vLrfxlJHu0hndHNP7oaaOYHVU/X/2bY1+f4SVdDdIjG0khtKBg7UyoF5fz5tr1d9SRpdquv1NnHL1ODvMYLv1Mcubo4LLRVRyI5AqK5ByI5AoCDqIFRSFAiI4BFKiEQKgRB1EGZ+oGwv3bYnsiGqeA+5GO9Mwpatnh53wXl/8AQr2Szu6i0md6q5seMK0XX3HKeHr1ruVldRNlgmY9jhUEELnjpKe79ITqdoJ7mimLpffs2igexo7VCYmmi/sG4e/GPDUEw0h3TbG53MY/zBMNRnftmZ813EP8wVw1C/k2xM+e8iH+YJh9RE/mHHW/Nex/anyfUDyc740w0N20+VVPk+oid9QeMdLrLwKvyn1EbvqLxhpNbgmngU+V+4jf9TONtNBI53kExPqIT9U+PdBIfh3TD7RS/VvY2Oo2OR3jTBPk+kZ+re10qLaT40T5Ps131bsACRav8K0TE+0T/q5GMrJwwqKkJh9oz9WnE0ZZeVSmH0gl+rV7WjbRo8ymH1Qz/qtvL3aWW7G1rpr9yYfVDn6o8ga0OLWHVWgARPqkP1J5KR6Qw1yIafuTD6qKTnvLZKsaCHHKja5qm1Xf07l3I59E/vPa4/iqIwK1xTYZa9L4bwm22OL3pD7l48ULz+Edgpa3JjVgUCiuQKoOVCqBFRygVByDkCIOVCFQIg5UKEDworigY9ABfWwljcKZhSUsZ5hfZ3AdloP3Lftj0n3uOPebTRC4h7hQ0zxWJy3emR2T6P3c9y+S5J9uvpWvEjPPO1abp9K4bVouG1JZ08l5+/0rtPzhm028thOJIMCMHDwXPjry6dT/AI3O3zS3LWyPypgF6ZHG1YtGC0yQojK8+lDdllr1CrPXp43bn/UVHU0W4wunmsB+9SqgtHESfFWIOeMQgtLAmoWOm+Vq3MLDRr81qM1C5biVG5EI5AhyVR0eaA2AYhQHxZFWg22NY/BQp7iAVpCasEGf5E2rKqo85nbp3LxqqjbbWa2tPBGoOhKijGZLIcUFdctwKayo78UBXTlKH20AvC1Uai3H5YSM6ttu+YLUStFAPSF0RKFKsSuppXCu0V8pBkWOmuTmuxC5uik5W7/QP8lotfL3Jyf61N/iK7/m83XsNa+qQDot1MXemluFzrZ9u30rUZEQMxUajrgA17LSdFjkljbRji0HspXPG74c0m01Hrmtxjn2E3xxF/QLPLVGSW7BY6znpqt1Z6VLHEqEFRVI8VFThxaMSpSDLVoz6KVVpBUNp0Ky0MiApVFPc6igUj054lAhJp+xBDcANafEJIAtUbg50bdMZPpHYZKoKtyWguH4afcpCw2Zxe8vPzONVWUBP+1UGbcysteylVPvh0sA8CuUaeWbrdF08kdTi8gj4rpHO+wl2yI+mImjB6690tC7NIXX0TaVoQs2rHpu0zRNY8PpRpBVlaxZ2F/avvC/qG0r4Lc6TIE3/c43WcsUZ9Vy/wBf+EGpUvS4zkTqzjtQn7AoqtsB+ZK53V+H7VpFiKl3isqlex2gU+KoHkBDK5jsiYCaSJadKolXsDSYm+KyrVPa4cVp1Hpr5rdWM1AwsnhcMPzGgH4pz7L6e7wuBhjof+GD9yz37a59AdNHFc20Th6HHuiMZu7ibo+C6/WRysUt1c3DnsgbUl5GHmue21PkXyTZotsstUzWvu4Gh0pGNA8V0+eK5fr07/nyodrhsp5v1Lmtjja0aQetPBYtsjck1SMvIDuklxZtIic4sZH1cT1KnEt9r3WwgspI2BzjWcgEu/hNMmjwXS/rOfEY+LfNaniLnCxkjdjoeafELW6kmNCFGnKhURwQckCoEKDggUIFKRSIjkHURSqpSFRXIORCIOSq5wBFO6gwPL/prBuEj7zbqRXDsXsODSktiWaxZ4hy6ydRkUrQTQe240+5dPpi80g2TmbzV0dzpBy1O/tT6ifNKeM8ue8Vt59PmcfvS9Q+alg4ZyxxqbeSp7uU+ofNEf8AQvKJMBAQepc7BPpfmpR9PeSFoaIhnjVyfR808fTnkclA5rWgZEnop9HycPpdvpOL4xTxT6X4SH6Wbw5orNGHfFPo+D2fSbcTXXdMFciAr9Hwe36R3RI1XjfHBZ+l+ErfpEdOl17T+8B3T6PlK36QW5Hruyfh9ibT5SN+j+20o66ecajzU2nynb9JNnDaOnkNSKptX5iZv0p2RucshFKZptPmCR9MuPUAIeaePwTT5iVv0342M4nH49kPmJR9PeND/wBtX4ofMTM4Jxtv/tGnzUXImbxDj7crNmHghghvHtmYPTaxin90IJWbRtrflt4x/lCKnbBEwUY0N8hRA6lMlUcgRByByDqKK7NVHKK5Ecg5AioRQMeXDJA4V6pAqBQqHBRSkCiBhAQRPAOCyqvvdtZMCQMVZS86C2+2dY3Ykc3VGT6gtzpi8428e5bY2BrmPANMR1SxNVu5bla3ED2sNT2XPrhvnpmbDaJHTufIKMJqFznHl0ndxoI4xE1rWNw6rrGKnBVQxxpVUea/U/eWCJlkx3qcfVTsFWOq84tK+8AeqsYq9w9k+SVUEIpMrEWD/lCCxsDUtWa1Fu3oubZJBitRKhPVaZRnJVDXKhOiK5lNSiDYMwgPj6qoLtP5fxUErm1cqhndUU/IG/kVVR5tfkN3AHrVVGw2Z1bYeSNRYRKKLjKlEtFBXTSN0lMRQ7k8UcF05QPtZ9YWqy1cHyBIzVpt+DgrEaGA+gLqiZRpKaaMV5+q7cxWSU9wrFmtTwVhqVhtQcvkIsH+RW4lfL3JJq7zMfErpzXGxHYO9YJW2V+cYVlo+3d6VuekExOyosrDJyQSVpOnaxpCVzegcPoLAFanpz49gN6bW+JGYWOXSmm6e6IRk4ZLdDY4wXUGSKIjjIfTosiSYUoAkWjrMAxhSkWbHAM8VlqDIsGhRT6eqqKV4OCIY40I6oBrt/5TuyAONtIh+xEFxCkbiiI3lURdVUWW1scSSFmkN39ztPYgLEbeZQ7ffbjvLba2ZrnlcXMHgOq6c82sdWQDPG+CW4guRpkjc5r29ag91nqpibYg124xUoAT18FmtNnI54YdJpUo0I2z3GiR9cm5rUAczi6XE1ooGQH853+BxWkgWwb6NXdxI+CotIoOpyRXPBDTggHe38smqlFdlLSnXNErS7XEZAwd1FjXzW4OwTM6Me39i0sZyOFr5oG/+oCfhirz7K9g2yX3beN4yMbafZRZ79nJkvzvXNtEWnQfIqDKbnbBt5qf8hzPgrqWDf0e1WmiYxtfIBqa9x6jKi4dWx15kYXlF/ctd7c+p9vM73JXN9Re+tAFeb9HUsU9lf2tXse0wtAydjRdZI5XVVt72W25skaC62bKH450rnRZ5jdr2Oy2q3ureOZh/Ke0P19KHFeS8WdeXq2XlYbZbRwMd7Y9LnYfDBejn04UeFtkoCoVQIqOQcg5EcinAKahafYqEIUVwVRyKQoORHJgRAyaaKGF80rgyOMFz3HIACpKVVFxnmW377LcRwjQ+JxDWk4uZ0cr8+GZ15aGqy05A0hUcAEC6QoFATApAIxTB1Ag7Sg4gIEIQJRBxCDqIFog6ig4KhUo5QKECqjlFdgqhCAiuwUQlFVNKiEVCAEVUHIFCo5QLVUKikwUHUVRygRByKSgVRyg5B1UDgUUvRQNqimlQNIUaMdG0jEIIzaRHomph0dvG3JqKIa2nRVKdiqhSaDHAK4jM8p5fY7Vbv8AWHS0waM6rUjN6eJ7tvM253z7mQ1JJIHgjBlnrNwDXAYhUrQtxgKAeM/m51oqixcD7dQgsNrY9wwFaZqVqVbtyC5VssoVhQ5zotxhGaUVQlAVQgxKgSnqQG2+YQHsVQZafIPNRUzs1plGcygq99bW1JVK8w3kUvWnxVZ/1rdgdW3HkirOM4qNC4ipROAouM5LOQDiuuOcqnvZKg4qyKdtPztSstXbn8sJGatdv+YLXKNBAPSFsicZrNrULK/S3BcOo781WOdV58VmCZgxWa1Ge5iP9BJ5FWLXyxyE/wDzE3+I/tW+XGmWb6SNXSM1o2mtus1T7cYLcZExDBRqEnIotVKZTAFZYeh8RFNvHkt/458Tyqt4kd/UCOizw6VG9tQ0rWmJA/QAa4qgm0k1Gris2LBskBLNYyUVLaAgDGqVItYxgMFK1BjMAKrKl1BRTw4qhgYQ3vnRADe0bburhh+xEDw4xsBFMAUQXGB7Rzz6oVG+irKEg1VF1sztLCBm/A+SnVIB5RJpD6ZBuK5xuvN7HeLvbNxZfWhpOxrgDngarpOscuudVE8stxFNLK4umeS+RxzJJqVzvmtyi+Lua68jAxc01qe1Eo2krjSisUdtrXfpbp1cGtFPitf4K2VvrJJ6nFRTLZ1XSu7McrCO2tpMcbqdHH7XFUXOgBlSchkgjlrT/tkgGmY0gnJtKhSkVJFJh45JErV7A2sjK5BFjYwNE22XEfV7q/YFdWMw0mO7a04aA93xpRIPUeNOP9Gt3nMxhOzlM7HUVxdCEflKLIqd0sfdgeQPWBgpq4zcjnPafdr7jfSXHsOg8FyvNtbnUkVzdrm3W49qOpt2fNIOp7NP71144nLl11a1+0fTbbRZMc+FgkeKv1eo/es97fTXPUntU7j9Jo27oJ2TNbYkVkYcDXsnF+fa9Z16XDHxBjNusG6YIRpe/LBS/wDldqzxMWEbAxoa3ADALUQ8IHBVHIOVHKDkCIHNQKqFCgaSqOQIiERXIjhWv7FQqgxH1Wu9wi2EQ2wIgndS5eP4RiB8UntL6eWcUv8AcbXfLZ1lqdO6RrAwfiDjiF1c30Owu0DVg6mPmuTqeikQKojlVL2UChAqDkCFAhQIgRAuCDkHIOQKoOqg6qBSiuqg7JB1UHIEKoaVEJig7Hsg6hPRVXaXdlAuh/ZUKGPzKYOIPUhMCUAGLm/aFMHF0YGMjR8QriGG4thnMwfEJgY68shncMHxCYajdue2N+a6jHxCYbEbt72Zud2z7QmGxEeSbC043bPtQ2Incr4+DT9U0/FDYiPMuPD/ANwCnhPqO/602L8MlVNi67/rbZKfMSpsNQnnO0VwBKuw+jHc62yuDCU8J9G/9d2PSIlLIv0Yed2tMIlm2LOkbueR1whWfqLqM88I+WIJ9HkPcfUG4Zi2MUVnaXVLefVTcI3UbGAF0nTFtVG4fUre7mPSxwaCK4K6nljd13e5uJHumkLnHoShgOzLi04160VKttta8zD7/JErR6aQEfYoBIXfmKos61iVVcbO1klo6PUGP1Bwr1Cn+KsNJbgcxmuVbdIPSrChj8y1GTHdVpDBUAoEGBQL1RBdtmEB8eJCqDLXAU8VBO/5lUMOZVAG8s1WDz2QeW78KXTD4rUZafjprA3yRqLZmaii4lKJwVFZK4fSvdd3OKi6krVRoRs7quCVitZbn0BIlW+3ZhajLQQfKFsEgABZrcRSAuwXPt05V0tWy0XGV0sEQ4qdVeYouYj/AED/ACKRa+VeS4bzP/iK6cOFQWZ/MaujNaaKht/gsqnt2jStxkQwGgKjUC3RIJWmenE1aKLNZei8Pr/ThXoFqemOPan3sn+pELPLdRGRwAqtomYC5UT20LzLXHQM1NXB13K5oaxh9JzWVT2IJcMUpF1AOiy0KAwWWiUQPazUgVzSB2FMEFVuR/IOOJNAFahkeDWdqIgsU9kU6oIXZ+XRVk0nBUW20toBVY6WAOR6CXtd1H7lI1Xml/bmKc0wbkQtY52q32nexK6uk0OJ7BZwibi7/wD5ONh7miVqe23lOGfko0s7Atbs90T8znNAWv8ACKw6X6icKDAoIoWljbgH+A4qwTbYyltEf7n7SrSLJ2LadkDX0LWn/tgqB7hzi0hKir9smUHssla3YGUbq/u1RYvbS9MFuJHfKHEH4oqvvYA+8ZJH8jwT9pU5vla33FboSbI2P8cR0keBxC1+hyPr6SuLod/wx4qVUTmgtPiVhqKXctiZchzmHS85joUnWF50TsEke3TaLu3pG0Ua9gqB8F0nUc7zWhn5DYNYRDqe/oA0j9qWxmSqme7v7wEEezGepxdRc7jrJTYreKFmlgoMyep81FPwVQqodVUciOwQcaIEVRxoilBogVQLVAlVQhUHIGnUSKEU/F5KhyDkHVQDbhY297ayW07Q6OQEEFSjG8R+n42jeLi/uNLw0kWYzIDs3H4ZLX14Z+fLcg0WdV1aopaqhVApr0CDqGiBQHdAg6juyBdL6ZJgQgjDqgaajMgeZVDS5gze0fEJhqM3Fs3OeMebgmGmm/sBndRD/OE+U2I/6ttWX62H/fCZT6hrt62VuBvoQf8AGFfk+ojPIuPN+bcYMf74U+T6hp5Xxhue5w+WoJ8p9xC/mvE4/m3CPHKhqmH1A8v1F4dGaG9BzGA7K/J9wLcfVThsBoZ3uPg0qYfcDn6v8TLwxjZXOI1YigA7mqYfYaf6z8cjeQIZHUwB6Jh9h3fW/aCQI7J5r1JCuJ91E7622xrpsCAM6lTwfVBXP13dGSGbePMlJh9VXS/X+9DXObYMDQaAk5laT6qtuP8A/oLes2WsTQSRmScPgh9UNJ9fOSyN1RxRAdQMaURNoV/125YQdDoxXwKG1A/63cyef57G+TUNpWfV3mUv/uqA9gh5FQ/UblU2Dr1wr1WbVmiH805A5pDrx9aVz6FTVxA7lG++40Pu5aHPFTVxzeQbw92NzI4npqKamJb7kM1w+H2S+ERxtY4lxOtzfme7xcUvR8gTuV8XF3vPc3/EVNX5ObdXNTWV1SMie6LkROupCcHOoDQYrOrhwuHgjGtMzVRZCiV4FQ7HspWsiVs8lAKU8UZHwTP05pQSx7jkpBK3VpxW0pzQ8GhqtYylAdp81QxwkFcCpeD6IBLXIp/M+ztEtD6Sr/M+w88Nw5poxx+CfB9qe6268fICYX6R4KyJaFO0bjpLvZeB0w6LWJqqntZGzO91hx6ZZKSLpLeOkwa0+k/MB2Sqvdtt/wA844DJWM1pHRUtzXspVVkLfzMclUWLa+0SfggO20mgUrUXTSSO6xWjn/KooV5GpbjCMnEhaQgKBuFUDq4Igi2zQWMP8xqqDLc1kI7FQTOOK0hrs0Ae60/QyDwQeWcgFJm+a1GWj43T2WjwSquYx6io0KYsqlBRGSuRgSuzGKO8NCao0L2Vx1geKVmtlatqwJGFtt4o4LURobf5QtUidwNFnWish1LHddeIrLtmmched2qa3pROklUXMW1sJPIpGq+VeUNpvM3+I/tXXh56Dtf5raLaNVE136atMKJQ+3dgtRBsAqEUHe/MidFibVoUrD0jiTKbePJXWePai3zDdCpw1Ub21ActoJgFSOwVqjv1UMbNAAr1WFJcXLJwxrcKdVaDNuaKgVUpF5b5BZbFD5cFFKKfEoJWCgqPgoQyX5aAoKXdifbHjTBVCsB9LfBSg2RtIWj4/cqgRxWkpodiERebSPQPisdNRUclcxpkLsGgGp+CkWvO7u6jL3EnU1uIPda1zxUTX5fFI1o6UAUIXjMw/q8Wr5iaBStxu5qioOdVlpa2x0bDMT1kA8Vu+kinkuRXQ0eamiaIMmimp85bQhbSJbQGJjGnIABFHFwofBURlwpU/AK4iFzCWnt0CWJoUx+r7FitRq9jYP07z2aixLfuLNh9yucufkl9AHad3d+oMbqEBuRWZF1sLPebSwLpMWx+kStSq01tcwXNs2aB4fG8AhwxWLGpUuqjAo0Q/L8VhowHBQNcASVGiYIHDJEMJxVR2K0jizVSoyNR5qodR3YoOo/+EpoX23/wlBxjk/hQd7b/AC8yFcR2imbmjzcEyhjpbdnzTxDwL2/2phsRu3DbWirr2ADxkb/aribEb962Ngq7crYD/wDUb/amL9QO/lHGIwS/dbYAddYTE+oGk5zw6PF27Q0GBNaq/KfUDv8AqPwZv/8AtWHyDj+5T5PuB3fVHg4xF8XeTCr8n3ETvqzw1po2WVx/wZ0T5PsNJ9ZuHsNA2dx6+mn7U+T7CS/XDjbfks539KEtCfJ9of8A7y2UkNZt8lTmXOGH2K/KfaKX642ja6dsqegL8f2J8H2Fn+uskWe1saTkHSHL7E+Yn3QzvrpuJaXRbfDQZ1cU+T6qF/1z3trSP0kAcOmJoU+T6qH/AO7OVSgujhgY0UqdNaV+KYfVFWX1Z5RcGjnxNHgwVWvmM/VWEvP+RuApcBvejQs1raA3Dn/JmtGi8c0+AAUKpZPqFy3UW/1CQu8KfBVPIK45/wAnBLTuE+GdHUqVKqun5vyej/8A5CYuGmtXE1r1QV7+V8glfpfuE7K+mpkdSo8kiIbzkO7C7kjbfzTRxvNJA57Q4DCtCciqEi3bdJ3e378kjnABo1nM51xQwVeWG+2lNc7JNYBq2YOoO2ahkCRM3IAUcG0BLnGQV6Y5qmHSOvGj3LiQOL6FpL6upn0QxC95MgGvQ00Ax1HuouLXbrD9T775b2NkcEbpDSpcdIwYKdzggh1uEYDq6q0AGBoBmghf7tdOOVT8aYqLhbicu9oNGoNHqcTjXqrUhnrc1sZeG6zUu7N7GiinMfQYCpa0ipoc+qBTDI4NcAe5H7EiWiY7eZzK6CPGmGaliygrmxu3SAiN5JwaQDmckkLQj9p3WZgH6eRwZUCjT3PYLeVn6hg4zvRA02czhQg+g4Y9Ffms/cSDhPIy8sispi2vzaaVWp+d/wCH3EsfAOUFlTYSA9MM1Pin3BUX065S5opYPBxzT4q/SwtPplyjM2pFMwSr/Kp9rm0+nPIw0E29HdMfFZv5VqdrCP6db+TUxgdc+qn8qv2Lg+nO+A46aEYk5p/I+hLfptuhY0DS1wzcOxV/mn1St+lt+51XSAdVP5T/AKv1UrfpVc1qZlP58/8AT6ohn0xm0aHzVAyNMU+YvkrfpY3N0uKz88r5TN+l1vQapSUzk/8AJN/9Z2lMXkpZyZ0mZ9OLBv4iU/8AFcomLgO3jOpTeU+aLZwjbWtoG5J9cnzUo4ftw/An1F+KeOJ7cPwBT7h/M9vGdvH/AAwn2vwX/pzb+sYT+h/M9vH7Af8ADCfZ/M7+h2NKe2E+1/mX+iWdPkb9ifZ8EGx2bq1jbj4KfdPmJhsdm2PSI2npktc/piXhl+ScEs7qN0kLAyUYii19SsfFjya92i6sbx0MjSHNdQeIUWD9oDRMWuOKrNaGZwFoadAsVqquAesHutJFhQUp0QGbdmpWouWfKudaPf8AIgCkNHLcZph+YlaQgzQIUSlJqiibfCiIsoD62ogu1/muQTO7rSEIJQAbsHNt3AilQg8w5CB7zfNajLQ8a/kt8krS8i+YrKiWqKeERlLoUqu7KkvIySoojZQRIErNbS0P5YVjC0sj6grErQWh9IWqQZ0WG0sRoufTrwrLuMOmJXn12w6KOitqRS8sYTYv8lZVr5Y5TDTf5QciT+1dOXnvsMyGNrmuyxW0rWQuhNlTClFu5iQFAMfipBaWrRpxzVWBL+L116KpTWUa0eCzWHo/Dn69vHkqzx7UvIGEbkSFnhvqINQ00JxXRE8Dg1pKpEb3FzyMlESQguIp0zU1cXNoKOaFlV9AQQKKNimtwUVwYSaUUBEcdQR0CCN7M+tfSAkKpt3YY5Cw5sND8FUNjxcFEHTCsbB1/wBisAcgoaBVkzSaB3ZUX20j8oFY6aih5Y8BtxXIAqRa8tvNOv8ALOBrUJWFc250SuIaCHUz80hg/bbmB25wGJlHam6yf3JVjeXAB88FmNLFlf8Ap94OYlBK1YSqT0MdrGPn3SFFWkjXRzFo0mgqtxILlZQR9Mq/BWrCPnZWlevRWM2niRpqRkTkqpw0uw6nLwRDHxjVjlmVitRf7W6lm/SemBUqxHvUwZxuBnV05P3JfSqHZn+5uRNc6BTlKudzuybe6Fflc0J1PCwFtPL9y2kf6eTVDQVhfi0/2LnrWNXbfVKAwap7M6gBXS4Ur8UuLLXO+qsDWtpY1Brm/Gv2LGxrajP1cthTTttccKyf7E8JtCTfWUhzms2xlehMhP7lNi+UR+sF7hpsIBXuXK+Daa/6t7tpo20gae9HFNieQNx9XN/DqsjgaTh8hI/an0eQjvq5yonS18TScMIwr9GUOfqxy8kVuWtFRUCNowT6TKST6mcukkAbfOaHY4NaKD7FdMCXf1E5SSabjLTIUIH7Ampivl55ypw0ncpwSMSHnqfBa1Ffccw5OPm3C5NevuO/tVZDO5PvTwPcvZiOrTI/+1UId43J0VXTSFxyq92Vc80MRndLtwoZHU6kklTVFW7Jn7dcXj3+mNzWAE4lzqnAeSIrXXD9ROr0jqUEBupXkNJoMqhUOdLK9lC6re3j4oBXyShxJGnGnwQSRuc3S9wLgcQ396BDLK5xcSagV7ZqVUbpJXEHthVBzGyOJoTUYj4JIiVkcmjUCS45j9y0aJtoZpQ90go5ratpmVU1A+2mlcHUcaVqKE17KYani267oaRyuBx+Q9fgrhsFf0Lc5RVlvIQMaaTU/cplNgiHjO7adItpia4eg9eqvzTVxtnG95a4E2coAwHpIWvms3poGcf3Ygf6aTLssXmtSobziO+yxnRaPLjl4KfK6Aj4DyUkubaFriKAkjAVTE04/THk0ramBoce7gr8GoH/AEl5P/5bMRidWKnwajb9H+UGjtMYLcW+rqTXFT5UXB9FN8FXyTx6nDEYkeNVrJ/08joforfk0ku2Nb4AqyT/AKl1OPoa0uq6+pjWgbhnlitXnj/qT6Ss+h9uPmvXEdtIWc4/6udCXfRXb3uDn3b60ANABkKK/wDh/wBT56Ob9FNrFAbiQgV+NVjeWvnoTH9GdlGBmlpSlAaYBPrlfjobH9JNgaBjIad3J98p8VOPpXxsmr43ONKYnon3yv8AOpo/phxdn/tQfMqf05/4fzoiP6d8YYTSyZjga9lf7c/8P5Co+DcdZWllHQ54Kf2n/F/imbw/YW4CziH+UJf2/wDg/klbxjZ25Wsf+6Fn+q/yiQbBtbTUW8f+6E/tV/lD27PYt+WFg/yhX+/R/KHf0+2H/Db9gU/v0fyhwsoRkwfYn9+v+r/KFFrF/CFm/r1Vn5wv6eMdFP6VfiHCCPsn3T4h3ss7KfdX5hfaZ2T6p8wvtt7KfVPmF0N7JtMdoHZTVx2kdkCaQgQtCBpCBKIpEDmhQPFER2CoQkIpKhEUPI+SR7QYtba+47T5KyJ11gq43iKPajfV9GnUlmLvjVVtXL47zapr1w0iOp+xWxnnrYpW8k5LcA3sMH+kBqB1IVZ2+212O/N9ZMnc3S4jEHupW5dizpgoqN7Q4EIjAc/2KN1ubqNtHtxJC3K59R59toIuyDl1KtYX124CzPdZaqutcSFtIOccCqDdsNVitcrlhwWWj3n0pVByD1LUYpjhitIZ1Qc7xQKxVBUHRRVjDWoRmjLUfmEoJ6V8lQ5tAfJNQPyG5ifYaNPrA+ZdeutjOPJuQ4ytPisQaDjeEDfJWtRcQuq8+ay1BjMVBJ0RGZvmAOousrKnuWjFVS7UQJfilZrY2ZGgIys7M+oKxmtDafKFqrBdRgFlqH6TpqFy6duIrp3ESkFcP9dREONFUVPKGVsX+SsWvlXnYMe+yEYGp/aunDh17U8Uz3ObUroy0dm9xt6VSiW3cK4qxFpAcMFViO7BJqppQxHpRh6HwY/6KiuscTyD5HoZfVPVY5dKqAC6QVyK6xirFsI0gj4pVkBzOIloEhYdbyvBOOAzRFxYT63ABTGo0lpksNwe2mkFZqlQPZISDgopryQA7qMfsViKPdJHyTFzhVziST95VZRwuPutHRBZvqImgdevwQByDqqhtRop3OaqLzaae0PJY6WM5zEkRz06hZjVeWT6/fDRkRT49VazQul5kANAG44fapah+0W5dukbmHBrwT3zVxW6u7qY3AjhGoADWeyvMXqrUOu3cele1vq90ADwC3eU5qkgnMkbtQo9pLXjsVjFGWZ/08/wVhBdzKW6ce4VUL7tSNHei3Iyltblpdo1Y5YK4CDI5uPU5FQQvuHVUpK0W0vP9Pe450K51vkDvk5Oywj+GUn7kt8KquPzht4XO6AlOUWUz/etr0V/E0/tVvpWcmBaKVzAXGtQ6DWYnitaUp9qnXpqHSRvZFFWtauwXPGkLYZXmtHUrgFMpqJ233AkcWscdRwABWpzU+k8e23p/wCA89vSVr4qfUTt2ncXD/l5D4aSp8U+ohk49vD3em0lJ/D6SrOKn1CjiXIC4PbZS1Ay0rU/On1Eg4XyJ5BNlIfgAn86fcEt4LyNzKNtHAnCpICvwn04/TrksgANsBTKrgnwfRW/Szkz2hpaxo8XYrc5Z0RB9KuQtb7b/ZdFX8TjUeWCvhnynm+j99IaslijJFDmRXwTYuU6H6Nbh/xbuMnp6SpsMohv0YmzN62p/uKbFyp4voyQ3S6+OgmpAb1op9Q+akb9FNt0lr7uR3kAFfvk+Kkj+i2yNHquJjh4J9w+KJi+kPHWVq+VwOFC5X+kPipW/SDi1fVHI7vV5U/pD+dEN+k3FB/7YnGtS4qf1i/zqdv0t4k0f8k09ySSn9YfyEN+m/E2t0jb4sPBX+3/AMH8k0fA+MRYt2+EYU+VZ/sv8hLOJ7CxtG2MIH+AJ/ar/KHjjGzDK0iH+QKf1p/KJW7DtjKabaMUwFGN/sT+tP5xMNssxlEweTQn9av84eLK3GTG4eAU/pV/nDhaxDJoHwT+lPiHexH2U+6fEOELKZKfdX4hREzsn1V+YX22dlPqnzCe23sn1TDS1vZNMIGjsi4UNHZNHUCaYWgQx1AgSig5A9tEU5EIg5AqDiQAgcECEgHzQdmgQoEIQcgWiDqIOoiuogVEcgSmNaoFQcgRAhRVfvG4/wBPtHXHtuk0/hbiU1LWSd9S4Pf9gW0hm6R0xWvlj7WzuV+3tQv5rd7G1ALSMQFmtfXgVdcmsYNrF81weHj0NGZJ6K2H1M1X7nyy6t9vtpmQH3bk0awpnlL14Cjl27Wk0R3C39uGQhodnmmJ9Wewu/cu3Nu7R2dhpo9uoOd4qyHVu+Fxx6TkEs2q9LTFT8KVZrOfVoyiC2LM9SnPtP0V93yFruECIu/NoGEdccFvqbU3/wARPCLB19xu4gri+tE7OJsqx2vdrvarYWN7akxMw1gYEKbpLZ4bPZbqzuLVr7WgZ2CljcurLoopiIp+TW7ZtrmBH4SrE69PHdujH6t+GIctuUW9+2lrQ/as/wCtdK62bRzfFbQY/I0RB22FZ6a5XDViN095oxVAkhxqtxmo3HFWIb1Qc4oFjQF24xRFjACSEBlqPUURK80VRJE0lSis38UtyVYPMN+/mt81uM1ouPCkA8krUWUB9Z81GlhEsiXMIjN7iPUaLfLKkuciFtUe2upN8VErZ7eaxhGFrafMrErQ2p9IWyCmYuClagsN9C4dO/CpvaCdcXSpbc4BWoA5G3VYyeSsV8q/USPTvj/EldOXDr2z0HzNXRlpLP8AkpSJICdaQWcDiGrVISdxJWVRn5cFWK3fAnE2xCOfPtFy1jm3jSOqzz7dOlQW0aCF1ZwQydwFKoBpdRkJ7oGxyUqERdbS5uDh3UqxqLQ+lYdFlEA8AVosq5/pBUHNNW9lQyR59qhwwogrNwtSWsccsareM2mmEsLH9DgEsSUVISGR1/7YLMU2+gdBpaSDqaHAjI1VQLC0GVocaMriewViVoLBsI1CIkxgnS45kLHSxmeZtAhnJ/hNApGq8nLvzq+WaVkkDRI2U1q8khoWalJs7ZGbrbuDSKytbT+1aV6ltdhbSMkuZXBoe40B6huC9P48Sza5/p1daCG3sv6K5uoBvurreOWZ1Xn+4vhtt7nY0nRMA4DpUYFeb9OfLrzXWm6WzBMzVidNPtWZGtE7peAMYa0qHEeOKuKBjufyatzAr8V2zw5aHs72SKbPM1p5qNLVl57gJ1YqYWlDhWlVmwjVWDqbWT3C5dOnKo3qX/4yJlfx5eazVkU9hOYpC4fiwTmlX22j3WXTD1Lf2LaLDZ+DXG5AXFzWG0Py/wAT6dliyRqa1Nlwjbopy1sIMGHzYn7Vi9tTlfM2DaY2sAs4vSKAloNPtWPpucpGbTYD/gR/7oU0+XHbrNrjSJo8gFZ1S8niygAwYB8An3U+Ie22hH4Qn1V+Y428Yyap9U+Y72Y+yv1T5jvZbSulXynhwjZ2Wdaw4MHZNML7beyaYTSEMdQIYcAEUpAUQLf7lY2EDp7uZsMQ6uOJ8h1VRjL/AOod3dSG32GxfO8mglc0n/wj961Of+s3r/gNu1/Um/d7ktwbfUMGlwaBXwCuxPm0x3Dedto5u41LTUDWU+4vxTmX/wBRdocDdQ/q4Gn1YVw8wmymdRebJ9RNrvniC7Bs7mtCyTAV81Lz/wAWd/8AWtjex7Q5pDmnIjJYrZyCOaeGFuuR4Y3u40H3oKpvLNidfNs47lsk7zQNZU4+YWvms/cXApmFlp2NUC9UHUQdRB1EChAtEEVxcQW8RlmeI425ucaBANabvt95I6O3ma97fmaDiPgribA++cg2zZbf3r2UMrgxgxc4+ATFtwNsfLNo3gltrL+YM4zgVbyzO4u6LLbqIOog6iDqIOogUBAHdb3tdrIYri5ZHIM2k4piWxFByHZp5GxRXTHPcaNAOZVxPqHXO/bXbXrLOadrbh+TPNJC3B73hsZfmAK4KVpgZ+ScvvpbiXbbYMtbdzm+sULtKsc9t9NBxzlDNx2iW7mGmS3qJh/hSxeetZqC95XyJ819ZS/prOJxELf4qK+k89NFw/kE25RTW10NN5aO0SeNOqVeb/jSLLZEHIOQKiOQKg6iDqIEogVAiBECIqOWNr20cAR2KDBm1tm8/A0DGL5aYZq81i//AGbK82+3ubR9u9g9twoQs1t5vtWwOPLHbfJI51nAfcZGTgt83Y5fPnF79QYpIYbE24o5sgDApPbX6ekH9D5DuzoBfOa23YQ+g60V/wBTLfar37Y3XHKYreKb2dLAA7LJOb7TqeW449YmwtvYkuPff3JqUrcmM79RIRJNYtd8rpAD8VOfbP6MTf7HO3fG2YJ9mQB7WdMsV0lZs8tnwlsljDexhuoxkkBZt2Nc+LVg3ku2XVpMLpojlbUaXChUxZ3EvAhJ7EzyCInPJjB7E4JU4a9Rs0qAHdmB1jMP7pVR5BZ25beTE/xH9q6f44wVutBbNHcrM9tdArUUNCOi2zEzyaFBYbaMis9N8rhoXNqnS/y1QDKfUukYOtoHXFwyFpALzSpWuedS0l5Aba5fA4glhpUJYk8oiVFOhxKIOtxiirOzbV6MiLf53eaCZwqVRJACK9lmoruRgCyJ7rUK8s3v+c0dytxlpNgaP02eQStQbbu9XxUaWMTlkTjEIMvdyhzjRdIwqbnqqoeyNJ0StntjqxhIwuLXBwWoi+tCC0LVSDoh6lmtwU8gMXHp35Ul8/8APWMatEWxqApSBt9bWyf5KSt4+XfqZDTeCe5XTh5+/bJsZQhdWWh26roUqiIYyJCkZqyiaQFasNmbWndRSNZVp6qsVt+AYNc3sUY59puYtAuIye6zL5dOlUINcWoLpaziAs0lEL7YNSqVEHRsY8EYnJAdtBoQpSNbaGrQsV0iwjdpb4LKlkeSfDNQRtkzAVHFx0np3QV9/dESQx09JqPiVuVmxz56SsjeKtGP2KWpIJl/lsUi0PLK99A4k0FBVVEbXkVAOGdPFEX2zmsYWKsUPMIw5kgORBr8ApG3jstP1LhXAVofJWs06yk9v83q1wPnRSsidunf/U7eRwP5socXHqfBWq2NvcSy3zYtREUZLQ0ZGhV5O2juAW8fGk+ozHHwXbvpniKPfLGGW5ZKKBzmsA8atxV7sOYytxZmO5pkGkE/cVPkqx3U6YYQT8oIHxVxZfAWB72xj+FS3CRWyXZjmJJOJwSUxZ2N1roTjX7VZUWsZqfFZqtdE7RtTB/EFy6dOVFuztUTIhmCKD7VhpUx1DxXorErd/T3av6juL45MYWaZJj4Dp8V059az/r058DWUawaWtFGtGQAXn6uu8mB9z3CHa9suL+YEsgYXlozJyDR5lYrTDM+oXIo2W+43m3aNpnkLQ9oNQ2tAanNaybjO2+Wp5Bym32vZmX8YEz7ijbWMH5i4Vr5ALNnnGt8azf/AFdyfbLqGbfLUMsLkto5ooWau63JPTFt9tTve/W217M/cj620HstB+d7vlC52ecb3xrHN3rnsdm3epmtNkfX7IAH5Z60zotWyM+a2+y7vBu22w3sODZBi05gjMJ1MXm6F37lG17I1n6pxdLL/KgYKvPj5Kc+atuI9l5lte8TOgiJinbnC8UK6dRjmi9o32w3V1yLNxcLWQxSEinqHZYzxrW+VmAsq7oiqzkW7/0naLi+0e46IAMZ0LnGgr4IVkYd45w61h3b8me1ko42sY9ek+XVdPGuctrd20zpLaOV7TG57Q5zDm2orQ+SxW5WGP1Oa193H+m1uje5tsQfSQDQFy3ONjF7ynbZxXceQzN3Tf5nCJ3qhtm4Vb0/wj70twk1trLbLKxhENpC2GNowDRT7Ssa3JggMxqopdIVRxYCMQouqDfuGbRu0bi6IQ3H4ZmChqrLhZKxse+b1wq9/SbmHXW2ur7LxifgStyyudl5X/COcu5BdXcMzBE5p127R/BlTxIS8ZDnvaF+qYk/S2jmuIYwvc4VwNAKKce1/T0oeFz7Kd7tmWsc75pPT7jwKVpiadl0rnHrLGhrQB0XB3ONEMJUIpNSDiUTCaggUOFUDqhBkuWs3Wbedrgt4y+0c4+8aVANfmPkFeL5Z7ih3+zh4/ybbJtvlInvJKTxk1LgTQkj4q89ecZ7kmI+Sx20/PYG7wf/AI5rAYmuwYXAf2px/p1PPleQcV2l++W26bXO2GOKvuxRkEP7ZJtjXzL6a4FZbpTkgWqI5ByK7qgcgzHKeM7XcW13fyR1uRGTr/whNxLJVNwDje0y7Vb7pKzVdMcXB5OAotWsccysxvUV5uW7bnvEBPtWEraeOjoFebkZ682vWNivmX2021wMpGCv2LPTpzfCo5bvF7tVsY9vsTMJGu1OaMGmizKW2emZ4sGf9G7rIHn9TJrMrciD5LfXpjn1Wn+n/tDjcDWY0rqPinbX5+lbxwBnN91ZH8lASB3Uno//AE3CjbuqBEQtEC0RXIjkUqDkHIjkCUQIgQoGlFZqbYLh3KGbm0j2mt0kJz4Zs8tGRhRGlBZ8eki5FLuRd6HtAA8knhn586O3rZG7kIdRp7Tw8eYT/SzVjHEGRtZ/CKJWmb3ziP8AUNwbeMlMTwKVbgkuM9c6l2rjUtnciV9y+Sn4ScFdScYO3XZLbcTGZhX2zqb5pGrNMl2XbmTsupGjXGKBxTTISGTZ4HPLHsBk+bEJhsDu49sl9KZmta41qad0TJV1aWkNtEI4mhrR0CiiTkqGqFDbg2tpKP7pVR5RbwBt1NTPWa/atuPPtHvVBG1p7/sUnteg9s39gW0hz8vNVFhtgw+Kx03yuW5Lm2Sc0YrFoCY+pdI5UkU74ZRI35m4halLCTzvmmdI/wCZ2aIYTgoqWAqosLZRVtaCjS7wUqJLPEOPcqiYmhxVRPEDpJWaio5Q+lqGrUHl+8nVctHitxmtLtHptK+CVqJ4HYqNLGA1ooUY04KDHvrVdmAVxTFFC25pcKUrYbS70BIxV3bn1BbjFXlkcArRZwhZ6dOUk59C413jOX8h98KSM2jrKUFoWK3Em6s12jx4KRt81/VOz07hrp1XTlw7YUsIC6sLzaT+WAhB8Y/N+KQF6SArRBO4gKKfbv79VdZracEePfc1HOe1nzW39LH+Kx/rrVVakC3pTGi6MwDctxKRKZEei0iKeIvfQYVQHWLPbexvVS0kaqzd6QsOkWDSQPBZqkeahQRswcVQ59SzBBW38T/diLfwmpKvKU+aMiRrndeqtSCZPkaR/wBsFANJ82CqI6kFBfbMT7axVip5W2rXjv8A2KRp41eN9u7lx+Umh6LTNQR1LBU9FlEtvIW7haVcaMe2g7Yqq9O2banSvlmyaxxNe9V1/PjWO+s8LyKz92z9k4t1krc/PWfvFVvEUbZ4WjEAgH4Fc+vFdJ5jK7rGReuIGBFPup+5T7X5R7m179AGdGkfFL2TlF7EsLPWM8lL0simvGH3MQKnqmlgna9Yf3W5WbGlsma5G+KtRr52Fm2xDrSi5dunLNbg54nGk0cKEH4LnGqDY06+9Mz4laiPWfpNbtZtt3cEeuSRrK+DRX9631f/ABTmf+TaygaivPXoVm+7U3ddrmsS/wBv3aesY0LTVQZHm9zbW+wW/GbT/U3zzHE1jc2hlDU06nsmfV1PUC73Yvi3Xim1zmrImsEvYvDm6v2LUv8A5Vmz/wAY03PLSO54zfB4FY2e609iw1XK+9dJPDDbvdS3PCuPskJ0ul0Sf5PSF1v/AN3Of/V6ibaF9i6AtBjMejT0pSi59unLH/TV7m2m4WwdWOC4ozyP/ct3/wCsYnuh9ss4915/uV1eASssAG28bsWgijQaHtifNTjxyXz008nHdqO6Rbp7em5iBDdJ0tJIpUgZqS43ZrO/TUlr94j6NuSfvIWv/wAxiX/yrdNWGyoKjk8tlFs9w69idNbEASMYKnE5/BC3w873SzsNpsW7hsu8ODiW+3Z6qnHw8F1865XP8bibdriLhT9xuBouDaajXA6nig+2qx1PLfN8PJtk2bdNxujFawvlHV1PSPEnJddxyzXtXG7G/strit76USzs6joOgr1ouXV2uvMyLVZadRByqF6IpFBgPqLxLfd8uYHWr2vtohpbDWlCfmcrz4qdc6y2w7FyTjm+W1zJavMLXaHlnqBY7A5LrOpXL5sbb6gbXd7hZ2QtonSubMHOa0VoKdVz58V06mxo7DbLS1jj9qCOJ7WgEtaAcsVLfKyeBtFGlJy/erjadllvLdodM1zWt1ZDUaVVkZ6uRVbRdcnlmiuLy+tjaBvuTMjxcG0rTBaskYmgoN85bu8Vxum3+3Dt0D3CGJwq+UMzxTxPazb6LvXLbqbZNsubKYWpvZvbmlcK6KZ/emeUvXgyx3rcbPfrOyduTdzjuq6wwCrKdcFc03EXGuZzu5DuVluEw9tjpHQ6sKBhOH2LMm8r9f8Akn4JyW93netxdJIXW/zQx9GitB9yueE562tHyjfodk2t929uuUnRBH3eclz3y6dXIz3FeNXd5et5FvjjJdv9dvCcmA5LpfDHPO+avN/2fZd1LLW/0+8RWPGjvgucb6z/AFid12p3Dt0sbixuZHRXUugwuNRSorh5Lpz15xz75z09NjJLGu7gFZsdIfUoFqiu1IOqg6qB2pQB7y0P2q6acjE79iDI8S3BtrwaeUnGASD+xa6c+L4ZnZL3eY9hvIItudPFelznTeJVuM82tP8ATfcbiTYp7IilzaVDWn7lO/TX5/8AHbPzVsRubPfnCO4jc6hIoC1TNizrL5DcJsnXz96kjBbY3Ti2EUoMU9ROfNpmwb6OMi52rcGOGhznQPoSCOmKvuJL81Z8Ct7i4ub3eJ2Fgunn2gcPSnqLz5utosujkHYoFCg5UKgUIFwQIg5AlURyKRAiBpUCKjkDmhA5AiiEKo7BBxCCv3qzN1YyxBxYS04hCzXl9vs07re+kdcP125Ibiei6b4cZz7bvg1p7e0xyF5e54xJU6b4nhpwFhtxVCIIrttYHjuChXmToQy9m6es1+K1vhy5nlVb06s7Gq8p0bAPQ4rQ54oAqi122P0g9Fz6b4i0YFhuEuB6UhVbMfUusc0Z+bzVQjigSqomhzCIsrUKKt4zpgPkpiaksh+VXuVUSnNEFxge0FKrOcsfRoatRK813M1vWDxXSMtTY+myJ/urNah0BxCjaytyoDWlEZEhy7sArlpBJUAAdSdpUqtdszqsCRmr+A0IW+WKvLB1QFpFvC3Bc+nXl10aMK5OrM3lXS+XVVkRYSUICxWosbr1Wx8liOj5/wDqvDSbVTIldJXHt5vo1MXRhbbLbyyGjRgFYLNkLmT0cKFAbK2jfhiiqyd1TTsoJoGjDqqVr+EO0X+nuq5WeWq5jCHWIdTJc77db6Zq1c0xYLozAt5G5oqrGaHipVaRJPHVmsGhCiksJHe9j8Eo1lhjGKlYrcWAdh4KK7FZXHNxKIkpgR0QQXzGiFv8TirqWG3La2zSelCE+jHSGsLD5IgZ+ZWkMcKGiC62V3pp4rNAfJmVDh3asxt4zulu6O6k1YNLjSq0yDti0a9bSRQhprShORWaHQM1zxitSHg6virB7Nxtr5rAxx4gmr3eYU+88HxtWcVhI0aQ7ripf0rf8lLvsAjuY2jGhH7U561bzii3WzJungt65/EhZ1vAN3aOc5p6aWkU7BXWcOez3GaHCtMiqyptwsDGS5+FcloC7eA2cNGK3yx02O0wF0jcMyt1mNRuDmss4gRVce3WMjuT63DqdFmLQjXFufx81UeyfS93/wDTziBnMf2Ba/T1Dj210tSQV53cJuFz+ksbi5AqYYnyAdy1tQpSMT9Pbexday75uE7JNxuZXlpkcKxtriRXq4/ct3xMYnsVzhgI2/eLciRllMDI9uNG1rmPFY58VrqbDOa8q2x/FJPYmbJNftEcUTTV1CfUSOwCXm7hOvAS945cn6f2MQYf1do1txp61cS4j7Cr31/5aczecWFjzzaDx8zzTBt5FHpdbn5zIBQADxKdz/ic9Z7J9OLCaHZ5ruZul17KZGVwq1opX4mqvXiYc+9V95ejjfM5ru5aW7fuDQPcAwDs8fipxfGHcy6i3HfX75y7a7bZ53vtrch9w5hIYcaur3o1XmZtqdXcxDw7fNt2jcN5iv5hCZLglgcDjRzqqzzzD102u28n2XcLgW9pcCWUgkNAOQzWfmrOot1lsyaGOWN0cjQ9jhRzTiCEFNHwvjjLgXAsmGQGoriK+Su1Mixv7KxurR1veNa63dTW1xoMDgoqS1trG0tw23YyKBow00DaK0ghrmkAtNQcQQoE9+H3jAHj3g3UY646ThWiGpECVQVm58i2vbbmC2u5dEtx/Lb4VpUqyaluF3rf9v2e0bdXjyI3uDGBoqXOOOAU/wBxbcmhdn5btO63Bt4C9k4GoRyNLSR3FVq8szobvG62m12Lru5/lNLW0AqauNAstW5Bkb2vja8ZOAI8ilD0VxRGY+oULpeMXDGtLnFzKAYn5grPadei7TxXa7GyLraNzZ57f23ucST6m44HxV7pzzPbN7VyNux7LPs9zbyG/hMjIImtJD9R9JqrZsZ56+UV5xq8PHdis5oHPebr3LuNv4WyEkhN8plxZRbCzZeWW89jbf6O7jMTg0V9twxqpOv8asy7GVveGbvcs3C5jgc25N88R0wLoX4YeCc3Il53Wp4Pxi62TdLoOb+Q6FgEnd+blb1sOecor6h7JuO6WNt+hGuS3lDyzuuc8XW+5sVNvuf1IJbE6zYxraAHwXTY5/8AkteSce3K/ba7jayCLdLdor2JpiFncvhq87FPZcT5Hu+7297yGVphtHaoom9af7VqWJ82+3oQdSg7LLZdSgXUqO1IE1IFDkC6ggbOxksT43irXgtPkVFVVtxnbYdrm21oJgmJLwTjiiTmDrGxtbK0ZawtpFGKAJqyYSx2uwspJZbeMMfMayEdShA+4ca2XcJhLc27XyD8VFIWSrCztLW0hENuwRxjINVpIju9q267cHXELZCMiQhYIiiihjEcbQxgwDRggdqog7UgXUEUuoJiFqEHam90V2tn8QRCe7H/ABD7UCG4hGb2j4hAw3lqM5W/aEEbtysRnOwHzCJqJ287a0Gtwyn+IJhsRO5BtTa1uWYeIVw+ohfynZG53cf2hMT6iF/NOPtzu2faEw+oN2/edu3Buq1lbIPAphOpRwKjR4GCB3REIUCIEQcgE3K5jt7WSWT5WtNUHmFvv1s2PcY9J1Tudo8arpJ4cp17bHgu4sm25sBaWvjzBU6a4vhrAstkKg4Khk4rGR4KDz+/g038w8alanpzjL7mdV4Qei3z6YvtJFhEqEcKuaEIu7FlGALn068j2gLLRlzkETpVzn14LrHOojmFUI+qo5uSCeEY+CiLW0GSKtHAC2cfBRE1qKQhUOOarI5jKNCz/qsnyt/5lOy3Erzu6GvcmDPFajLVxDTY/AKVuEgOSjaxtzkjI6LEKDMFtK1XZgJdAUQU82EoPipWmp2GSrGrMYrSxHJdIxV5tLdTh2WrSNAyMBoouVrrIgumVaQsujN3jNDypqYjtnkPWasXddVuR4LDrHiP1ctqRvfTIq8uf6R5LDI3213cV1sV9FGSxy1z1if6uHPEs+sfas60mmHop1QU1waSEICrMVaKoNRxZ/t7mzxVcum/5HbmbaSQK0Cx07f4xNnG4NxGS6MQu4srCSOiGKy2BNfBaYPuZSG6VFplo785qDX2NNACzY3FgNQaHdFKpwcKLIcwIJBUhB1zFqttX4mLPVakMfHqsC4/hAKkLA5Fbdh8AujAZ+a0yRuOHXogtdoNHYDrks1UfJWkUHhisxXkm/x/6x7XZB1G16VWmQce3yC3cSPmcCPJZqyJW7cGRuaKh1K/FVXqX0pu43WT4JzjKyjSe7TRcv0jf53y9Gi44dNf4slzd2D+oNhLtm72kZGE0QeP8rqH9q6/m5fp7Zfeb9zJKU6k18NVVcPpUXe5EQtDf/KDPGtVcZ1IyXTE10lQc1Yypt93pkpZBGKaRi44klaR3HbV08wcRhVb5Zr0LarQMAcRkrVgnc31ZG3oFy7bjKbk6k5NPNZhQwcSK0zOZVR7N9M2FnGiHChMrv3LX6el/P218g9DV567h54I54ZIZBVkjSx48CKFSwjKN+mHHwH+qUA0OkOwwTaZF5t+wbdZbb/TYmF1qa6mvOqurOtU6ukmK2HgHHoL2O7EJe6I6o43mrAc8uqTqnzGi0NIIIqDmFFUT+C8Zfd/qnWg1k1LakNJ8QkuFmrwMYxgY0BrWijWjAADogEvttsr+Iw3cLZo+zhWnkmCLbdj2vbWuFlbMh1fM5oxPmVbSRHLxvZJpnTS2UT5HmrnFuJKaYItNp26zdqtraOFxFCWtANE1MGhRa5BxQYf6gy3N9d7bsNpJokuS+aUg0o1gNK/eryz1/xBY7nJc/Tm8a99Z7ZroXmuNGuFK/Ba69ypz6sbDj0vubHYPJqXQMqf8qnXtePSnjlLfqDK3o+zaPsNUnql9tSDVZaJqQePcp3fbL/fd6uLmfSbSJsO2tHWRjsT9tVuS5rn1ZaP3jkcO48e47cvcHON2xswP8TBQ1Vs/wDJN/8AFZ8q3G1j5XsLLItdd+4febGR/LdQAGnxU5nmtd30A5hzbbN045dQxn2rmK6bG2F3zEMcfV9yTnzE668VvNp3OzltrWATNNyYI3mKo1AFoxIU6nlvm+FnXBZU0lFRvaxwo4Bw7HFAhcEED4LZ0gkdG0vGTiBVA8vCgQvafh1VHawg5r2oFLx3QN9xp6oEMsf8Q+1MTQ53G3EhjLqUwDjkVr5ZvRzr61GBlaPiFMXYidutg35rhg/zBXE2JoLy3nFYZA8DMtNUvNJT3yhjS4mjWipPgmKp5uY8ehJEl7GPiFfln7gZ/wBQeLszvWfanyfcMd9R+MtYH/qatJoD0r2T5PuInfU/jAFROT4UT5P6QO/6sccAJBcaeCfCf0QP+r+xDJjz8FPhf6I3fWPZ25QvJ7UT4P6I3fWSwGVq+ndX5P6I3fWi1oS21OHcp8p/RA762tpVlocO5T5T+lCy/XG5Hy2gp3rgr8H9KAm+u25Uoy1bqzxKfKf0oR/113w10wMCvyfdDu+t3JX10sYBlXFX5T7qP/7n5U7BpZXoKFT5Pqon/VzlbzQTNb40T5PqoT9UeVPIaLs4jMDqnyfVRyfUTlR9JvHBw/sTDaFfzzk7s7147qYI5uY8ieT/AK6SnTGifIhfyrfDneyu7DUQriB5uQbufmuZdXX1Hr0UwRjdNxewyG5kNMwXFXBEdxvy41nfTP5j/ai4g/VXjnDU9xblmUD2svZCNOojAnNDHpP0nub+33FtvIToJqKnv0Wv8SeK92biAVwelIEDkQhQNQIiuREVxbxTxmOQamHMIK8cZ2kGvsN+xXTINtNvtbX+SwMJ7JpgtA0lQcEHSfIUGJ3tmi9lPcVCsYYmb13L3HuukcxOkCNo7qlNjBdMAlF/asowLlXaCeoUVFdZKxKq5D+YV0jnUdfUqjnZIHRtqgIjb6kFvZtwCgsJsIAO5SJU0QpGFUp4FXhAfkQOyzBh+VS1uXBdIjCtGvdWrTLWSem0aO9FmtwyEZKtj4FlB8KJWafguzAKetCmCmvDQ17FSttBx2WoGKzGK10JwC6Rzq72Zx9wBOljVNi/LBXK12gSc0qosZvcjWQ0WWqHgFHYoRcQvBip4LlXSPKPq1al1lM4DxWuWO3gtvI6rm9QaLvHEftz6XA8VUbCzaHNaUUXOyjUFFdNpKUBdkfTRQX2zyaL6F3iAVqMdvWyxk2zkux9P7lK1zfDBFrBcvY3KqqQy/gPsEo1VPbtc1xC05wk0Zc7FItdbsAmoOiI1Fg70BZrUWReSzTVSqWOlVlU7G4HyQEMbRvmopWuBaY3fiNFLFlT38LIdsdTr6fsWc8qpWGts3wr+1dXNA8VOH2LTNI2gOOaC62JoeCSanUs2LHcsh0sa/pRZaeR8nZpuwa0riFuMHhuqOCnymhNOtBVSzySpXRlkQlIo6hIPbojS04ndvt7KN7Kgse41HbUs0jct5vuz4iBLQNAosfLe1V79udxuf6a7u3+4+Ie0zwBNStclCy7db3IDnCtVpmMleW8TNxdHk1jzQfFCjL2OP2fh0UGNvLZ5uiR0Oa1Ctjw+y/J1UxW4xG3giDI1a0E3AEhpC49tRltyH5pOeKkKjt7iMs9mQVaT6X9QtxHtHAI449ga1jtTS4nV9in6emvz9tS4AxNK4OyLqoHDI+Sim0xCBzh6fJAxByDjkgZTFELRFcg5FciVwQMlka0EuIA7nBBht546zd+RSXlzffpoI4hHC6NwDj3x7YlbniMXLQMHHv6db7tYQbjA6xu4R7Ot7dXugjNN8GSVDt+7cqs7eG1bfWUUMLQxhc9uQ7q3yzPCTkMrZd4h3Ww3y1gnELY5XF4zAoSAnK2yjuN8ntrKSV+7cggumOFI2NORriapYTrz7W9z9QeJiB4G4saXNIa4VNCRgs/Na+4w+zzfTS0glbf3bb+6mcSZHNOA7BaysSyKvc38CFhJYw7lM1zZjM2jCQ2oppCuU3lLxjeuD7Lftv5ri4vb1uETnMo1tRSuPWitlSWQFebtwK53x1+WXJhL/cfbgABxrUjyU55sOupVhZ8+4rachl3qK2uPde3S2IkBoqKZV6BX5uH1N1eu+tu2ltWWUh8yFn+bX9UMn1qjpVlgaeLlf5p/UJJ9bJ/wWLfi9P5p/So2/WPcJSaWsbfiSr/ADh/Sl/+1N0e0kMjbRa/nE/pUR+qO7lp06B40T+cP6ULL9Ud5LtIkaPIKfET7qF/1K31zTSag8AnzD7prefcgfibkgHsnzD6pj+Z746tbx/2phtQO5ZvbjjdyU7alMNDnke6OcAbuU1y9SuAaXfdyNXC6kwy9R+5BX3O830ri/8AUP1UxAcaE+SIZLdTfpYne69zi01q44EOP7VTGm+nnLZtv3IW9zKTbzGhqagH4rUmxNytn9R+WstNo/R2soFxdimppxaw5lcvl0vTxaSVznuAJAApQ44D+1bYROlfq0sJo4Y/EUIQSMfMY9LiaNyHRFTAnSCa1PzJiJRE4gaHUacT3QOowt0AYDI9T5qK6IAvbqbUdaIFNXSHVgOgTAPIHaj28UEbR6vVUt7eKCCUu0lrcqUKARwJOkCp79VrEMdC4CtKg9UUobp00OPUdcVMQ8UY53qo7FtBiNPminHSD6a08UDoTHrpqxrgelOqgUepurr0CCQtLgGhnqz1d6qGpP0cziC1jnCmVOqglg2a9kJJidShoKHPoEBUXFt3m/4ZxP4lFWdpwXcdDtbgA4UIz8VTBkH0/gFDNJU9VMUdDxfardul1HUOBKuJhs0G12/RtPgqD+FX1tLyCOOEggHCisTfL2+L5QuFelIEDkQ3UK06oppc0GhOPZMHIjkUNLuFpE7TJI1p7Eomuh3G0mdojkDndgVcNESSsjYXvNGjMqCvj5Dtsk3stmGvLNaxPqLAOBFRjVRT25IEk+UqDGcjcA57siAVYxWIYGl7sMyurmJcBQDsEiutW6p69FKRfRCjQFydkrcXIIroqxOlU/8AmFbjBmTlWSuKokiKAmMZFBb2mQUoLnFfbb4pEotg9CqV0RBmDa4oDZHUBPYKclefcjlrM8+a2yye3N17mT2K3/iRqpx+TGFitx0ICNCosEB8JURmTiuzAa4GBQU18MCpW4sOOTeoCqwzW5tzVgXSOdW+1zaJgtVI10NzqiAXK8u06D3AFCs1uM5uIpKSswoVknRWpFjauqxca7csP9SLX3LCbD8JVlTqPm1zPbu5mdnFd+XnGWbqXDCqNptprGFRYT09uqChvR6qqKIsGimKC6siGSRu7OCsY6er2Ehl2ig6tSrx6YWTUy/laf4inN8JU073GOhWlVBcI5aFWMOuflqEWoLbU14PdEaLbnktUaizZWizWj2miyCGOPfAoDGEGMErNagTcXuZEHszbj9ialgT+qy3VmWOOTjgqhYR/pyOxKqIzgQciMQVtlFX1VQXOw/MfNSkG8oZrsx1Ir+xZajyDlkBOh7W1pXFbiVPbW1bG3fSlKUHVS+0kXVttDZ9vfrbRxJ0nwIXO115iDattmt7WZhHpa4gE9lLT5EMZcCIvIOiukEqWmCngu26Mf8AqnHwDVRY7XE51qScafuXRljeQD292uAP4icftUWhobkzQODj8vXyRIp5QPeNeqsRveLQtbZNcF1npmNG0Vbgs2thNyZSAELn2sZDdf5niswoSINBAx1eK1GXt307bTi9uSMXOef/ABJ+tb/Jqz/JHmuDsi6qB7c6dwi6aoOJzCIYUCopeiBpCBAiORa5ByFccAg8O+pvJN0uN+ubNs7orO1d7ccbSQMBiTTMkrr+c8OXd8st+unIjJmeGkVfQkmvZdXILLcmV5c0OArRtTVZVCXyUoTiTU+KBshOQGJw8lQgNWgD5h9iBz9cjANVB1PRALpOouxoEkCxREt1E1BzTA3QXEkuwB9KBWMqNIqBnVMCugOoCufXwTBLG2h0ken+xXEO0k6hjQ5dkwRCAlxJNAMgmGnR0a0mpqMymBH3OhlS6leiUCybjLqc1jvSDmpqkjvCXCudU0W1rJCG1ecsaHvkoHy3UAIFaAJojZeQBzqipIIFenipo79ZDU0TVM/UNplVxx+ATQss8RcQ7CuQ7VQcYIg1pbQ5kk5FUSyRxGCFumjqVJ7mvbyVRCbaWFzAWGMkVqc6d1YGXL555w6d7pDg1uo1NFAOGBsrsNVcP9qB7GM6DPM0616Kgu3tmyfltA1NH2lJEI6INqwtNT1HRRRMUYbA5oAcXCgqMRiqIvYkwaI3D+94dVkLJE9o/LY6pwOCBotrwmohecOxQ0h23c5CSy1kPb0lMNSRcb5BKS4WUmPZp6oHjgvKpj6LJ4B7hFw9v0t5fLiLele5pRNhlGRfSLlb2tDtDCMhWoT6h80TF9Fd+cQ58zAepNSs/UX5o6L6IXYIMl2K+AU+j5oqL6Kwg/mXLj3ommD7f6QbRFi5znk90MGw/THZIgD7VfNVMEHhOyw4iBooiyGybVtNu3CNjfsUXAM8+3RYDQFn6XAM+920WDSKeCn0YBuuRCP046qAj4p9GK2bkclSdJOf+xPo+VVcbtevbXVSqn0vwrpBcyvq95ocgrKny1X03txFv8R6ldeWb7fQkQ9I8lxrukCg5yKxt1vs1vyo28kmm3Eeogq8xi3yj2rdL7ed9dLC4tsIDQH+IhWRJdrZBwyqsujjkiM9u/G7S4e+5le4UxzICTwl5jP8U26eXepZ4ZD+kjOkVNakLpvhz5nlqOUtunba5kAJc7CgWI6demZ3nabSw2iO5adF0KGvUlb3yx1zJGr45cy3G1wySghxGNVnprm+FuMlGjZPlUGG5g4sc5v8WS3y59snA2pHmtsRNIfUadEVNt0ZLyVKvK6AwAXF2OaDWqoHuDWqrNVzx6iVqMVCT6lpk6oVErM0UZCytERbWgKlBcmMzB2xQFD5Qqy61hAuTJXpkpRPdO0wPd4JyPON9krJIV0ZUuxR6rp7/FaqRo7h2LW9gsOkdEaIomMoUbAcAojOk4LswGuMkVS31AD4qVqHbBPSeletFhOnoVk+sTVuOdWliaSharLV2DS5gPRZtdInuGemi511ig3GGhqVIVVYajRKRY2RwXKuvKh5tCJLF+HQqReny/vMRg3iZpFKkrvy81dAQHtPito2G1SVYAgtpG6ovgoqnu2deyqJrJp/2KKs2Ahtey1Ga9Q4lMJtsaCa+lKz+bN7vF7W6vAGZqs8NVG8YBaSqe8AM4pmM1qM0549GKoggcDLQ5dEGg2vT7rWn5aqKup4wyYhmLVmtRH1WFEW7m0drFcPT4FAdDSlO+Sy0Fv2AQONa4g45UUVnbST1StzBdVbYqztauY4E1/7kQxwqtIZpNcFUW+w4TPBzFCosXu52oms3nwWK3HmXKdokdbuEeFMcOq1KliParCX+nwsca0Hqqp1SRes9EAYB2WG9w/byx8jo3AEHFLE0TfQRfpXANppcDQLNaBFjTtxaBi2Sv2hVBO2ECF7eorgujLF8sDm7nMQKh4BHxCFU9gHaZQ7POiiAZpD7unpVaiVvuMPLrRjV1Z5aVrSBgstoNwbW3Kx2sYrdqCYY06lYhaEjd+ZqOJGK2y904C0jidiTm5rnfa4rP6t/k0lfRRcXYzqoHilQgacyopQgjKBRkgUIEKBqDkHYIRwQI7JB4bzjjO73XIb+eKOsUkpczHPBdeL4ce/bLnjW/xMc32sScCCt6whHH99ioDDqBxOSCQ7Lu2ofkGgxp4qiRmwb3I4hlqXGiBGcV5CHHVauLa40UlSpzxjfSw+3Yucc1fqJEMnEOUGMg2D29a4KTpUQ4xygNIFk8/Ba0OHFuQFwLtvkaGtwAp8yDv+lOSOFRZPBVD4eJ8nMg/0D3VyBUBUPCuVOcT+gcK5ZKiV/BuXkCMWTqN8lUIOA8sLdIsifEkJgG3LhHKbC3925tfZiP4nEAJfCzVBLs126rpnsBJy1ZUWcUwbVTF0sflqT5NPg2toeHOnjaMxirOZ/wBS2rGO2sGNGq5ZXtilkJTJ7awkxFywHqcSsfMa0kdltxAJu2hxJrgTVayM+UwtNu0ity0Dr6Ss+GvJzLXbCTW4IIH8JyTwZXT2m2EBwkJJH8KeDKlhttqaGgzSV60b3V3lMrZ8d+nNpvsH6iOZ8UbKNaSMSfJS9xqcVov/AKitDR1xdvmeMNRGNFP6z/i/zPk+ke0ObTWSQOtMk/t/8E/P/wCXW/0j2RrfzHucOg81L+3/AML/AC/+RkP0t48w1DCR0xon9b/xP5xNH9NONRHU23x76in9b/w/nBA4Hxtrf+VaT1qn9Ol+IeOH8cjoRZx45YJ99HzEp4xsbBX9JHhngs70ZD2cc2bSD+lYKeAU3pciX+nbNbN9UcUbe50p/wCS/wDiUM2VrdYMLRnX0hPm/wDTYZLuOyQM1PuYGD/E1Pk+oBfzDi8bKvv4GnoNYT4Z+wU31F4hEdJ3GHxoQr8w+1be/VrhtuDouxLTMtFUnMT7V031t4vH8okeDiCBmrkT6Az/AF42bR+TaSOeK4nDBMPpWXX11kdRkFjRzqU1OHVDQjPrLvFyKMhZHXAGqqeRcfP99mA1PaOtQs2r5Mk5Lus5NZz4UWNrWAJ7+9efXK418VLVwPI+UtbqJLehOR7qY0Yz1HU7FrTU+I8FBBLK5ziepOZU1ZAztROk4V7oYY5ta0+C1EKSA/HtUU7q6jS/T8kb/EOhK68MdR9AxfIPJc66ypVFNcg8k+olveScgjZa19yRvTOivH+ufftpfp7cRM282jm6LiI0kHWq115Xi/4czkH6bk08FzNpgAq0FZ5ngt8tXbXcFzEJInBzT1CWNxW8nuTBtMzhnSg+KidekPFoIbPaInGjdY1EnxWuk4nhZ3d5Cy1fO4gsaKqNshYWlxyC9N3cGlkx35UfQ06q+nOT68trbwxxRtjYKNaMAFGxIUEb0GJ5zFRzHeK3y59sxBHQVW2YbICKnugsNsjwqsdVviLMDGi5up2QQCS41KrNAPpqNVvlih3H1LTLsUBVu3UgsIW+oDoAgtLNlS3xSoIONwadMEQQ7oAqie2biSpSGbs8MtHHuFYV5nvL9Ree5W4zUXH4dNTTM1Wuk5WVw784+AWHWHMcgJjNM0BsBxURnjUrsyimFWqikv2+krNa5V+1TGO8p0JXNeo9K2mXVC1bjjVzaupI1bqNftkzTEAFhuUVM0kV6LFdIrb2APYVltl7j8u4LeiRmj7F9SFz6dOQvJbcyWT8Oikbr5h5zam33pxpQElduXl6iqidiF0ZrdbHBEbdhJxIxK1hFrQaC3ssLFNfMpVUJYOxClWLeIihCsSt5wS51W5j7YKufHsnJIA2/a/v1WefbpVXOMMFpFNdgiUlWM1JENbDXFaIhcxrTVZRcbc8VZ+1LVi8Y4uNCcD1Wa1I540gfasqlgcB5ILSBoJBWGwl+wBpjpXVXSPGlVYlZi1J9+RpwAyC0ytbOmp4GWCBXgjCi1Gaa40AHVVFltdI7oUNdTcT4hKRpGkPtT5FZrUY/dowRI0piq6xc32iB+E0WbF1K9/pFMsq+SgbZTablp70Cot7xuqCQdxVc62q7WpjlZ0pqHwViCdvIbNhk/NdJWWZ5vbaLmKUDAtofMKQZmzk/Olj6kKor7kt/VaGgYHEqxm16Pxa2LbSM9aVXbGeV/I8MZU4LLoCuZtcLgufSxjd2r7xCzEoSGuIGRwJ8FqI9/4hF7fGtvbT/hA/as/t7dPy9LmuC4OqMyxtcGlwBOQJQSA4IGyPaH0JALsgSopQQBVAJ/ULV9yYY5WPcB6gHAkHtRWRNTsdqNenRA+qiuJQJ4oEGZQcgUIGuyRXlvKuQstt4u4CD+W+hNMMQCuvHp5+55Zs8x29rqSuIPYhbmMO/wCrNpc71Pp4UKKLZyPZWtDnyEd8Mq5IDrflfHGiv6jT8EBTOZ8YFa3TQR4FTEFRc64u35rgBo60VxBX/X3EHNo69aAcsFPlTmc44UGuLr1mdASFcEjeccHLa/ro/GoKYa4884I0U/XRfAFXDTmfUTgjTjeMwwpQoakH1J4GAQL5tfIqmnD6ocIGV4yn+Eoae36qcJzF22gGek5/YmjJfUT6ibFuW0tisLj3pw/0t0kCnmVz78unPTyuS9uJnVJAaPlAwwWMje0x0Uwwo0l41HrQKocy2mdi2hd0TUKbR4GOLq+pNCCB5dWgr0HRTVSNtCXA6wD1FE0wQ21kpQPwOJw6qWmHG0kaNRd6jlgpphtfbbp+ZvUeSSrRVg2K6u4rWAEzTODYmDMk+PRbnOs3rG4tPqRLxSI7NJt+q5tz+cdfV2Pbsqm0r/rndmmjb21zNXlXU8o7f61Xsk79dtFC6Rv5RJLm17HzQ2gbr608mjl0vtIYy3rQmtE08hJPrVy01oIGimADe/xQ8oP/ALh5g4FvvMbhmGCqaYGP1V5g8lv6wDyaMk1MMd9SeVSDUb11Ixg3uTkgEm+ofLH1cdwlArXA0GCgBPN+VS1DtxmNcTRxCGAp+SbzNQz3szwOhe6mPdFwDPve4vGN1IWilQXn+1DAsu4XD4vVK5x61JPWqJgCSWYnPpXPoVVRmUmn2IYR8hx+4eSKe2V7mafGoCCaGQkub1IwPQUOSIVxdk7MZlAdt9S/DAYUB7VQbCwAdGO/TyWasGsjNaUo7JYaPcwVocSPvUUt49r44mMFGtFD+9WkDNbXAZV+xYaQvY0nGtFBDJFUVzwVEYj9OIoBn4oiW3l9iZszmCQNOEbsjhT7ldxcX3AQ7+vRYE4rr+bn2+goh6G+QWK6JFGjCiMlum2SycqtrjRqi0kOd0CvNZvtFuG03Nhvcd7ZtJZKaTNGXmnNw6nnYpdy2eLcOWOZNUD29VPFXn/Us3pdcKc6Ga7s6kshcQyvZW3wc+1ryexmvdtfDF85yWGupsVm7bZuTtihgt3FsrQNVMFbfJZ4wu37XuLtiktrhxMrxQV8U6qc83AG32PJ7KAQQlvttyWtTOmu2kXn6Zv6o1l60WW5/wDKwUUwoMrzWGtux3itcufbHgFsdV0YNIrRBbWDKMquXTryLb3WY25+IohQz20YSjKukIqVuMVE2lVpMcQqlG2bUFhA2riUFtZR4gnoKqBbf1Tud0qrGRGZqqgy3Z6B4lSiu5LLoty3wV5K823J9TTqVuMUdtEdGJqyHv8AVM4+KjoewGqAoZICrc4hBRBdWEcpGkoKa+pQqVYpYXab1pyxXOunU8PRthk1Qt8luOFXsZOoLTLV7ICQOxWa3F3OBoouVdp6APA0kKNRldzt/wDUVp1VjPUSWRDXBZ7i81PuzRJauHcLMdK+bvqpZFl4JKdV0jz9sXFiAV1ZafYb2b2wytQE1Gpt3EsxRYBv4ziooOyJElD0QW7TShSJWp4NdaLt0R6nBac/VaLlsRMTJR0Wf9dKzRc50dVpkBcRlxJNMEDINWkhaQkjKjHAqCws6BraHFKRdxYALLaV5JWSHRAagKoLe3rgMiFmtwx9W31tI4VY0nXXoKJydMjORFuJAwY57qdyK4LUYqxtXFs2eBCRBMhqSKYqiBwxqqgixuHC4jrkMPtVRq7IgwFo8VmtM3usXrcFYKC1OiaRhyOKdQlSvAaC0YaSubaKGusOGOIWmWhDg+Jp7tXOtxUQv03Og9at+3BSLSwS+3KCtxmoOb24k2QStHqbUgrUSPLNvupWXri8/MKNrmt4xpkjnO3Fg6axh3qVeYz1fD2rZrYQ2ceFPSCuvS8otyuAwEVXJtWtn1xkVXOig3T+dgc80hQ1vCXPp+EDFdOebWLcfQmxs9vZrFmWmCP/APELj+3t2/L0KupvZtpZqV9tjn076RWi4V2jyfaNh3fkm2XfIp9ylZe+5J+njaSGj2+h8OgC62/Mc5NrccK36S/4yy9vXgPg1tnlOVI8S77Fn9PC8V51f79u248psd+a98W2TXbba2bUgFrSPTp8s/Ep+fjxU78tz9Q93vLawttvsnFlzuMvtam/NpFKgeZICzJvWN9XIr7/AI23je3jdbUuuLq3aPfc40Brg4gBa+8rPx4aKy3mW74yNytGh0zoC9jDlrAy+1Z/Tw1x5h/GN8du21MuZAGzglkzRkHBXqYnN0NtO+3W4civrVtP0doKYD8QOnPxNUk/8dLfONF0WWiFByBQgRyK8s5ZbWr98u/cALtdT9gWuXPr2845Vb28UnuRjEZrUrFjOiQl1SfUcKrTIltw90Xtk1qamndDEZe6hFaacTXugQuY4660HWuVVQ0ve1jsyCMD5FAhdRtSchiiImSEgaqn45hFJJNQuDSQA3GvdXUQe9UZ4jqgiMz865pqpDJJr60woTgSOiahXTnEg1KWrIkiuHFo1HHCjfBQdPdxa2AVoANVf4utPBSrD476OtAKVOfgs4uiRetGeGGCmLqcbnEw0AxOP+xLDUwv4XtNTh27qYuo3X8bRgceqGmN3OMEVpQZ0TDU8e6x6cBj+5MNOO5CiYaY6VzmkkYHMq4mo43XIkbPE4xSRuBZK06S0jIgpEqKd880rppnukmlJL5HElxJzJJVDXam/M3AVFPFNET43EEjEZV+9TQ2X3X6S9xcaUFcaAKhC0taGjEZnxP+xWobSTrkMAEEjozQGlGloQOo8iowA6fcpqo3xHUDTBUQCJzZKDHxGSCF8RLaUJd3QQzW7zUhtGOFR5BEQ+xKKemoOWCKjFhPqwYSQeyuh42q8diInnv6T1TUTs2Pc3kFts+gyGkqaqeLjO8vrps5K5j0lNBcPDt+e06bGbVhp9Jz6pqC2cI5O+MNNjJQfLhimiyseAckZIf9G8toBiKZYq6ZWmsOGb8xgDrVwKzV8rBnDN9P/tz8VnGkw4NvrjUQaT08FPk8pf8A6+3p4/l0Bxor8r5Kz6a70cSAFPmHk/8A+sN1ca6gEvMMqRn0p3CmMoxwTIZUkf0luMNU2HkrkMqZn0ibq9UxKZFytHxngFltM3vfO8dVr6knhPjz5bECgXN0L0QNKBpY0mtMe6BrmNOYQZS52+f/AKoFy1h9sxkFyvNZz/yO47ZXNvul6+RtGPdVh8E3wnM81oZJAFlsPJeRtwJCuJpgv4stQTKfUERzMdkUUVHRBIUDaIKLlsOrbyaV0q8sd+mEeBQALq5om4ygKC7t2UjC5V25icfKo053yoBrh9IyiVVuqaldHNG0YlVDhiVQdbemlUFnbMwHipqreJuiF7vCiRmo7Nvpc5WMiNQDmjvgFUWMLcW+CyM1yy4rqHwW4lYG8xkVRcbc3Rblx6CqLEUZrU9zVHROzNBOMkRPCcVBT6CAuzCCYGiCqvGYFKsZ+Y6LprvFcrHX/G841PqjatcuFabXpoVthquNXAeAFjpvlpp4qsquVrtIqpTpJCNM9uwJJISVOgdvXWCMlekizlYX25HcLnrr/jw/6s7YTA94GLSStyuPceR28g006hdY5tBx+dglDaigViNpBIxzM1aobcG0CyqsgIEx8VUWzMWgrK1a8cuPZ3SMk4OwXRy6eib1GJ9rJ7Cqx06f4xrHflkHotMhZG6wVRDb4PIVQs8biD2UC2Mrg8DooRo4DraKdsVK2kccO6gki+YEqC3gdroRms61Etw2tMFItYzdw9m4s1D0B+HfHotcs0dC/TJG4Y1NCqguWtahWM1FK4lrRQDTXHvVURxuLXtd2KI2W3PBZTuAo0qN5jpIeyQZeUGK7BOFcFtEp9UZPWtFyrpEFvUA1xIqqi7sX67Vv900KxWorbwGK+wFAXA/apFqOYls0jexNFYlWEcf9R2qS3di5vTzXRh5dyLY5Nvv2SUowmi7cxjtWuaxm8WzyfSHNJWr7c69ft91h/Sx6XD5Rip1XWKHd91bUsBxK41bXWDzJFUFZIGuIPcuvWMBmt8zU6qASA3jIIs3PDaDzXo5cen0JaR+3awx/wADGt+wALw/rfL2fnPCV7Wlpa4VBFCPBcq6vP8Ak+9XH6o8R4vbtF3K0i6lZgyFr8XeRocT+9ak32zbgfldhPxngMO1WhdJ78mi7mAOId6n/AkAeSnV2kmRneQ8h2P+j7BabY2TRtc7Xyuc3Semo+JccVct61nf/HGl5LucF9c8d3iJrhbGct9YoR6hn9iczOlt3lreTBjuN7gXfL7Eh+5cunSKj6dAnidsHfKXSBvlqIXX9HP81Vt18zje77vZzODIHNdcW2rIupVoHnVT3yt8dLT6cWsjdqmvZcZbyUuLu4bh/wDkSr14kicf9a9YbIgRAvRFIUR5Xy+Mf129ccPUP/xCvPpnv28/32IvGOIOdU5vlOp4VDNrBYCCM6U6rprEiKe0fF6W/MDUeQSVLFl7W2W21Mu54vd3Ccj2rdxwDRm9wGQ7d1aYpLlj5CXEUJxAGAHXBQTRW8l1p00Y5jKH+9jQfFaR11YXTBR0LqH0l1D1QQst5XEtaw1GGXTsqEurWSKMB7aNkxc3r6e5UALoHfhHigT9K7NA8RyPd6iScBjnQYBArrMtocwTkEpBIgY5g0x6aDE5klAKNukkqSD3WdaTR7NK40DTlgVNMGwbTp1e5G540kNp36LX1EvKIbHehwdHG4VqBgScVi9NYmbsG4/+U93iGlNhiaPi+7SYi3kNRQekp9QxMzg+8vytZf8AdKn0vyOg4FvxoP0stAKfL8U+j5o2L6echdSlo+leoU+j5o9n035I9ob+lIAyacktWc09v0o5O8j8gBviU+j4qZn0f5I41IY3zKfR8VM36Mb+4Uc+MFT6X4qdv0S3fTpNywA54Jej4qVn0NvD8100fBX7P5pmfQr+O8+5T7P5iWfQyzp67pxPgFPtf5iG/RLajTVcPNME+yfmIZ9F9iGDpHn4p9r/ADidn0c40KFwc4juU+z+cTN+kPFQamGvdT7X4gmL6V8Uj/8Aag9MU+j4iZv014m3/wBkyg8Ap9HxEzPp/wAXblYx4f3Qr9HzBDOF8db8tlGP8oTV+YnZxfY2ZWkf+6E0yJmbHtQwFtHh/dCumRI3advblAwfAJqYlFhaDKJv2BNU4WluMo2/Ymh3sQjJg+xXUL7cY/CFNV2lg6BELRlOiBrtHcIG+5GM3BA11xA3EvaPiqGPvbVucrR8UEbtysW5zMHxCYaZ/WNtGPvs+0JhsT2t/aXNfYkD6Z0KYmiqYIpERxRTUQhQRua3OmPdFDzSNYCckFHuW7siB9WS6c8a5ddszd73cyP9ODa0qunMm453VjtVu64Ac+clx6VXv/P/ANfmx5O/1sXcUMkGIkrRO/8A1OV4/wDYo+x3GOV3tkgPHRfM/Tj5r3/n39RY6qrm6HNCCq5G2ti8eCsZ6eeONHk50yXZyJbt1z1Pfos1eYvI2gNC416IXwSo6XBqhgG4I00K1GaDe2jVtlEFUcB6khR0AJoqkXVkypasqsrn0WlOrlYzTYWaYgFpmpomB0gqMkRYt9IJ8FBiuVyfmBtcTitxGPd6pgO5QXTz7dkfHBKsDRnBG6njOSIIGVUE0WagrG5YrswhkbWqIrb1vpKNRmb9tJK9isV0lari0/paKpHLpsiaxgrTC74vcaZw2qzVjfH1QjyXKu/NVFy31FGlPucQ9skZqLVJayH3aLVc5V/AzXDTwXKu3NeafVHavcspqDoStSs9x85aTHcSRnCjiu3LzrPanhs7fFaRtrCT0D7kUXdt1x1QUxGicFMFxAQ6IqKkt5TFcxSDCjgtxz6nh6pZSC52qmdWrNa4vhkZYxHNIw4UJTn0n+hQCC4LQGb6JcURPM0ubVKoSE6ZRTuojQ2bjooM1K2LaFA5rqHwCgsbR5CzWoOd6mg9R1UjTIcljcy4EjR6gQWnt4qxin20hdBG7qAPtBWkHudVrTWuf7UhUL/mGdFpk2lCiNRskuuKM9xT7ErUR70ypJAUisluIo5ruxW4zXGoj1dCsWNSm6tJqPlJx+IWGlltUmpr2VpX1LNagfeG6ZWSdx+xSUqG9FLok5SBrx8RVX/UT7Lc+1cSR9KVH7V0jNUfPbcy2jpI21LDUUXXnrIxZrz2+jlJhlAoVr6Yxf7duE8cLNbq6sGivQKWqfNMZZSTmudaX+1NJioFhqINxm0OLGfMcyu3Dn3UfH7Uzb5aNxJdKwV+K6xzfQwwovB37e7n0cVzro8i2jkL+Ob7vct7t1xcXV3cEiZjaj2w4mlfiunPnlz62dN3x7kNvyKCbVZSQshIaW3DKAk9qrPXLXPSu5zsH6mwtzt9mx8sUzXFjGgVBwxWebnS9TYseRbCzc9m/SRgMljo+CmAD2jwS3zpJ4xkbvd+Wbntp487b3tuH0inuMdLmDxyFepWrJfLHmeG62TbW7btVtYtNf07A1zu7s3H7U6utczIy/1A43d38ttd2cJllA9uRrc6Vq0qcXKdzY1myWH6DarS0NNUMbWvp/Fm771ertOZkHhZVzgimhEKg6iDC8y4zfXF466tWGRsoGtozBGCQ6jFXnB+QXPyWj6eOC1OWLS23035GG0NvT4haZynSfSnkM0jT7bWtBxBd0SYWWpH/SDkFw9z5XRNLsAK5AYAeQCuw+aePonupA13MYPXNPqHxRUX0XugxzXXLAXEYgHCmSv3D4o+D6S37WaXbkSwmunTUVpTCqn3D+dSu+j7Xj13xaBlpaBRP6Rf5uP0U2iQUmu5XmtScFPs/mkZ9EeNimqSV1PFT+i/zTt+i/FRTUJHf5k+1n5xOz6QcPbX/TuNc6uKn9F/nBDPpZw9gA/Rg07kqXunxBEf034kw1FizDup91fiCWcE4vGfTt8X2KfVX5idvEePNysYsP7oWdX5iVnG9kb8tnEKf3QltXIlbse1NxFrGP8AKFNMSt2ywblBGP8AKE0w9tnajKJo+AU1TxbwjJjR8AmocIoxk0Ipwa0dEQtG9kDvSqEq1QJrYOoVDTNEM3AfFDSG7txnI0fEJhqN1/Zj5pmCniExNRP3bbhncx/7wTDYhO/bQ0VddRj/ADBMPqIn8p2Jh9V5H/vBJE+oHk5txxhobxlfNX5PuIn8+4y3O8ZU5Yp8n3A8n1K4qzO7aaK/Kf0gd/1U4oMP1FfBX4T+kQSfV7izDhKT8E+T+kDv+s3Gm5az8Ffg/pAsv1t2RvyQvcO9Ffipf0Dv+ue2g+m2eU+E/qHl+ucLSNNqSHCoxCvwn9EDvro+vptPvT4P6VBL9cL4vHt24pTKqvwf0oaT637uTRsDQemKfCfdDyfWnf3U0ta0fFPg+6H/APuHkbiavYBWgzVnKfVQyfVfk9SPdCfJ9UJJ9T+UOdQ3NB1FFfg2oZ/qByVzQRduxxFE+Ym1Xz855FJUOvX/AAKvygefle9SuAN7Lp6Y44J8xUI5FvDm0/VyFvX1HAJ8olg3bcnOOq4fpHzeo0SyLj2H6QXbpnT1eXVAzNVO/TX5+3qYXLXY0oOzCBpRCFFQymgJQZ7etx9lpFcSunHLl30yM8k908kAkA4r0fFs8PPOvPk90ML7fScyvm23np9KZeQ1je3NrIYwcfwr3/j/AOxZHg/b8PI8b3dVo8nzXXr97XCfjhkW7zRXIlB6/cvPbr0czG/2m+ZeWzJW9RiuVj0S7FiFFV+8N12kg8FYl9PN7huhzh2K6uKXbY6uqQs9N8LYmlAuTtTmNqVKR0+OCSlV9yMVqMULLg3xWmaiawlUSMjOpVB9vGKhKL2wj6qFSXb9UrIhkM1pipsmgKs0RaMq6vZFFznTGUR55yW413jwMmii0ihtWa7gHOiosNyfpjijHXEqNcwyJuAVaqeNqiCWhFSRA1URWNbhmuzBkqCtu8WlBnr5mLlmtxZcYuNLg1TWeo9At3a4R5LUYH7JL7d43zUqR6VaP9y3HkufTtyAvG0csOiqvW6mFKqgEQZMfNWMWLyyeNFFiunLN85shPZPwrUFIvT5Y3+0NrvUzKUBJXXivNYjtX6ZWkdCuiNrtcuqMY9EFs71RfBBUXTaO8aoDrJ504qCZwoVqJXpPDrkTbe1hOQolZ/NW77bGLcHHo5TlrpWkAPWkCXIpKKZIlTjFgSrAwYA/Uoi3sXjJStRZNxCiuJAKgKZOxkkbK+p2SlVbwuq3wWK3Ge5Rbkw6gK5qxnpVbRJrtdJxNSFusrVpBgHhQ/aKfuSCN5+1aZI5xc6p8kF7x+X0aa/K77ioqx3aPVFX71Bkdwh1AgZ91uFCCvsMPXIq9ERA1FDkudjUonbnezdgVwf6ftXPr01PYneG1gBzoc/NY1QVxOZWQSUxDAw/wCXBbpPRbYabuuVR+0LXLNO3SKG42y4Y75qYfYtsx51dW8wsWyB1WscQfgVfpMA2E0kkox+XJajK6iGo1ricys1WksXFlrX7FmLKrJHmSdziu3Ln1V/we1MvJrIU9LZA4/5cV03wz/r3ADBfP6e6einJZaQviiJJcwE+ICKYdDRRoA8sFAglFadCEDBKKoJmFuqvdQK7AqwcAgcAgcERxQIgRFKgTAoOoEMcKIHCigdqaqO1s7hAx00WZe0fEIaT9VatzlYP8wUNRP3Pbm1rcxjzeEw2IjvuztFXXkQH+MK4n1EEnK+Ox/NuEI/zhMp9wO7m/Fmip3GGn+IJ80ncRO5/wASbh/UIz1wKfNP6QNL9S+IMw/WgnwBKfFT+kQP+qvEGDG4cf8AKU+Kn9Iif9XeKAVa+Rw8GlPhf6QJN9aOOM+WKVw70T4T+oV/1x2MH0Wsrh3wT4X+iB/1xsCT7Vk8+ZAT4P6BZfrm9p9NgKdCXZp8J/SoT9cb1xpHYtqTRornVP5n9Kgm+tO/RPcx9oyN/QOBGCvwn9KGk+tPICAGRxtd1NFPg+6jP1g5K4/MwHrQK/CfdNf9VeTPFfeAHgE+D6qE/UTk5JpeOo7LBX4T6qJ3PuTvOk3jx3KTiG1BNzTf3OI/Wy4da0qlh5Cu5TvbvmvJT/mKYIH7/uj8XXUhPfUUyCCTer91f9RIQc/UU+YIzuV0WgmZ4NaEkmquIYdynexzfccRmCSa4IWYHddvcB6jh54q4G/qHGQPqSOoVCvfI52smuAx7IiGScta7BxcSKVwAVUI6Z9Tjh3QKyO6mJ0Mc+mJ0gn9iIY+R4JaQdWVOyAizsr28JEETpS0eqgrRBYf9Mb693ptXkd6UQxMzh3IHj/lCD0H9qGKi/s7uyuHW1w3RI3NqRUDH0DiT0/aqhHPAcKDLr3UHF1czgqpA6lHHEVUQutzhjga5qhjpfzK9K5BAU5wq7ywHTFEoMEtOJBbkEEZcCzE0ONECx1LdI65nyRcWNuAM/8AsVFevfRZ3+pnb0pWiz16a49vYQMFyjqQqhFQhUQ0ooe4NGFB59ye4f8AqgzpVduXn69gopngNjjzetfdYvKeeydHbai6kgxcPBef9JLdejjZAH6L3Lhj2PqBiVNas1X7pdSMnMbXVp2WpWOos7e3fLZNc/5qLXXhJ5a3hDpWsfC+tBlVS1rhr+iy2FvWaoHjuCrB5ruIpcPZ/eXWOAywh0sr1XPquvEEg1cstCIWrNakMkHqKkWgLhvqWmaEmWpWLDoWAhaZS6MlaDLRvroosX1sA1gSJUEX5lw557rUYFZlVlY2jKMB7lWAXeLkRRHvRB5tucxfJI6uJKrKLaI9T9R7qrDr+TXfaQcGCiy3BETRRVU7WoJ2BESR5oKtlKLqwbM2iCsuRmgo79malbiLZJTHdafFc6vUek7ZJrgHktxyoy2eY7pp8Vay9J2Of3LZo8FzrpyfuEeFVh2U9wKtSkUN4CySqzKWDNtnORUq8k3+D3rJ4A6KRuvmD6lWJtt2MlKAnFdOHn79stG6tCF2c2s2OYmNoRWlgxaQrABcsAcSpQ21mGrTVRVjprj4LUZrWcGvPbmdCT1wRieKu+Uw+lkwHms/66dM1JmHLTJssYOlxy6pCue6OgDVaRCI61UQVau9uQCtVGlyx2AUVz6VQOaxplD+rRQKYurq1eCwd1itQHvLPcty3wqkKyu0lrJ5Y+oca+HZbYXMZ/Lc3zp8MUDHmoC0zYUkUBBx6og/ZZSyZw6EfsKixpLpuu2J6EVUVlb2MAO+KsVV4Brx2NftW6zA2IJ+5YrRpkc2Rrq/KQfsWbFi6vgJrIubjVtfsXG+3SVS20lWGM5tNR5FaQVE4h7Xda5rUZoVgmub+4sq0q0uHwK1qSeWXuGBm2XEP4mPdSvmos/4odojq80Pmuscl7Eyjg3us1WjjGmyp1ogrmsbgaYrpGLGy+mttr5AJOkUb3fEin71rq/+JzPL1puS8Ve2EcsqgmfRRVdebhHC0lxotc82s9dSKSTkrNdGY0NMF34/DXDr9RUF1u0v5kds90ZxByXon/p2xxv/ALMg633Ighlwx0LugeKLz/r/AOt1y78f+xOlprDmhwXlx3OBCocD0QObkgWiBKIEKKa40CDyDffqpv8ADeTMt2xxRRPcwNIqcDTEldJz4cr1dUkv1Y5VL6W3DWf4WhX5jP1UMn1O5U9pP60t6ABoGCfMPqon/ULk0tf9dIOjRUBPmG1C3mvIXBwdfyk/4iMUxED+V73XG9mNDlrKYIp993B8QcbuUntrd/ariADvN840dcSfFxx+9XBG7cZiKa3f7xKGI/1smo+s4Z49UDTdvP21qg4zEitfNUI65cDXMdkoRkxJ9Rw6lIGvnc4kOJI6HyUqxI14bE5wNX6SBjiDXNBBSQtAe6jBkoB5JKEAHLNRSxXDmmoxp0KoUzPJGo4DD4IC7CzvruSltC+Z7aH0gmnnRBcXPH+VX1w+7ubeWWaSmp7gAaAAAAdgBQKWkiovbG8s5PbuY3Rv6Bw+9RUGp1ak4lUXOzbNuG6zCK1jLqfO7oPiojSt+nW8uY0F0bXA4kHMKa18gN54nvG0wmaX1w9Xt79KqafKgBqHOdWvTz8VUWOxbFebxdC3h9LQNT3nJoVMbGP6Z2gA925dX4BZawLuf02EVo+aymL3xiug9aKXwfLATsdGdJqCDR/eoK3GEIkHuVwDQa0PbsqHysb88Zqx2I8PAoNTwjisO6SSXV4P9LFmO5QjWn/om3GgiGjcOiLsJe8e43v+2T/0/R70bSWuZTMKWLLK8dngdBcPidg6NxDvMLUYek/TL9FcWV1aaB+pDvc1Ur6aYIsrCb9Hp3q7DQBplePvSI3v0qijG2bhK5oJYdX2BWry6f6mWcbnNbbElpI+xSGhz9Uw4/l2uPRVNYbft3fuu5TXr2BrpPwjpTBBXE+injQhQxzKdRU+PZFOBbiD8PBENq0sHaqphzfT6jg13pxRERdmKA9A7zRUjJDozxNc0RFKK0ecjkOiKjqCag0I+9ATCz01HUqKs4mNccqYIkeq/Ro0vpBXEtxHZZ6b49vY+i5urigRBxCBhREE7atKKwvILHXeN1DAldJfDl1PIq32GJgbMDi0VC5feOk/OKTctxjjfOZTngAl8xZZPar2++Gl4BxNfgunPLnegcMBkvC53q9WKzZhz5ejbTskVxC2uDKVqvNbbXqvExYbLbRx3cwj+VuFV14cf9XhWxHK0GNw7hB51ulvTdHtphWq6S+HKzyJYNEYCxXWeisHVZBUQo0lZroikzKgDlxK1GKCuBQlajNPtgtxkQPm8AtIO29mp1Ss1Vo92mJx+CsZpLRtIye60xREbauohFm06QB/CFplnt9lMpcwOAoOqQrA3zswrEo3a2BluXnoKpVitgkMly95x1OKzHVbQjAKonAURI1USxZoKuMeldWEVy6gUFdOaoqpvhgaJViutXe3dNIXPpuzw9D2KfVE1XlxsWsmDg5bZbvidyHxALFb5q+v2VjXJ3ignFKhWinvo6lYaJaM0kFS0kWM8YktyPBZdJ6fP/1j2ekbpQ3FpW+a4fpHktq6oA7L0RxaTYpaO0qjXW7xQEdUEF+DQlBURvLLjE4IL63kD4h3CFWvH7o2+5sdWjXYLTn09E3KIXO3VzwqsdOn+MdMyjT3C0yiZ62FqqIQ3S+iKe4EDBQR2kh9yjjjVQX8LqtClaPkywQdDINSguLJ+oLNaiS9i1ROHgsxqscQLe/JcMH1/wB7oujnVrC46gOnX9igRwph2NFqJXBoLwDkSK0VZT2UgivGhuDNVMexRWtgdqi0HEDBZVndyio5worBSOH5hFPmwW4iCZtHY9qLNiwM6hJH7e6irWxm12piJxpSi49xvlnnTmC8IJwrQg+aT0VbRmow7VWkoO/u37fuUV6z8TCHeRCsGPZuAuH3jDm7U6nmVWTdogAjPeuK6f4wtIRWQY5fuWaL0GtsAUULHHWoHQrpGXoX0xtQ2e8nGQY1gPma/uU/S/8Ai1xP/J6GzqvK9RshwWVVW43YhjLiclvnnWOusYrcb6S6nIL9EdafDuvbOfjjceXfrrEM1IQySEjXEa06OC+bx/7fU72vf3/60vONFtnJ/ajjMjqxkVC+tx/7Uvt8j9P/AF7/AIfd8ptLoOZpBFMarXf7STwxx+d0mx7633v0srqscaROPTwK+b3NfR/PrGmYcFyd0gQOQKEHIEogZIMFKsfNnKXN/XXQrRzJninUkuK7c3w4X2zDnlslQanqtYh4cSRjioJ9X5QoMsSetSUDNdXE5BFSkZY1JxoEQ97hQCmHZWgaVhqDTThgO6AdzygdEHSUYBiXUr5oPSdn+mFr+ijl3WdzJ3gH22EANrjSpzKUkWI+nXGXen3n6j/6gz6YIeGH5hxSTY71kYdrtpsYpD94PkpKt5UkIDpQHYtLgKDxNFqMvXpuP8K2+Jjrq2iiBDQ10hzOmvVZrXgP+r+nkRpS2FOwBTDYrt83/g42e8itmxG4fGWQhjMdRUsXY8qeC5xIxJxVSmNz8kE0bS6QDqcB5lB7IZ9s4Zx2zBh9y4uAC4ClXOIq4nyUtanpVf8A2rHjps8PFymM/QnlTLLfuHN3mBga+I1PcY0IUsxrdjzEgYYLTL0/ZLqDYOCDcGNa67uXVa0nqTQfYFOlimb9Q99c75mNaTTLumJta7YNzm33Y9wtr8NdJCw6nDLFtQp1PDXFeUyN0SObmAf2JPSVuOG7tt218e3C5fK1t6+ohYcyaUGCdeiVmZeRbxLI4vu5BqJJxSRGt+mu5X91fz2873SQ+2XEuNQFc8LzfLEck0N3i8DPlErqAdqrPPovtSv6rQWKV8bgW4jq05FVHqfHnCLgs8sQo57HucR3Sry83uJ2Gp0EuJIrXADutMNz9KXyF11QGgAB7YpV5YnkkTG7zeUIFJXfaSpD/Wq+kZH9Tuaf+UqT2yfI6f169NMBM7UPipyVvPpWC7bdxiFMRh8QrTlUTfTfeJpHO1MaHOJJ60JyQwNe/Tbeba2dLG9ry2pLG50UqyMXLHJE57H+l7cHNOeeSIQvaKFooB0QMrUEIqSGUskBcAa0JrjgqJTLBQOEPr1BwBPp8qIiB0j5HkupUnAdB5BBFq0k4er9iB8bvQ4HGtAECVJq0/KOyaOZCMXdBg1RR0UQqA3EkA+SIs7QtcKO+Y418uiD0j6QOI3WQDq2qzWuPb2joubs4oGoOOSBKFEMe2qKzvILHUz3Rm3FWVnqILK9jfa0rVwFKLHca5rNbpxi73GXVACKlb5mMdeR+3fTOdkGp7qOIxU67z01z+c/0xnHGWEj2PxcciuPX6WuvPEg2LeH2Vs+DInBpV5mp11kaLj8bRZB9aufi4rrmMT0tCoEIqCqMZvVtp3AvpmtSs55CONFK0fGFmrBdKMWNdMCyHMpECEmpW3MFPi+gC1EqaFjgFUwRG3A9ytJi0s4wyPxQqa4Ppazq5GBUYDY2t6qxmiLdo1g9sVqFETv0xlxSoxW/XB1UBxKqMxKPclA6VorEo7cZWWm1Oc04kU+JWeq3zFTtjqsBzKR0q8hOAVZqcIiVrVBJGPUqKyL5F1YC3Zo0qKrpD/tQV12MCEainkeWvqMwVzrpGy41dksaCUlceo1T/UwFdGGj4ndaJA2qzYRuXn3Ia9wuVjvzVHdso4qNKq6ZVY6aiONtFmVqxYQkOjRZXmf1T2n37GagzBK2x3HzYGGC6kiP4SV35rzLXbbjTO3stI21hLqjB7Kqmu2hzcOiCiu2lslRmoLLb5iWgKSqtIn6HskGbSCtxz6eobNcNuttaK1q1SrxfDM38BjupGHqcFOVDWwa1zg5aRDO2ktQhXEGigD0OZIX+KGL2yk1Rtr8VmtDXtBBogFa4h9FBcWEtcAcVKsWzm6meBGAWG2L3+2cJXkZsOoUW5WKlspPct439XAtp+xEFykF1R+IB32rUSoyKUVRwJDgeoUGt26QSQsd/EAfiigt5hGvVTPFSKzc7aPw6FbjKK6jOiqWEAyZgjLoo0dZzmO5xOB6eax1PCyqre2+3dlwyrUfFc43VtYSe7bsf4UViVFv9s6Sybhi0EfYtIwU1oYJ5JGfjFD5rTK02yMx2zdQqOvxWmBcTfzRTJQxeNNLcVOSqorc0ODfT1qtxl6j9OLct2ueUihllph/dH+1Z/X03+XtsGfMvM9KOXAFZVjuT3ZD/bB8T+xen8fHl5/1qlbfQRW5YIw4nBzjiSvT/8A9PjP8eT+d3QptrqWeKFrgyOStJX5MGZqvk/t+MnWx9X8v1tmVzHugebO5ic5odqY5mJ+Hgr9+EvG1WT7tbtu3NgjOmN1JdefjQLfH6WufX5yLItdE9kkeLHgOYQehxC39MfL0LY7w3W3xyO+cDS/zCx1PLrysgo0eiFCB1MEUlEEbxgVKsfM/JnGPeb4hoJ96UAEVGLiF249OHftmnhwdq/7VVZLgGtIHmipmSEurSooAR2CJhdIaMDXugkZmCSO5CB0hwAohEQlcDjiDh3wViI5oqO1ivtOODkUZx6W0j3eykunCO1jlYZHHEaQakpErS8+5PHuW7MG3XL3WcMYa3SS1uskk4dUi2szFdXTXte2V+sYtOok1VZehfUBvucS26S5FLpoiJrnWRpqD8As2eW98PNrd2mVnbUCftWozXpf1Lhll2yw9ppcatNACf8AhhYvtr/Hm7ds3IvaW2spxqaMd/YrqA7m3uYH6JonRvOOlwIw+KKHx+UdUHNbUGhqT2zwRBNjQ3MdRk5tPtCFevc82Dct5G1sso9Yji1SOODWggZlZ/1v/GYi+mO8ucC50bB1AJqtJgLfrDe9ltxYSPeyxf6gAasLsypupmM0ScMajt0CAy0G4Xro7OMvlJNI4gSRXyRGx2z6cXr9Lr2URA/gbiUaxpNwO28X49dQwvH6m5BaAT6iSKV+Cz1/xfTyqRzS53q1GuB6FMQzXjXLw7Ki74nb7fcbvHHuBAtyC41PhgrEerbRabNBYXA2n2/1BaRVuPTCqlnhqWPFd1jlbeztnNJQ86z3NcVOUsV8rNLyKh2VO2C1gipQ1/YiPSfp/ulpNtku0XDwHGugOOYPRUlFv4DtWs/lupWtA7BDGj49tW37XbPt7dgY57gTjUlCPF+Tn/8AqC+HaZw+9OSxqfpGR/WJwa/ySqk9qLfNmv7ve90lgjpbQPc64ndgxgzFT3Kx9SNfNpnH+WXuyMlZbgP9ymonwyW2Fo76l70QCWNaDgPNF8rvhXNNw3Hd2Wd60GOaoaQhGR+oFhHZ8mumMFGmjgB4qRazIa0SNEmA/Ega4YnT8py7lAsbWuOOFM6olPpn3/sQNOmop6aDGndFRua0ZYnqgkjxi0joaqxKkYwOcRhUdVUSxBtCCMeiy0KhjINCeqJguAACmZ7KK9F+kRpvLm/3aKVePb2wLm7OogQhByBCg4jBBScjfptSzq7BYta/ximvns7kOaasOYV+mPnPL0ziEu3T2Wt2n3OtV2kjleqJ3Pc7C3cWe4KeCn81+2N5HuNpJKz9O7W7rRcevzdef0Zu9uavJdkwVW/z4xP06anhl46azIcakLXUZ/OtKstnUwRWb5DCNbXolUJHqQEQNxWa3zBD8qLDdDTNo0lWM0FRbczGQgyVK3zExM5gGARrEtrCXOVTFtFH4IzUYaZLunRq05jCwa6jyVZEQV1eCsKi3KfTGW5IjB7vca53f3VUVtqwvuAtJAfML0MbBatOLjUjwC59Xy7cQ3aXVY1FrQW4NAtMiMkErD3REsTfUoKnJi6sALt1QVFgOSgVXAF0akoqmuRiafFZ6bi64zckODSciucZ7j0C3frhHkuscqP2S4MV2BkKpUj0uykElsD4Ln07cq6/bR5WG1TOK1WemoEL6Fc43Rlm+uC0zFJzKwE9i/CuBVi9PlTltibHfJBSjXErrxXl6gS1fRwPYrqzW02e41RtHgmqtnAOYQqKe/jwJWQ3b5aOAPRFXkbwWEDqtxittwe/1ReyTi3BRnnxRPJbcxztlAwKzPbfSlJo4FaQ2TOqFN1ENyQQSYgkZoCdqncatd0UWLoGrApih5AQ+qA6zkALdPxUsF7bvDo8cx1WK3FHv0ADy+lQQQVYlUWzyFplgdnGat8lplbuA9prhmCW0+8JCk1DQAM+q0yjcMfFQaHY56wBhwMZp8ClIO3GLXBXM0oorKXTDqOC1Co6NdBliMKrSKqVpaSPis1QznFsgcOmalVBujffaxzcSRQ+a5WY3KL2ollsY61cDVTTBt0PdsXjMtxWojGTxBsjmuFccFuMCvYIYAw6h4d1plJZisnioLZ4/KH3JVhkDsdJyW+alj2LhVv7XHrcnOTVIfif9ix+1dPyi+HdcHc2YYFSjDcgtpptw9tgq5xAaF0l8OXc8hWcY3AvYdGGqrgewWJ+siz8qXk1/BFahkTQx8AawFvV/WnwWf02+nTjwrdtvW6ZLl0XvTlhGJywwoFP52w/plZTa9vfuW/UlJGtznviGRAx/an5/wDjNq9/+XiPQv6LM6INY35AKDsAuX9bbrd/LI0HG7d8MEsbu4cPiF0nWxiTF1jRVTm16ohwQOBRXIGOBopVj5p5g0De74HL35K+eorrz6cO/bOuFQThWmR/ctMoiwh2dAK/cEU5r8W9siMqoiV9QQ0GoGJAyqgRh9QKgnmY5rsccK081aRF+HU74d6oGG5mMIti/TbglxbTN1M0EPtupX+H5lUSkE0NcO3UIPUOI3XCLfbdvF17IvaAzF4q7WT4rWGk+q8cj4rOaM1snEmoy10o37slj/Wr6eZBulzT0rX7Fpl6qz6j8cEMQeHOc1jW4t/hbTqmLKY/6nbG00bbvyrXSBgoaj5TZ7fv3F3bratBLGl7HUo4FubSs9eGpdeRzZ4DPMnqVUNAoajLogJsnH9TGScNTa/aqle58y5VJsewWLYIw64uWj1HINa0KX2v+PPz9SOQH5fbHkETy0+43I3/AIDLfStHvwGpJ7jAqdxrmvLHN9VOqqPSPp1tsFps91vMwAcatjkdjpY0VcUvokV26c/u5NTLD8lhJHuOxefHwUNZi9vLq5ka+Z7pHOGbjXzUwC49UUTb2F3PG6SKFz2MFXuAqBRKImhzDUjyVRtfplLON8MRJ0PYdQ8lUntQcxY1vIL5rQKe6afFY5avtnpAKnp4LSGF1cjVxwKo0mzcU3K52p+6W8gY2MHS0H1VCVMV55BvYcWG6k0jAiuOCQbD6b3F7cXVxNdSPkDQAC41oqRieVUdyC+04gyuxUitJ9Jv/wCcmAxrEVUntR8rvr1m57jYMmc21kuDJJCDRrnDKo60WPmXyu1Y8A4/tm8zXLLwkujZWMeK2kVu4cQ3eK9ljjgc+MOOhwyIqpKuL/g3Gt1t99gubiL24oqmpKsqYqfqTdQz8lnMZxaAx5/sUhWRLcyfgiu0OBzx7oODSce+BVQ54oMM+iBgqenmUDXMNT1p1RUkcbaFtSSRn0RE8EZBOWKmqKjg698h+9QExtIIDugoEErWOacBgg9A+kjyN7LaYUSrx7e3hcnZxQd0QJVB1EHEIM3yaVrSxruqxm0tZ97GyCpTrknThPcW2EL3MB7FSWxLJUUlxLIfzHFxPUrf9Kz/ADiLR6gR8SVZtX0rNzlGoRNzPzFdY5dVr+BRkWr3Uwrgs9t/m1wxWHQ4oqm3+OsOrsiVmGNq5UFQtK59V1iQiqyIbhtRRa5jPQRwoMPitpIiZgVqGJmiqq4sbGLBEo8tDGF3ZVzqCzbi6RWOdEtVZgqIBrKlVFNvdyGsca5JCsLdSEkk5kqxEm2sxMh81q0kYXkG4/q+QyAOq2GjB+9cN8vV+c8NFs3yN7LbPTTWwBaFWKmcKIy5pxVBcAQU5BMZXRhXXAzUagOX5SqKy6eRVGopbx56LFrcSbHcvjugCcysHceobRNrhA8F05cKsYXe3cNd4q1mvR+P3AktmivRYsb4qTcoqVIXJ2UkozSxYBlHqWGqltpNLgtVlJukQmtHNzqFmNvmr6t7O6G5NwG5HErpzXDuMBbSVAK7ObU7DPUAVyVI0rHVVA15BUGnVBWMaY5PipguLV9WjFWJV9xq9NruTW1o16tc6327W4ubDWBUgVWK6si5vTqFpkwiooVQoFWqCF8ZDSVFJYAsn9WFVUXsLiWrLRsra4opYHljgPiiL6xlq2hyKxWoZukQfpwqOoSFZa5MdvuTXtFGPOkrVZWbcYyO2P2YKQNwotsufmCFAds8um406sH4U8sUqtLK33Lcj4oMxexUcelCkAENA8t7raBb5gPqArTMqVVa9hILRhVZVBcO9u2kdQnSK+KxVVO27/HHeBjj6Hmil5WVroKPa5oNWvbgUi1mNyg0TZYg0K1yxUcTtNKHDJbZGWTB7mfq6hIlXT7YujqMVKsDxxESZZ4JzVr27Z4PY2u1hy0RNBHjSqz+t8un5zwMXF1I4VCVYz+6RCC/guujXUcVrmsdxauLpI3aXU1D0nzXHuN814nymz3lu7ujj1vmc8tja2pboJ6LrxNjHVyrO02jf7Ky97SXYeoEE/EK/U58J8XpLstjPa3cV65v5gdqLeuk/MF573Nx354s8vQ5ruxbZF8T9XuDNT4W96I2JrjaGV3/ABTVv+EYBdMc9WOSRShVDgil6oHEIGuGClWPmvmUVN8vm1pSeSg/zFdePTj37Zx8RGJpXKn3rTKGQE4nsoGM09cB0oqgg00UH/egRrHB1Dh1RUj5pHMDHGrQME1MMB9PjgEDfbJcKkYY0PZFLFA+adrI2lznOAYwCpJJwCqDNw2bctte1l9A6GSRtWh3YFSUqJlaeonwWoj0jko936d2ckoq5sUTgTnXVRZ69tT08xcPW3DI1K2yu984luG27XBuEpZ7NyWlrGYloIqKlYtaxnw11aU8VUenccdo+nN3JL6WVmIHShbQfenXo5eVThuv0morgVDTKHTSnpqfV1RU9nQTNcMmmp8lUr1j6gWFxuPH9puLRjpQ1gDg3E+po7LPXtr/ABgWcY3t5wtZPsVRvobeTafp1eQXVGyvB9OdC80AU69EeYYV8VUerWNrLcfTmG2tSGzS1bUmmBPqTpefTLN4FuJzkiB6mtVDEzPp9evoP1DKgGgAPmouMvNCY5XMObSQT4jBIN99Obm2ks7vbpqAyA08QQtZsSXKc/6f2us/mSEVwoBksyLi42PZLDYBNfOJboYS6SQitB0C0Y8u3m6N5f3Fz/5jy4HwJWZ6RVuY6laZ5VVDNNHA074ZKjfcC36CK3k265eGAmrCcjUYhMSVoH7ZsBeXu/TgnE1omLqC/wB82XZrKR1u9j5nA6I46Yk+Spryq8nfcTPuH4SSEuNO6I0X073az2reHzXb9EZjLQ5VIqOQXUd7vd1dQYxyPLmHwWYp3G96n2fcW3TBVpwezuCtI3h55sTmCR8b9TsSKdVMX6CXv1CtI4HCyhPuuqA53RU15/ePmubl80h1SSkueT4qAf8ATupkgVsLjXDoikEDh0w6IFdZyn8JrTspqHM2+fCjHHHAaSp9RUw2e+d6hA/STStCn1AVBxzc3NP+mkLv8JT6hg2Pi28Gmm0kNetFn7i4KZxLfAADaSeGHdT7h8jIeGb7Ia/pHg+KfcPmj4+A8gcP+XNT1T7X5rX/AE64ju22boZrqLSymafa883XqYyWK6OKsDUC0QdRAhQZPnFtI+x96KuqLHBJ7Z7nh5q3l80DyyQVAwXWxznVGO5hE5rfTTzWflfssG/y3MoZGygpUlX4L3Vs2V/t63nGlVcFS1sk9wX0qSaNCrD03jVh+k25jSKOIqVz6rtzMi7aFlshxKAHdYtds4IjKtj0k1Uta5giNnpqudbwrW1PgixFOF1kZsASYFXFQ6gCtIlY6pAC0xq7sWegKCTcJNEOkZnABIx2fDH7cDR1OJVcqlibUgfEqpU0xDY6FVGO5FdGhYM3FVGZl9TqBUTX90zbtnnuXHToYT9yz3cjXMeSbdcununTONXSOLj8SuXL1yeG+2ib0NxXSOfUai0lq0KudFB4KIe0VKqDLcZKCpaw+2urCuuWipUWApGYFFVd7EQSUrUUV001NVl0iKzdpna4dCsL/j0nj1yHRtx6LUcOovpDk4LbnWx4je4BpKzV5am+aHw1C52O8rOzso4osV9xguVbQxSjXSqqLZjRJDTPBZbjyH6tbF71nMQ3oStRz/SPn2JpimfG7NpovTzXnXe0T6JhjgqjX28lWAjoip5vUwFXRUXbdMlQoCrCTChVKtIpDHKyUfhKrnZ4eo7LdNu9taCa1bipWvzrNX0HsXj2dK4KcrQuGohVCuI00CCFzjSiCOaR7dLgKUUFtZSl0bSosFOyKKgbUOqgt9vmpSqlixYzxB4PcD9qw0yO62xLXfxMOofBaYE7fcNkjY4/iFD8cCgmEbnSaB8xwWmabT006oQsEntzMf1aa1VI2Nq8PjFDgRUKKpN1h0ymuCRVNIGteHDOuK0ySSIOjd4iqKp5gKkds1mrA5OtjmHEEYLHUajz/cGPt7yRoNC1xoQtRmxuOIbqbmzEUjqzQ0+LVjqY1BO92/5pc38Q1BWJVU2NrsiKjMLpWBtg380VRK00DKsAUtJElntvv7jbMAwdI0H7VOfbdevNADQBkMAufd8uvE8HFYdCdEpFHymcQ7eQ2nuynSyv2kqSlngHx7fIbm2NpdH27iMYHoR0Kd875Z5/4utt2KC7nY/U1zgDjQYBb4rPcaRu1WkNu5r2B7AMQQs9fkT9L/jzPdLeCHcbiBgDdLtTAMi09l5OuLHr571VTvDZBEySgNS9nZd/z3HH9JGm4luBeyWzeauhoR5OXS+YxzfLRkYLDblUKCgUIpwQI5B86c3YG7/uIp6vfeQfCq3x6cu/bLPjzJz6eK2yjIBBBwFMFERNaW4ZitaeKCRrR7YJOIwA690U9rcQMwc/NApb68Bh2KoUNGnAY1zQc631RmQEfNSnWuaAmwmFruEF03AwyNfTyNcFqM16ru+zbbySKC7q6VunUx0bgCNWYNfFZsa3YAj+n21spqge5oNTrlAHxohiv+oG4xssYdogLS4FpexuTGM+UU8SckwtYLQKhzsSen71pl6Vx3eds3bY4bC8dH71uA0slyIGRUs1ZRv9L43Gan9G09cAcPtUxdUHOOUba3aBsm2Oa9riPedGKMDQa6RTuUo84MTiQS3PEKo4xOJNBQUxp5KKfGHaQzpWpNFUx6DxrnUNvtzdv3FrjHFhG9uJp0CXyS4sXc62AZRSu8MUw1m+Vcsl3eJlpBF7Fmw6tHVx6VUsVmvacSKDyQbXZ+bmw2yCx/SCUQCgcT3xVtSC3/UO4rVlnGENpDz3dTG8thjYQKZGvqwU1drJSW08j3P0OJcak0OZWNiibKHcbeUSQNe2QfKWg1VnUTF2N75c5oA93DCugp9wyoLtnLNxj9uWOeRh/DpNFL3F+aDHD9/f/wCykJpgKJ9w+akbwHkr2gCzf3FVP6RfmpB9NOTvytD4klPs+KIh+lnKSQRCG/FX+h/Oi2fSvlUh9QAp1LiU/ofyqUfR7f5CDI5gPUqf0X+VSN+iW6OwfcMbXsE/pV/knj+ht0DV12PsU/pT+Qtn0PZh7l2SOwCfdX+YmP6HbeDV1w5T6p/OCGfRLZ83TPNc8U+qv84mj+i/HwKOc8jzT6p/OCo/pBxho+Rx+KbV+IIZ9KOKtzgqltT4ghn0y4o0g/pWmncKL8wQz6e8Wa6os2V70Ci/MEM4Xx1hqLNn2BMMiZvF9jblaxingFcE7dg2loAFsynkEEo2nb2nCBg+AQTNsbNowiYPgEw0v6a0H4G/YEw12m1acA0fYmGudJbAfM0fYmGmfqrVv42j4hXE007hZj/it+1MNMO62IOMzftVxNLJfW7YTNrBjGZClXQB5Ptow1on1D7fkNlPKI2uxOS1In0syahZaC31qy5t3xPFQ4EIPFOW8Xuduu5XtYTE7EELU6crMZ4xuBaHAg/vXRmtPx6yLY9ZFC5DmLe9LtIhbmULV5xnj7pDHNMygZj5qddNcctw1rWMy9IXJ21Jqq1XDXAKCOVgewgoRlbuLRcOb4rFrcOpRoCypwbQK41AtyQAusSqueXFWM2htdTVbjlehNnV8g7Ks60dqKALKymSD9ReBubWYlVOhbgCfD+xVySwN9Jd3VShr+cNYUGD3e49y6dQ4NVQFbAPlAzQjM/VTdxbbZFYsPruHUI/ujNc/wBL/jt+U2sJs7sR3WNepttrlLWt7LpHOxp7O69IWnGxYxSE0KqUZGUQbbqIrY/5a6sK69ADlKsBE40VUBft9JwUrXLL3jiHELm6wKx5a8IrZcYvz6QSkcOo3Ub9cIXSOa247dGK4AOVVKkeiRPEtuOuCx07c1T3selxWW1TctqCufTcVrdTZfBSUsXlhJVtCixn+cba24sn4VwKQ6fKnJ7B1hvUraUDnFd+K8vSO0kLXtK6Mtft0+qNqKs2HU3ScVQJdxemqAe2k0uogt4namU8FWa2XCdxIrbuOIyRjm5VnyS0xbO0eZWPVdaz0poQVpmpmAFlUpA5prUBItZLmBxY3BuZVqusJNLdJOIUpFnGQ4AqKjlBGAyQT20hYQK5pRoIJdcTepC52NyqLeLcMnL8muCsSxU2ZdHK+I4AH0eRVZWT/mDh1AK1Eoxu13TrdszWek9T1W/lmUC9pY8tOYzWVjR7Hca7VoJ9UZ0n9yyp+9Raog8IrM3Awqto6N2qPywQVF83RcVOIKAEEiVwHms1Yy/JrVjdwLqaWSBpJ7dCpFpvGbsWu4NJwbWh8WlLNRu9zjD7djxiBhXwKxGqzs0To5SKUacQV0YGWEhMjQemSsZrTQuIYFmtSNFxSNs+6wkD+XV5+Aw+9OVr0EBca7xxKiupmlVg/qFuTrbdNuicSISx5eegJIFfuTj2z3VfHbunIfEaDA62/wBq1jOr3aN63LaZdeoSMyIPZa56idc2rS85pLeWrmlxiccPbaM/it2xic1lwx8lw6eV5LwDSnZcO/LtzMQOZbwl0hbQjvnVJC0XxN5G86q/zmur8MVu85HOdeW+biFydyEUQcEDkCoFSj565xFq5FuBAx955+9b49OXftmH27iadVpkklrI1xrSnXyCCJ1q84AU7IJG2gqBQ0QSNspKmgNBkEErNvmc4ehxHgClsIkZtF2RhC849Gn+xNhidnHt1lHptZSMKeg/2JeoZUx4jvjiNFjKf8hT7izmrKx43zO3botoLmNjujagBP6RPiiBxj6gy4mO5oe76fvT+kX+dNP005bI4vNsS52Zc7HFT7izipIvpTykn1W7B2q7BP6H86li+jXJsfVGzrXVip/Rf5iWfRjfsNU8YPXElT+h/NIz6Hbmfnu4xXsCn3Vn5pWfQqcmsl82vg1T7q/zEs+hkOT74/Bqn3T+aeP6IbawgPvXn4BT7p/OC4/orsYpquJSO1Vfqr/OCI/o7xoYOdI74p9U+IIj+kvFWZxvd5uU2nxBUf0x4mz/ANrXzKm1fmJ4/p3xVhq2zb5FD5glnCeNNOFlH9iGQSzi2wsFG2cY/wAoRfCVuw7M3K0jH+UJgmbte2t+W3jH+UIJBZWQ/wCEwfAIaeIbZuTWj4BU1xEH937lMNNdNbsaSXNAbiThgArIaYy8tHMa8SNDXAEVwNCmGkfe2bRUzMA8wmGon7ttzAS64YAP7wTE+ohO/wCzgY3Uf+8FflPqIXcp2Fp9V5H/ALwT5PuIn8z44z5ryP7Qr80+4gl59xhgxvWfaEnFT+kCn6m8Va/T+rafGqvwf0hj/qpxNv8A7oFPhP6QLN9XuKsqGylx8E+D+sRO+sfHGgkFxAzwT4T+oWX627E2uiN7gPBX4P6hpPrltgFW27jRPhP6h5Prpb/gtnV7J8H9aGf9dJC46bU0GdSr8n9KjP1sv310WwHmU+U+6hd9Z93c4hkQHxT5Puo//trfX41aKp8n1UEv1R5ETg8BrsimJ9UM/wConI3in6jE9kw2hZed8gBqblwKYBZOc8geDW7cO6uHlC7l+9OZQ3byemKuJiN3KN1DqOupCOmOfimIVu+bm8gm4eetKmvxQx65sNzJPwvU9xc6mJPkuX6u3H/1UjakrMVY7U8i+h/xLpyxXo7DVg8lmupaKAPcNptb6IxzMBr3QYnc/pq10/uW7qCtaFanTF/MRZcTu4gGkADwWvpPirmw4pAyX3p/U5S9rOF/HCyNoawUA6BYbS6RShVimgY+CtusyYcQstFLQGosZ/c4KXGrusVqBdGKjeEkIa3xWoqqu5iXFbjn1VZM/NajlaHMi0xq32pmFSqmrxrtEdVGoktGBsZefnfkjPSRwJwGZwVYEH0RgKooN7ugyN5rkERiLmQnU45uNVqCXbmUBldkMUI8d59vP9S5LK1prFbflt8+q89u16vyiLaDiEd8bPbnekLcYrR2ZqAtxxq4tq0VYo2MEIg2A40RFbC6seK6MA75uFVKsVer1I3ga/8AkPklIzN3H6iVzdYBkFBVBabFeaJwK5lKz3Hpu0ziSECuYWpXCrK1eYbgHxWmXoux3Pu27RXosVvmnblBgSsOqkmbms9RuKq6o2Rcv9bo3b5slqsp92gE9q5udQka/wAfNX1Y2Mw3Bna2lDiV05efuMBbS4BdnNpdluajSSqRo4Tl4pA65YCPNUUzyWSqC2sJNTQrEq42q8NpuEbq0a40Krn09Fna292+oxJFQsdOs8xkZoy0uYc2lWVDrVwoWlVEU7KOqMlARaXskDHMHyvVEUY/Nw/EoLmwgdJC+po5mNEaNfka5KBjXDDv0VRc7fMS0UWK1KXeYTJbFwGLMVmNVmJ6s0TD8ODvJarKwhdrt2uz0n7jirEWJ3OR22i3JOqI+g+C6XpiRXOxz+1YaH7DPoujET6ZBh5hBop2+7bOaRjTBSjKXMRq5pzrgrChYTRxHQrQG3WIFuoDH+xBQyuDHGv4lFVW/wAJmtmytFXMz8isqzjXuD6geOCqPR9luhe7KGvdWRjaEdcMljqYsA3cQLA9prTCi1Epli4CdorjVaZrUNA9tp6UWa1Gv4BBqfc3FMAGsb8cT+xW+IT22pXCvQ5QcEGG+pVu3RbzuZqaQWE/euXVsrX+MZt263NlVsZLoj+E408l057c7yuoOQWErB7jiH9a4rXsFDcbI0pICegVyp9QrtzgY30+s+CfB9xV38txNIH19PQDJa5mMW6vuFwuk3P3CMIoyXebiAE79LxPLdtwK4u5XYoGgoFqgdVA5QZXcvp1se43s13O6T3JnanBpoKlJqWSoo/pbxducT3ebim0+YIj+m3E2/8Asw7zJKauQQzgXFWHCwjNO4qoZBMfEeNxn02EI/yhMMidnH9kYPTZQg/4AmKnZtm3N+W2jFOzAgeLS1bgIWD/AChMEjY4R+Fo+AVw13oFTgEw010sI/G0fEJhqN13aNFXTMA8XBPk2GO3GwbTVcRjt6gr81PqIXb7s7K6ryEU/vhT5p9RE7l/G2Eg38NW5+oK/NT7gZ3OuLgVN/HQ9a9lfmp9ww/UHigrW/joPFPin3EJ+pXENNf1zU+Kf0gab6q8QYCRdF5HQAq/Cf0gV/1e4rQkOe4jIBqfB/VA76ycdAJbHK6ngnwn9A8n1s2RrgG28hr1V+D+geT632P/AArN5xoKkBJwf0DyfXFuPt2Vf8yfCf0qCX633X4LNo83J8H9KGf9bN2d8ttG2meKvyfdNj+se+yytaGxRh5A1uyb4lJzE+6huPqtydrnM9yMU6t7FPk+qFd9T+UObT9RTrgFPk+qhd9Q+TyHG8LaDIK4m0PLzrkjhpN6/wAwmQQv5tyLI3sn2ph5Cv5VvjiR+slNempUQP5DvDv/AHUh/wAxQQz79upBa+4kdXrqKsQM/db+RprM+nX1FEQm9usi9xPmVQ5sd+9h9EjuuAJQRzxXjAPcY9pcaNBB9SAiDaN4e2otZCHDMiiS4YDmtLsTiF0bmzGjRGRQ1Kujrnbr+2uRbSxOZM6lGHPFTRbxcJ5G+ISfpjSladaJq4o7hlxbSvhlaWPa4hzT4Iiy2Dju4b3M6O1bg35nnIVQi33X6dbzYWL7qokZGKua3spbjXyB4xxO/wB8mc2L0Qx/zZTl8FUxqJvpXSFzobrXK0EhuCllaYW5tprW5kglwfG4td5hSVCMBGdfh4oJ4XUGQNQR5eKCYyjQWUrpNWE9uyVDoK+p1RQCrq9B/tSKFle5xLz3wVqBpCaFpwoRUoOoBWp9JHnWiQpzC10mstqG46fuCAmAEydq9EHtPFPVwwjsFy/R14/+qrGZUgK2x3+uh/xLpzGK9Li+RvkuddkgCB1EDXIEDQUDjhgikaAgcXDJAjQqHAVKg5+VEVV7myhB6rFjfKtJAqSmNgbmXArUjPVVFxJUrccbQMtcSrGLUEIL5QFpho7GPS0D7UB7T7szYxl1RuLGRobpaBkEY6JA0OfXo3JajFdeyaWGmaDF8hutREQOPVVGcnJc4MHVWB2/37Np49cXLjRzWHT50wWe7kaj5+jfLNcvmeavkcXOPmarg9fEaLayQQjrGu29/pFVuVmxptvdWi6Rw6XtrTBVirBoCMJ4M0FVC6jF1YDXr6tIWa1FQ9/qKN4gun1Ya9kpIorjE4hYdIq7o4lZqobW4MVwDWmKFj0vjG4B8bMVrmvP1GoecnBbYbHid7UBhKzV5rU3kYfCSOy512jOXEdHEKNRR7mC3EBY+Vt8GWE5rRWxJV/HSSCh7LDry8t+p+wNuLSUhtTQkLUc+4+cnxOtrqSB2BaSAvRzXmWe2XBjlb2Wkbfby2WMOP2Ioi4aA0UVFTeQerUFBPt7w04qixmf6A9ubcQVWbG84fuourMRuPqAoQpYn53/ABHvdoYrnWB6XLMbqsaQx/mtMnTs1MqEU2OMFniokcdTQHDAtRRlleyB5oaFwoUBuDmqKazSx2OVFQRZS6XjFSi6FJYy041GJXOxuMxewBk74XCjXZLUZpm1S/PA/A5D9yqCc/NaSuOXioEikdFMyQZtIKJGytZWSNDhi141D4qKot5g9m5rT0uwSKqSNLjh1wWkdcRtfGa9clRm72MCocMQfuWVCSND4HN/8xpaFBj5YZI7jRTS6pGOCsKt+Lbw+2vfbkpod6HV7HJZ6WNHP6ZXjpiR+5TmnQaA0nB8c10YrVW5DoR5LNix6Lwu2EOzNf1le5x8hgp3fDfE8tAuLsRAoFSgrOSbS3c9rlgA/MHqjP8AeCx3G+a8euLaSCZ0UjdL2khwPdZjNhttE0zBp7/cuvE8sdLSKANnAGS7uJ8vue7oDcDkpRYC3024a75hiorZcV2p9lYmSZum4uCHvHYfhb9i593XXjnF5SoWHRV7xv8AZ7WIxOHOfJUta0dAkS3FDN9RNvjP8iQ9slqcsfaa25/tb7K5u5muiitW6n9SQTQU+JS8rO1Y36x8Z1U0yindqvwn9HH6ycew0xTO+AT4P6BpPrVtdD7VnI7tqICfCf0Qu+tceTLGuHV3VPg/oGk+td0HeiyYB4uKfEPuoHfWncyHEW0bcPSMTj4q/MPugpvrLyJ5pGyJlM6CqfMT7qKT6rcoeAWzMYTiAGhX5h9UM/6n8sNa3nh6WhX5ifVQP5/yiQ0duEg7AUSSJtDv5nyOtP18ta/xJgjl5XvkjQH3sxBGPrKuGhJd+3SQuc66lOYprP8AamIFdul84UM8hr0LiVQn9QucCZXVHSp6IiKW8Lnl2Oo59kUMZZjUdc6qKT3Hl1DhgaBBxleSAQcsAM/NEO9u7d6mtcW/3WkhKsCvkkrpIIKCSFtxNII4mOe92AY0EkqCwm2XdLeCSSe1la0DB1KNBPV3kEtJFcxji8Nb6iaAU7lUWW48e3fbYIpr2Ewsm/l6uuCmhNn2PctznENlGZHjEnJop1JTBablwTfrCxddSxB0bMX6TUjxUtxrGaBOqndVGg2Xim67rA+a3Y32mHTrcaAnsEsIrLq3ntp5IZhpkidpczxqpKUkNSanEDuiPQts+nu3y7dBd3N1o95odQkNGKuLMAco4vsm2beJre6Etw54a1gdXBTKuwBynj9ptm1bdcQkulu26pSfKuCX2n+MvGGmQA5VTB6m7ZOHbZY2j75jWvnjDhXEnCpTDfDL8un4vNBBBs7B75f63gUwyTC1dzWvE9g2q0g3C2M8ty0PcQKk9VcielDzJ/GzJt9/tYaA4gywN7DuEzKW61/Fd/2XeBMyGzDBbx6jUDoFaSsbvfI7bd96sYYbYQsgmoT3NaJEta/kXJZdnvIbWCy95rmNc54Fc/gls1baqeVxQP5Bsd2IxFJPpc9lPLNM8lqXcrOGb6k2wlaCxsQcB0qAk9l9q6/+pW5We/ywujabSKQt0AY0GCsptYzku6R7tu017HH7TZaejyUw3W24O99pwzcbqE6bhtdL/JLfBFLFzne47aa3mf77J2ltXfYmpGh2F77TgF3cWxLJnE1eM0t8LIF+ne5X02+e1PO6RjmkkONUiSeWf5S0DkF5hT8w0CxGlXIS6lcm0BphkqFY4hzqUBOCaJWhvzuxaPmHXsga4B5cGnAnCuGSAV1RXHJIIyCauGXiqhrQa4oqaON1D0ooCoNIpT5zmg9j4a4u4e8eCx26celc40JSRKI23/nYT11LcYemRuDYg4mgAxXKu4Yb3YGb2hINVaKpsT3m4W9rF7kjqDoou4Es9+tbmURirXHKquJ9DLy8ZaQGV2Si24ju9wbDZ/qOlK080wDTyX89uyWB2lrhU1VUHslzuU97K2Y1iZgCqzN1ogMFlo5qKQ51QVO7TNLgOyWN81TTSrMi2qy5m6LUc+qr3uq5acwty+gorGal22CrtRC0yvozoZUoD9niL3GZ3wVag2d2ZGZyRgsVGtVZV253Iaxx7IMNfTmWd7ziOiqBbKL3bjUcgqMJ9Y99Abb7TE7F3rlA7DJcu7tdOI86szQhYr0xobCmBWY6xpbBwo0LUpWk2+T5arrK4dRf20gwWnKjmTozg22eCQiKyIVYujIS7YaFRYqZG0JUbgG7c4NKlrcUlw91VnWwFwTmoYrZXuDqj4rNaanh+6kPaxxyV5cP05eoWkolgC6xwXPH7ww3LRXAlKPSrZ7ZrYHwXPqOvNUl/FpkKxG1PfQtcwprXtTR/ly08UtYkxf2M1WUXKu3Kq5Tt4uLR+FcFY11Hy7z/aHWG7ukDaNcV2/OvH3PKmt5KEOXVlrdmvj7YFUIuGyF+ZrVWCKaPUwhKK8OkikTRcWknux98FUWvGb11luQjJox5w7I53xW/wByhbc2WtuJAqFmuzLysNK9QqzUkfri8QrUiBpc1/ghgoxtfET1RQMEj2zaD0Kiau4n1YFGo6U5EDzQODwHtI7Ki2tJ65nDBYsWULvluCwTNzbifJSNVQuc6K4jnHyOwd4KsrSShcHj5XgOHxWozSKmmuCiRf7HdNfAGD5os6+KVRO824mttYzClWMzI0gBw+KsEMslG06dFUU+6NaKSjHMuHRBTW8+OGJGXgpYqi5BCY7lsrRUSYjwPVSVbFVA4+8HfaqjabdeG6tmajV7Bof3wyKxPFa/xM2gkrmurnWn28h8LfFSwletbVbtt9ut4RhojbXzIqVz/S+Xb854GdFzdCBQOarSFINFlWY5NxCDcqzwUjuuvZ3ms40w1zsO42NwPfgc0A/NSo+1b49uXUTOt3AVGB6L0OI3boJJ3NHtOlkBwDRX71mxY1m0cdc2Zt1egF7cY4BiG+Lu5XO9f8deeP8Aq/cyh8FzdCdEGH+ofpktXd2uH2EJz7Z69MLOzWHOGQxW3MNcyFvHt18I2mnk8LV9JPbzwzP1h1aiuAK2iQXT6Eg4ZVUCtmeSAPP4qCRlwSfUR4nugf7uBxqoOE1M0UnuYuJFSe2VUDhK8UANACqgir3nP5s1UbPj308fue1xbg+7ETZq0ZTKhpmUyrPKPknAptp28X8U4uIGO0yZYE+SzauKviexN3reI7KRxjhIc+aRuYa0VWpGXct2GLZt4lsonOdCA18b3Zua4JzVsxdcc4rsY2Zu7b1OIop3llu0mlQOqtSO5Pxrjv8AQ/6ps1wHNheGSNrWtfNSyxfGK/dtl2+Hj2xXETKTXbnfqJCfmoaK/wCp/jW7m7hGzezBdWgEjo2v9LK1r4qYushyLdeP7je2EW2W3tMjk/OcQG6tTgAMFJC1c8l2HbbnmVhZUbBDJFGSxgpq8BTqVZ7Ktbzl/H9t3M7aLFrYIHCJz/TgMjgrmm4885rNssm+yybQa276EuAoNRGICzJi26v/AKXwW8Ue57o+MSS2cNYmnyJ/cruRJ7WFn9QpLxk0N/t2u2ljc38ppcdXRLlhLWQ4rYi95PaW+k6XTg6T0a06sfJOSvQ+bmLeuMXVxHQu2+4c0U6NaaKdf9WKn6bXrn2d/axSNjvnMpASAAAtf4mrO7ZzDbttvJLqWK/hkiLXxjNoP4sFm+vKx5TWpIoPUafYiPTuGxx3nGoHe6beLbpzJcOGAIpVW1IwvIL1l9u91cxjSySQlte2QWI0BjcQaDCv7lSvW5trstw41tf6u9/SMZGKGtK4LVnlJ6ed79b2lruT4LS4NxAylJTjU9VkaTndTx7ZT/c/cnXtZ6YRlBKPA5qpXrW8z8ai23bX7ux0jjEBGB5JcV5juE1lJvBksme3bGQe2w9qpErUfUtrzHtb2g6fZp4VoEvtWLvNo3C3sYL2dmmC4JEZOZ+CaNf9LP5u4DDGAnDyVOfbKWbf/no6fhuPt9SRmvVOSctsNouoYprYSudG12ogFX/VtU3LpWXW97DuLPS2YjSzsFP9SptzlZH9RrUuNNUIAr4pPa32pLz6f7vfcjmc9mmzllLnT1/DmpCxmuR7VbWO7T2to73Y4iA51cajNUrY8BEN5x2+2wvDJZK6QfFM8Epv/RdhtW3Xd5u0rHFrT7DGnqpgJ4XNt+4caudnnlEUjyS2virmwiy2Pju0cbfLuE942R4YQ0VCmYRifas92v8AcbyeYRNqXxg9eymeCKJwLXUoD1UU1mdCPGqoUkkUJw6oGu9Z8UDJWu7eBVEQbQ1yp0zUQ8NFCTUk5IqZjNLQSKA4BBJBQOwyGRQexcHOrictfFY7dOPVVrnes/crGRO2k/rYf8QWojbckvH2uzOe00JAFVyvt16vhU7fcWjLWF77Y6cCZSOvdarMvj0OudF5vNtG7G3DdQb0JUntb5ojd7aKO6tTE0NfqAw7Kf610m5OH/0shmDyQAfFE69Km727dP6cx8s3oAaSFqr8+Fjd7gLfbYIQ6j5QAEsS3IO2aO3igEbHBzzi4juVKsWR7KNHtGCi4ZKQxhccgtwsZa+uNcrj06LNaisnlNFGbVdO/utRztD1rUrTISQa5A1WM1dWMGlgVSiZjVzYm5uKsRoLKIRWwHgjcM+eTD5Qkc66Z+lpVRmN/vdMZYD6nKoyd1LpGkZlWQFW7mWllJcyUa1jSST4BS+Fj535Nv39X5BdXZdVjnlsf+FuAXJ14JZOFQs2vRy0e3kUCw6xorHotRav7JxwK6xx6W8U5AWnGwXFckkKs1a2cqM1BACWLo5hrtStRUykAlRuArlgcClaimu4gCVzrrKrJW1JCi2gLmE0J7JSG7Rdm3vGmuBKkrP6c+HsHHL4TQNxrULrK8li+heY52uHeq0j0bjl8JbdrScaLFa5ondIKguC512jPztrULNaimvIdMmodVJVsFWEtKKVZVhcsbLAQcahZb14X9W+O+5BJK1vqbjVdOa4fpHjFs8glhzbgvRK4L7ap9LgO6DTW0lWhWAonDuOqUAXQAcoqaxnANFWaPle5pZM3Npqqlmx6LxvcmXu3tBNTShCU/OgNxt/ZuXCnpdksxoNAaOLStMo7mNwNQopYHktIJSpEEzTrqMPFIUbZznUGkpVg5w1BRpHQ6S2mIxVQTZXGNK4hSkW3tieB7Dk4YLFbjKzwucJrV2BFQ0qsidsldLYgP8A5sBLHjyVQRT7VpClhc0uAwbmVBNtd17F23UaNdgUGpGmWEtONVFZa9idFcFhHpJqAkoAua6XBuHktRAMjWyMLHCuGIVGZmifbTuaMK4EdwgH3eMvtPSAXNxBPTuuf+tMydTXE1oa4/FaRcbVeNhe15PpcAHefRZsWNO/1xtLQKHGvUrcrNaPjDfelijONXtB+JWmXsjKBtBkvP1fL08ejisNOBVCsOKB5WVNKKjlhZI2j2hw7HFAN/SrAmpgYT5BXaz8xPFbxR4MYGjsBRNXE4UUtKtUEZFEGK+orQY7R3i8fsU59p16YEHAg/8AetuSKaMHZd3qMDBX7CCtf4T28xlDtZpi440W2XMkJIa7I9FQ8OIOGRwCgcDQjoeqCUSemhzUwOa6ra9eyBzTQEnFQPq0DHMgVVE7HVaOyqPT9v2LcN54PtMdnKInRPkc9znFtQSR0VpCbvYSce4VdWd9dNnuL6ZggjaSdIGLqVUqzwruCwSxbdvV/Axz5mW/sQtaKkvk7UVvpIk+oFpNJt2z7lNG6OV0Pszhwx1Myqp/q/4C5ET/AND7CTmHyfAq32k9MnE69dBLp1/p2kF9AS0GuFeyaNZvj68T424jKRw+9L7P8ablG9cZ291t/U9uN3M6FpD8KAdlPCvMLm8t7vfv1NtD+nt5JgYohk0VGCRK9B39wb9QNkcTQmOP7MUntb6Y3lO3XU3Lr2FrH6prg6SAcjkpKVU8h2K62K/FndkGfQ15DDlq7ppjX/TAGXb96tm/zJYfQzvgVbPBPa54FNf20LtuuNvMcELZJJbl4oMvFJ6Juqj6dQwP5Lfbg7CC1ZJIXDsScU58Q/1qNs3Hi24bdue27RrLpo3ySa64k9cVLPBL5YvhezMvZL10Vw6HcYGu/TNaaVJBak3DJrR7Ds+9bPbbjd71OG2nsOGl79RLiMM1d8GPLnu1yOcMq18hVZivX+BXNg7jsETpIxbjV+qjdTU55yqt54ZjzXkkkT97u3xtAj9xwYGfLhgsRoA0uJB7dSg9Rba7NvHHNtgudwZbmBlXCorWmS1YkrO8j2Lju32fu2e4fqbjUAIwQVnF2NBLd8Q3PZ7CHcbvS+3YPQ3vTFasSVmuS2/D4LRn9JkdJcF/qriKKYavn8h4ZfWVlHfh0stuwNDQMirZKazXKL/ir4I2bPbmOVrqukI6BSwWdp9QNrft8Nvudl78kA0scR0+Kvg1neW8oO9TQtjjENpbikMQ6dyoIONcnl2R9y5kYkNwzRU9FRUxXUgvRcgeoP1+GdUhR+/chud4umzzgM0MDWgeCBt3ybcLj9IXuH+iA9j4IiLceQbjuF+L6d+mdgAaW4Upkmiy/wCvOSPg9kXJDaUJ6ppihklklkdI4kveaucc1FT2d7dWzg6CR0bu7TimmCLncb+7YGzzPkbXAEkjBNMQxTSxnUx2gjqMCoqaS6uJGUfI53cEkomItT6UGHdFxxoMXdckHUcXAg54koOBqdNMOnmiJJIYtDS2p/id08lRHI5x9OFCa4JaYH7juclFSjSD6u1EEr2VZq/CMAFQ1rm17UyCg9e+n8gPFJ65Cqx36b/P1QD7iBrzVwqrIg7bZInXduWkHU6nxVxLXoG57cL/AG0wdS0UXLp29zFWINxktmWHshrW0Bf4BXdTL6FXuzThsEtqaTQinmm+VvKay268luW3N6cWfK0Imf8AVje2bLqIMdkDVGsLLaxzQCF3y/2IUHebFa3JZqr+Xg1DJRFltNvZnUypPihkg1ranwUWRJQZnJWNKbetyYGmJhxSjNySE1KiAZ5MFYzaBe7UVuRimuIDSVcZ1HZxe5LWisRfRNDW16BEtS7ZAZ7gyHIHBaSeV5cO9uLSM8go1bhkbdLMc1pzA7hOGsOPmgxO53Rlnc6uAyRFTE0z3QHQFaRnfq9yIbVx02ULqT3X5YAzp1K593/G48EhzWa78riweajFc67ctRthJp3WXWRpbI0AWpSxeWT8gukcrFpE4aVuOdgmF2IRixa2jslWalgP5YC6OIW7FSpW4qp2UJKjcV85oprUisu/VVZrUVjmAOyWW0FxGC0q0VErdEgcOhqsLfLf8M3TUxrSVvmvJ3HokbhJEHDNdHNp+LX+iQMJUpG1naJYK+C5135rN3URZIQstRX3UOpqw2DiJY5VlaW8mptFGpWW5xszbqyk9NagoWPl7kG3Sbdu0jCKAuNF34ry9TyWznLCDXJdEaWxutbRjmoLeB2ppBWgNdxVaSMws0CQylrx4Ki7gcJotJ6qoueJbgbS9MDjRrjgjHqttulsLi39xgq4CqxXWs2atcPvWmaLlj1QV8EVWhxjcR0VZThnuNRTWBzHCgUFtE6rW1UaiQBvvAnI4EpEqFw9q5NDhXPwVRc2M40j7lixqVVb5B7dwy4b8rsDRSLVbZzfp91LHH8m9FWnoHNGKsSrOmlxHYrUZqV7XBjTXB4rT4qkCytq00zGShGh2u8c+NlXVpgfsUDd7gD4xM3MHGiKo5I6sJGasFe4EPqcycVpFbu9nqZ7rfmQVEsYfaOD6ktGDe9Dis1Yy+4MrM6VrdMZpWnRA6yewucw5HLohGs2K5E8Bt3H1x4t8QpKVqOK3Jh3OFrsg9p+9dIxXtLMgvP17enn0cstEQZjkXObXadwZtttbvvtxeKmCP8ACCKiviVrnlnrrEnHubR7ndmwubd9nfAavZf1A7KXn/izr/q5uN32+C+hsJZmtu5wXRRdSAsya1bh0252MN5FZyzNbdTguiiJ9RA6pJpbhrt1sG7i3bjKP1j2e42LrpHVJNNF9VA8IpwUDZG9UGM+oTf9PaO/vuH3KT2nXp57cNo+v7FtySwxB+17k3PVbPP+7ir/APknt5ReRPimNK/BblSo4HCN+vTqA6HsrELqpQ0zyCCVhJpQeaBQ1zqkeSCcQuaxrifmTE0oBrjgO6jRW0r6sBXE+CIIiNBWop2KI3d3u1xZfT/aBa3JimdPLrDCAS3FWkZG53C7vJGunnfM4YAyGtPKqDZbRyR2xcQtht8rDut9cuc9ho4tYMBUeKtITduVjd+K3UG6TNO5wTtMEYAqR5BKSmbLvfGr7j8O1b850X6V5dDI3MgpZpLgbke98bttmGycfDjHNJ7t1cvzOnJtSpYardy5BaXPH9nsI6+/Zuc+U5DE9FU/wnL+Q2m83kD7fUIoomxgO7gY/esX23KzdvKGXLZBj7bw7DqAarUZsX3JOXy7nuttuEEZgfasYyLGvqYa1Kf6e19H9W5Gxtc/bYX3QA/OP8Q6qm1id23a73Pcpdwu3CSeZ2p1chhgAPBTFP2Te7/ZrsXdm/Q/ItORHiFZUXm6/Uff9ws32ZkbHFINMhjbpJB6VSiksN83GwguILWT22XTdE1My3zUIist0vrKR8lrKYpHNLC4dWlFJa7he2dx71vK5kvV7T3UgLu983e+YGXF0+VtamNxwNFbUwG1jtJABNTXJZUQwXUcelutrcyBWmWGSumIc3ipz6lRU9tDJK8xxMc578GtAqaKgqbbdxgiMk0L44ujiCAPBTTAJJBxONMkMGbbtV/uMro7Nhkc0VPgEA91bz2c77aYaZGH1N7FAbtGxX24xvmgcGRxmjnuNM0Au6bbPt9ybeWjngVBGVD1VFhs3FbjdLZ1yZBGwO0gUqTRCLJvAISPXcmvgEMTxcBsiaOne6gqchgAkmp6Dbnwuwh265uYnv1wtqAT2Uq4xJFKgY1y8FUNINcfJFK3VlmCUDmxmpPbNEODK9MUVIxtaAACnVREukNJANCPvqik9OmoPw6oH1plkf3IHEEGlcR+9A0srQVpXumBSwVxOHbywQNBaG5eo5FELpNKihzqFTDCBTy6qKZTSMaGqEcSKAE4KBXTUZWvgrohdMcABkMKIPXPp88jhtyetCs9zw3+fqsNNuE7p3s1murDyVjGL7iFxK7d4Q934slqFe7Qfy2+QXGvQeQECtaiHEYIG+CKUCgqURzG1NSiw44miCRraDwRqRU7xuzYWGKM+tFrMSTOkfUmpKVEErsCsqAuHYLcc6GFarcjnUU7iaNC0yO2+HS0YYlCjp3U0wt+Z2aSM2rza7dsMAPWiVrmHvPuS+AVidUsrw1qMszvl9pjc0HF2AVRkbuWjc8SrEqfa4hFG6eTAAVqrSPn76n8jO88mmDHare1PtR9qjMrk6csvDmFmu/K2scwsV2jUbacll1kaSzJoCrCruzOC6cufS0gyW3Ki4sAFpirK1dSiMVJbPOgLo5Irl2KlaATAEKKrbqJxrRStyqyeF2NVnG5VbcNLSs1uA5Hlw8FBX3IrVSqsOM37re7DCaCqscv05evbPdiWACtahdZXmXW23JhuW9MVaj0rabkT2w8liunNBbrb0NVzdFO8ZrNjcV0zCHpEqe1eQRVKQRuFs2e2cKVqFG3zv8AVnjjo5HXDGYgmq3zfLh+keZ20hy6hd45L3ap6HSSqRpLaSoHdAQ8BzfApRUXTDHIaBSKO2y5NQD5KxlaSOdG9k7M2mqqdTXonHdxZeWLQ41NKFSnFAbtamK4JAwOIUjVQRTektPVVIHmjBNVUqW1LSwhRYeWAGvRAYx7PbBByUqxNpBaD3RUErHHHt1RE9hMWu0k9UpEm/iaSzY+PFkdTK3uKLnfFdJNjMTPMltSPCSEiSInwxWoxi/t7hl1bRXLDg9or5haRK39nRVDJBQ4KCfbbj25ww/K/AeagvCBLGWnIiiKo54tDnMOYwQV1xG4VrmtSoGPrGlwwyVIz+4wG2uRT+W+ooVKsZ7ebR7JHxg0ZQEUyooKq3cI6v1EuOA+HdVF1aXMlrKy4jwcKEjw6hYbbewnY/2b+3OFQ406LXNxix7Zt9226sobhpqJGB2HiFj9J5dfzvgUuboRQUt3Z7HtNzd8huGhk7mBs09C46cqNHirL/iX/rIbbulryP6jW93YjRbWcJLnu9JfQEZeJctTnNT63BnO9dhyfY93A/L9wRSn44fcVjj213PGsvyrf5B9SYJmPrFayxRA1yApq/8AyK3+bPbXbIW7h9RN0vAdTLKIQs7A4N/tUniLfPTcrDZwVQ4LKlOIogx31BZ/8fbu7Sn72qT2dennkjS6pphlRac022gmO+jOTraWn+4Vr/8ANZnuPM76GtXDMBWUsVLm9606lbZp7KkAHGnygeKqHNcWGhq0jNA9j2gVdXwUpiU3EjmNZX0jomrErHOkrqGAzOSBMw4joVMCxk1oM0E7pSW6S40b8gJyHklQgNSB16lGiayHVr4gpqY509ARhq6lXUc6ctDWigPU+eKuiFxq7Prn0QJrqQR8apKEdrHqGGOBUVfbDxW73OJ87XiC2J0h7qkuIz0gIRcj6dtLQ112aDtGf3lRcR3f07d7bnW1wXSDJjm0r5KGMbcW8sFw6NzSxzHUo7MUVlTEu32Mt9dRW0HqmkdpH9quD0G24NssLGtmY6aQAanl1AT4AdEBQ4lsAGFoKnxcVMVT8j4XDHZPu9vaW6BWSHMEDqFPS4xAZjgqy2/CeKQ3UJv7xoeyp9ljvl9ObneSo1Ps7bEaAQtHkwKYupGOsJHe0323asC0aUw1hOYbINvvPdjaGwy1IHQFZi2Jvp8Ad+BNCdDqVzW4y9I3azt912y6sBQTNZqA8cwsVuPGbiJ8MzonjS+MlrvMKxlsPprX9Td419Lf2qk9qLl4A5BdimJdn4UCzCrr6fXTZXXG3ubUS+uvgFpFXztjWb25oFA2NtB9ykWtPwFoOw3DnjUWFzgPhVVIz83Oblr3NZbtFCRiSmiF3Ob8jCJoHfFNAN9yrdbm3fA6jIZcHADMJRSUAwPxKBKEDV3qEVwBABrmpoc35a5nsqHNq11SP9qgc0AUd8UEgbqBLcziQgaG+nAULVFK1oJz8apEOcCCWnEjI91Q0uPXAoONXAk9EHOaCzUBQZFAjXHSQMs/NA3SaVIKGGBpcaZIHBzWmpGroAgGuZNDC2gJIBr2VENvK8vFDi40VTXsf09Ln8SvGuxoHBc/09On5/6wMkTjO+StAHEEq8+kaHhvq3mGgydieqqV71B/Kb5Bcq7pAERI0IEdlRFNpig6lSgfSgQOYzqfiUaiq3jeGxNMUR9SKy00r5HlxNSURGokQTSYItAyuqStRzqIkNaT2XSOdR27TJJqOSrK4tQGtMhwAyVE+3QmeczOyyaqyvXyBkQaMysum5HRt0tr3Vcwd/cBrSgxG53RnuHOr6W5KoqdLri4DRkukjN9qz6kchbsXGZGxupczj24h1qeq59Vp83Oc58jnONXONSfErFdeU8GazXXlbWWYXOu3LTbdkFl3jS2OQrktJV1aHJbjn0toei6RyouOoC1HOjLd+IRmirVv5YXRxQ3TSCosCtYScVGkU9uCK0QlVtxbAAlGp0pL6GlVy6jtzVS4UCkboG4pTxUpIghldHM146HFNTqPUOJboHxMFV05eTqNiHYteFtzbfim4VaGE4rNWVpL+ESQ6vBc67xmp2FryEUBO3FQqFjtLksNW9uRJHQrFdOWF+ofHm3VlL6a1BUlO+XzFutpJYbnJA4UGo0Xo5uvJZiaznLHBwOS2jT7fchzQaoq2jIoqge9h1sqBiFKoCCT2pArEX1tKJYqHqFUXfFtwNpd+w40a44Ix6ra7hC25ttbcSBVYrrWbeS1xHUZrTJxAe1UQNc6OSnRRB4cDHlmigZXzRyAg+nqgtrGcPaAVGonkbQ4dUA7g6N9Tgcx5KosbeSOaIxyYskFCPNY6jXNxR7nYNsZmFgPtBun+xZi07Y3QRwywmT8x8hLIuzSK1HxXT/ABirEVwPXJEIRmgiJLTqGYQaDb7j3ImuPXPzUEe52pe33W59VIqoljBaCeq0K6ZlHYd8AqgTcrRtxbOFfWBUd0Ga3WzddWxOPvRD7QorK+25riC01bUuHama0iysXNMYY4DHFqz1Go0XHNzbbXBtpDSKTIHusaWPZuC7iHWzrFzv5fqhr/Ccx8Fb5hzcrXDJcnYiKqZd62efdZNklcHXLWCR8Tx6SD55qznYl6ysrvtnZWHN9k/pjGxXM7v9RHHhVlaYgeFVrlOrFz9Sdvdd8WuHs/mWxErT5ZrhfFdZ5jyzbOPPv+K7zvEtX3kM0ZjlPzYep+PxC69XMc+Zut39HLV42i8vZSXSXEwaXnEnQKn73K9+k49vQqLm6FGaB4QcoM1zpjf6YxzhUCQfeCs75W+nnM1zAMKZLfhyxNt5ZI6YNGDoZBX/ACFWeqWeY8vlOqoOYwVnpKrp2fgpQVJC1KmIW64z6RWvVblZpWN1kA5j/tigkJoC0DwBPRSkIakAOxd+EDwQS20g0HGhrj4q6iYNaQCDTGpp+1MU1zXsdXoeqlgWoL2iuHdQOkfSo8a/ailIrGHZ9ERzIiRrcPS0gH4408yggcSX1OZPqQKXYUrUDJUINAPqqK9kRPbx65WMwdrcAB4kqj1Ld7u045skAERdlFDEDpDiBUkkdOqlqsrJ9RL4HC1iHXEklUW3FObXG4boy0uIo2xzAtGgUo7NRJVN9SNvZbb02Vgo2dgcfFwwKzPbdT/TKxZNu00r8fbjAB7FxofuW4ybyvle7DermG2lMMELzGxrQBg3CqzpVIeRb24guvJCTjgVdMei8Pv5tz2GZ90dT4qxucetQp0vLzF8bRM/+EOIA7qQel3j5LDgrRCdLjA0ahgfVn+1Xonp5u98pbqLjnQ49URJZ3kltcRTNcQWuBJ8KpCxo+Ycl2/dLSCK3a73GHU9zvKilnlZUXAKDkDadY3LUStw3cBbcqELjQTxNHxBKkW3yyHPtrbabsS1pDJ/WKZElZn/ABaJ+nDaX10BgAxuHxWkik5mCOQXNMTqGHwWYtHfT4lu+OZ2jctMoufVG/uP/ptUi1pPp169lum1rUuB+IVpGMfxbe3TyUgIa5xoSRlXBSJiX/o7eiPkaG06lFVm4bddWE7Y7llKCg7FNMAAFxLRhTMKjtJJoMVAoNCKioQP9QqaZ0QOxc46hlmg6lR5YoHjEk/FAx1DlXyUHNB1UGKBwJOFfV0/sVDXYfNioFa8DA49FQ0kYtHy1qUC0AdWmByCBdWNehFKIIXOFS4jCuSCF0rQC8uoQcFQG9xc1ziSQTkiJbNoqMMSeqq49k+nVf8Ape9HYOXP9PTf5/6wc5LZnmn4inPpKvuFRPG7wyOwBeAAtxl71D8jfILjXoTgYIhxdQIplaoOogc0IHNGJJwCLIqN43psTTFCau6lVplpZ3SPJJqTmVmhoRMJK6gQAyvxVZtCk4rXMY6DXEhe8Rt+K6OdHWkNAGgYnNVBk1XOZbR9fmoqzVzaxNhja0dAoqeMGSSpyCFqaVwaxEZffr8tYWg+p2CqMncy6W0GZzWpEtEbZC1kbp34YVxWuqcx4h9Vt+fue8OY11be3q1g6E9SuTTzzqo6ciIc1jp1i2saVC5125afbq4LMdo0dlWgVkKubNdJXPpbwmgXSOVGscKBVixK11MQqzVpbEaAujzmXLaqVqBWMxUU+SMacVUivnjbUhRpR7jbDFZ6jpzWdumaXFcq7y6rJgS5ZaDSNIKupjRcT3QwziMlalef9OXrG23AmgHXBdZXnX2x3boLluNBVVHpNnM2e2HWoXOx15qm3O30yErLapfHVS1qQM+IhykpYMs5dJAWOmo7erVlzaObStQkbtfNP1U40+C5ddMZShxoF05uV5v05ef20tW49F3cl7tVzR2klCNNBIXMBqqCNIc3zSipvoSx9QpBNttyQ4A5LSVd63AMmYfU01RLNbvju6Nu7QMcfUBQqWHFDbtaGKbWB6XLMaBwuNaFbQssNXA9AoUUxoLAAUDTZ+87QTSuSCC3EltK6N5+U5qEW0cnuNBGYUaRTBzydWLu6sqEtpHMdpqlB17bfr9vIA/NbiPNYsbjKPkfaytfppJG7SR8VqVloGSNka2VuTs/NESVNSe6qI5GjEIC9qudEnsknHJRV6A2SMsPUKCmuoixxZTI4KqqriIgk0qR0WozQzWuOCoq9wtzFL7rRVjsHKVWU32yEM3vMHof83ZSAGJ3rY4UAYFqpFk+ro2yswI6rhuV1k2Npw3kszHxnVSeE4V6hb1jHs2z7pDuNo2aM0dk9nUFZ65dOev8HrDbO8k4ZY71Ky5Ej7W9iwZcxGjqJLZ6LJfZvGOC2e0XZvpriS+vyCBPMa6Qc6eK3erYzOcaS8s4ru1ltpRWOVpY4eBXGx1lVu38X2yx2iTaomaraXUZdWJcX51S+UngVtO02e12bLOzZ7cLCTTuTiSVdMG0QcAiHDBUhxHZZaZzm7a7KfB7f3rn21Hkt6xwc4USVmwdxs6rj2zk5j2/a0rf5/6x1/jzi6Z7c765Cop8V159Mde0ErQ5tQMVUBPa4tr2x+C0hGua0EOGJyPZVDXkl2B1AftQM14muJpQFQSsbShPVBK9pDGgE1zIHSiDvdJiDBXX38E0c13pFMafMoFEgIxz7oJoJKP05h400VCOkJ+YmjakAfxKCEO9WKofnppmUQ0nUflqAamniglikdEWTs9LmOq3zGKoO3rkm7bsyMXk3uMhxYANIBKlWA9vsbm/uG29tGZZXY6R2CI2/DOGbnbbi2/ume3FDXSMyXEeHZNXAP1Iv2TbyyBpr+njDXHs52NPsWVtL9N9xht93fBK7T+obRh/vDELcZXvKOAyXN2+8jmERnNXMcCce+CxjWKqH6cz6qG8aMtVGFVGru7GHi/F5Y4avwLnPObpHigUqx5OSfcJrirEr1521zbrxiC0jNDJEyrs6AUqnSz0rGfTvbm0a9sjz1JcAhh8nBdmYw1iPYHXUpgx++bCdsujG71QyfynE0Nf9ikLBfB4xHyOMZgNdU9MsFqIs+b3L7bkNtLHgWMa6o8CVme16XXKbdm9cWjv4gHSwtDqjOnVTvx5WeYo/p5QbhcjroGPxWmZ7U3NQByK5PX0/sUjVFfT7Dfh4xuVjJv1Bp/XcsfbH71GqXivLLHaLKSC4a5xe6vpV1lbt5/tJ+S2cetSqaZ/9g25kDf0tGHM+Cho/lVja7jx1u4RDUA3W09fEKVr3Hl1A2Qk/Kc0Q8OoMDgeiDmtBJr0QOGDscad8UHNaQK5jqgccRUHwAPZB1QaCmWaBHFwI6HogRmo1p51QLXCgwJNSUHPAoCeuZ/sQMo3Poop2gk1GROSBM6gY+CqE8PsogGuJWjBtc6KoCeS6gJwVC2zNTjGc3fL5hFGWsTmO9TaOyoUHsX09b//AExegfwlc+3T8/8AWElifLfviaPxUd5q8sWtnxiwEVzb0HyuGK0SPYbdtWN8guNejExwRDa1QcGoHEY0CGH0DW1OACLIo943oMa6KE49Sq0y007pHGpzzKjFprQo1EmQUioJ34YoUDI+q3I52hZ5gxhPXoF0kc7TbGIvPuu+C0wt4tMURldmclUovabVziZ3ir35BEizcCPT1Ki0VG0MZ4qoA3C6DWmpwGaIx27XzbiWrRRrMvFUUzWunnA6VXSTwx7p/Iro2u2OhjNHvFCewXPqtyPn3lf/ADjvNZixmT8yldOREOa5115W9j8wXOu3LUbdkFHaNFZ5Ki3tKrcYq2gOHiujlRbK0otOaQOVSre0cDGF0eY+WhUqhjmjRsr6NRIq5Zhqqs63gK9LXR1CVrlnL6MVxC5125qrkjHaqxjpKDmaBgoGWc7oLhrweuKsY7mx6txXdBJEzHsuvNePqNjBJpc1wW2G84zuAkjDCVmtc1ablb64y4LnY7M7I0hxBUrUqGVtQubohbUHsjKxhIljoVJWo8++o3G2XdpL6a6gVdTvl8y7lZybfuUkDxQajRejjrY8lmCbSYtcCCto1W23Ic1vigtGEGoVDLuASR16jNSxYp8YnqxKurC59xmkqoudiv3WV8ATSN5Ri+LrezRMvLOoxNKhYrr7Z50ZikIOYWpWUzSHsp1CGmxVDqFBK97m+puYQVk7rmWarcSeiCyspJYnhko0lRdHPaD6goqJ0ZDtQzVQZa3GmQGvpdmFLFlUnJLL2bj32t/KmwPapWI1S7RcYOgLg7ThUZVp0W2Fo1xyVQj2iiCIVa8FppTqg0NlciWIOGBOBHYrKu3CAPjEjRiM1RST0DyCMCrAFM0sIIwacytSpUMkTZI3McM1KRQX+3iaGS1fmB+WT2Wa1GSbCY5JIJMHAkEdahalSrHb3VjMD8hl5rn+kb4oiCV9pchzDQsOJGRHVY5rXUeh8X5PJbujuInVY7+ZH0K3KxY9U27cbW/tmzwOqD8zeoPZZ65b560UstntzVRIFitOoopFRxQKERyocD0UWKDmra7HIR0ew/euX6R05eYX0QfFUD1ftRknGxTcox3NPtXT83PpgdwjBuZmdWyOA/3itcejr2DY0aXB2bflW3MPcQFpLwMaY/FSFCkDFzhqrWhPdaRA2oeQ00A6kZqph+omSukCvYIH4lwbqo3uckEjJdLjjqbTHxVMRvcDQjMZrIdhk01FBXzVHA0p+xQSB7g4f3TWg7qgi6Np6TDIXAgYUoQetUAxbjQkVrQqCQNOmhOeIVMMNQfDqhh5dqi9sUAbiaqohJPQYf2qKu+Ib3Bs26C8uIzLHocwsb/eSD07jfOtp3FxsoYTBM81ZqyOCpKwHPttdZb291SWTj3RXuc1iLYdwDbxd78yR3qEA9z/ADZBbjLW8s5/cWF6dttYxIYCBJK/+IjIKarOH6kb4X4CNtP7qaNps28jlGwzG5YBKyrJAMsRgVOovNeTzM0XEjP4HFo+BSJXslhuv9N4mLxorIy1Gj/ERgr1Vnp5jdcn3uWVxN4/W4kmho2ngomJdp5Fucd9E+Sd8jC4B7HGoxNFYNT9Q7dkm1W9xpq4PaBTOjgs9e2v8Z3g7iN/hNa+k/sWozVh9RDTdoHHL2v3rH+tVdfT7cI73brnapTWjToB6ghbvmJzUHF9vfYckvbVwwa3A+CzzT/Wd5oB/wBQ3GoYAChHcjCqRal4FhvwGHyOyViHfUOo3oD/ANMftU/0qgsdk3HcWyOtYi8R/NRKQE5kkD3MLaPaaEHwQSgBzA4fMcCAiPS9sq/gBBxox4b9iX0seXStxwyBoECBp0549Agez5akeCBaN0uJNCKaW0zrmg5p05IHAAuypXoEQ726g0wPU/cmBHwSADWKAj0lFMa0gmuFBUIOIoAMycT4KKa4+kAjyKBWirTUYVAqgVw0mo64qoaWvr6an0kmnYZq4BZZSG4dkA8jqxaq1LcPJVIhDX0BcPj4qKmhi9WqtCgvbObXoNw33AzLuUHqXBD7nHr4tYGYHS0LHfp0/P8A1n7DbAyd8rsySrzGI0WyuaNyhib3CqvVogAxo8FyrvhXIhGglCH5DxRaUlkbdbzQBFkZ7ed91VihOHUqr6ZuadzuuaMWogPFQkStyUbjnuTAJM6uCRmg5XgYLpy52gHkzTBjcgtudWtnDWjfwtzVSimtN1ciNv8ALZmqy0EBZDFhnSgUWVJAwuJkcqhbiXS0nsgye/7gQPaafU7NEZi5l/AMytcxLRm3W3ts1uzzWuk5il5I4vZI49qBcq6PC+WD/VvSIzHVSunImHMLnXWLex+YLnXblp9u/CpHaNJa4NCSrYtrXp4rpK59LSFpAqtxzoxlcFtyqcAKiwsifbC6PMmlrSqlAcjzVRpFJKNJBVWRT3UuJXOukgJ9wXNomtSK28bUErPTpIqZiOmaxWwc2OKlWBnhIzWl4luxjlEbjjValeb9OXq23XAmhGONF2jhWj4/fmC4aCcCVUehwytnth1qFz6jrzVDuMBZKTRYbBUqsdR15qKRixFqa0eWlKQm82Lbm1cCK1CrVfNn1X4s6Gd11GzEHGi3+fWV5/15/wBed2kvQnEZr0xwX223ZDg0mg6INJay6mjuFQc2jm+fRBU7jaFrtQCzqu292lwBW0xdFhcwOB9QxBUSxseLbwJYhC8+puBRnm54Gbva0/OZl1WfTpVdbvActRlNI0A6ggQPq0hAM0OilElK0NaJpYZf7n7l3G5ooKUKUW9lM2WMDqstROW9AhSOZQUGfRVEzomX9m62eKv/AAnxCxY3zWYYX2l42J4DD8khHcZFXmli8Y/UwHqqwdWvWquo7THR2qtQPTTv4oJ9tufal0uPofh8eiir5jmuGl2IKCo3GzMbzTLMFABJFqYWnPMFWAMsLXGp81UCXlu51HN+duLVlWW3qzjLm3cbaO+WX/EkuLfIO3+bWMCrUia4DiNbfmGYXnzK7Qfst77MmgmgfiAts1uePciuLGcPjdVp+dnQhWVLHp+17pbbjbiaB2P42dQUvLXPQ9pWY0lGSzWoVZVyoSiDuqBVYhCgpeXEHY5ge7f2rn26cV5pK1QpmzxaN1hIyLwt/n7c+2D3rTHuV40fMJ5Kf7xXTn0z17ATNLhhTV1oqiOmujaGvj4IyGuLdoqakNGPdCwKA2hcCQcqAdFUO1NDjQUwWkxG17i8AYduwUEdSamuGVUU9oByzzJPYKCSMCla4nohThmKUHeqqJYXxGT8wHTj8mdaekY9KoIyCKVUHA/dkqJGCte+aDnD0knFAraEtaMemSInuduvbaISyQvjifkXtpXqooQNBf2bUYKi64e57eQ2Jbn7gBSI1X1TiDnWbwPVpdU+FRT71n/W76Q/SstO7zl1K+22p6YOW2J7UvLmlvI7+hJJlLhh9ixytUUmvX6sTmFR6R9MA4bTuTnYN1NA86K30c+2CuntdeS6T/xHf/kVmLXpxYLnguhmLv0+A8k7OXlr2PNXaTorQHuURPYQTSXUTI2uc5zm0AqeqsK9C549o4/ExxodbQB4gKdKzPCH6uQQ9SQQaeS1EWH1KoNytq4flfvWP9aqq4hurtv3iB7vkkOg+RNKrcZr1Kawb/WmX8Y9M0OlxHhiFnPLTzXnIpv847hpp8FCn8Ecf6/FlTQ77qLURL9RBTeoyRWsY9PxWf8AVo36bbjHFJcWziA6T1NC0k9n7rwqK5vpZo5dAkJJBFcT2UxUMXA4W013BPfBMRa7/c2u0ccNnE75m+2wdyVaPNHBtc6tGVFBzWOzzAzogdpOknLSckCDxHggSjqUIp2QOaKYg4oJHN/LGPqqlCh7gCHULex/cgaZK4tAFOiBhOOAphQn96gZQZZ16opz2kAtFcMx4qodbsiklZFK/wBsHAvONPsVgl3GyjtoRLFdNla/04GmHiriKd2LiAakYA0w+CB8ULgxxpVrhQhFTRWbiGxlwqfVngFBNHahrQSKurX4KNYPhgHttNCK4+dER6n9O2U2C7B6grHXp04/1XSaYtYGZqtxkXx6Mjc4Xn5icUHq8Z9A8lydi5osSAUHiiYZLNFAwvldSnRFkZnd98fOSyM0YFVUEsrnH9qRi1FUkpUw9qy1DtSRaY99AVU0JLJSpKsjHVVl1OchmV0kc7T7OGmNPU5aRbE+zCGN/mPVZtWu22oghqfmOZRBkbDI/wAEBhoxoA6IKfdr1sUTiTkkGJu7p0j3SuzOSqUJaROnuKn5Rius8RzvmruQCOAN6lcrXXmMtyD+Q/yWWq8O5Z/zbkjMZg5qOkEQDFc+nXlb2GYXOu3LT7acAsx35aKzOAWotXNr0WpXOrSA5LrHGjWUNFphKFWRlg86Aujz0dIPTVCKy6wxWW4rJrg1ICzreApiXtJKjYJw0lRrAt1i0qdNRTSnGi5ukDyAKAaQK6Y60ndBcNeMBVWOffL1Xiu7CWJoriuvNeTqNhBLpe17Stube8b3ISRBhOKzWuasdytw9moLnXZQkaXEFSxqU2ShFVy6dIYw0KyD43CSPSVY1K89+ofHW3dpLRtagoz1HzJvO3y7buT43Cja4L08dbHjsypbSXEEFdEajbpzpB+1BcxOy7FBJPE2SIg4oqkeXQT45VSVFrZ3oewA4FUH2V0+0umytNGk4ox1P9eg2dxHe2Y61CnUb5uxS3UJt5y05dFJRNEQ9tFtDhGG1UDXsBaVBT3cLiHEYUxCQorZ78tYA/MYFKStExzHs1Dqo254of3olhjJ/ZlDxgBmliBeRWQljF7EKg4up3WPTp7RWFx7kDCTV5HrHYjNdK5ixSuCIU4hQRUIqPsVF1YXYkhBJ9TMHf2rNUfcQsmgOFSAqKGaPQ6lMsvJUDzQhw1DLqqiF0Dq5VGYWaql3exa2sjB+XKKO8+6isqY3xyGMihaVuJRsbRI0trR4GXdcv05b46CvBilD2k4fcVjXTF9YXmpjZAc8HDxVZsanZd7uLOdksD6Hq3oR4qzpLy9M2TfbTc4hpOicfPGf3LVn/Cdf9XDTRc+nWHLClRSKoQt6oYQVGaoU44oil5c2uxXPgAfvXPv03y8x9ytQVIup9sb/rYT/fH7Vvj2x3PDBcrg0b9ftppInk//ACJW+PSdKcuOsA9MFdYwsrMnRmpHZUwgJfG4d81AE+AscST6ey0zYa4s/C3M0FUQLIS12nN1aagcKIGv0jr1Ip5KokaGk0Bxwp28VFSYZnGo6IJewaBqIIJKqEYwGMkD1DrXCigbj5opwHVVKmElGFhbi4jU7rQdkHPJJrlhgEQtq7RcRyH8Dw4jyKQr1fkW2/13amCGQUc1j4ich1UsbnpjG8A3BzyHTxN8KlExece4f/Tr5lzLJ7kra+01jTpbhQucT2ViKr6k7jHNukVqx1RbR0f/AInY0+AUWhOBbpHYbxSU6WXDdFThQ1qFqMtrvPGts3K6F0/UyXCrmnOndZxq1Xs4LsYdVxkcT/eAQWd3Nt3HOOSx2zdAdUNqaufI4UH2JTXltNThpOZwPclRHoHCt9t5Nvdt0jwZI6gV6tK0SrVu17YHazbx1JyICmLqWu2235gbFFp6+lqDDcv5E3cp2Q27iYISaEZOccCVKI+IzQ2u/wBq+d4YyhLiTgKjqrEo/wCoW42d5uMP6WUStYyjnNyqSpnldZlh0vBa41YK1PQjGg+KqPTtl59tDdqt4rx5Fw1ul2CprF8ov7bc91mubYkRYNbXAlZxdQ8c3OLbN1jupGl7GtI0tzNVYlScp3uPeNwFzAz22Nbo0nPxKi6rLC5uLO5bcQGj48UhWobz2Ysq+3Bf1oc1dTyZJzm6/wCHAPMlBRbpuN3uUhluHYg0ZGMgPBQgJjNJIf8AYinaCR/CKVJQc0OND17IO9l+YxxQIGONCUErY/QMsVQoZStclAjm6iEHMgxI6nLwQMED6ubR1BmB3QJ7Rio57CO1UEbnvLXUGeJKKSIfMSKUaSCO+QVZCP8AddGGkYDJFgiGzl9sah2oVQZDtkh1AtphUEqaoqHa36KGMkkdlNMFwbPcloPtuceooVNXBsXH9we0aYHOIyoD1T6iyPSOC7New7NcRSsLHvqGgrNrpxET+F7k+UuNKVVlZvFWu1cTmt7hksh+U1VvR8Vr2NNAFzrqla3tmoB7/cILOOryC/oFrBktx3aa5eS40b0CuLqqfKXmgyUYtNIwRkijUh4LA01xd0RojalEqOZwaMSrIzaq7ifU8gZDNbkc7QzGh8hccltlaWcQaDI7IZKs2rHbrYzy++8YfhCqLYjHSFEFwsDG1RUF5c6WkoMZvV+ZpPbafSM1UUM7y9wY3yW+eWOqtLG3bBFqdhhUp30vMK6Uy1d06eS5O8UG/j8h/klZrw7lw/1blIkZY5o3BEHRc+nXlb2OYXOu/LTbdkFl3jQ2laBJVq5tTkunLl1FnA7LsukcqMjdhgtRiiGZLTIywB0hdHnqwIq2hRAF3FUFZrcUl3G5pwWK6wE5+BCmtQNIcFK0Duq6VOmoqJRjVc20DxXJVQ0jTX9qyqF7CtRitHxTdXQzCMnCqvNef9OXq+23IlhGNSu8rz2NFsd+YbhorQEoy38EouIARjgs115qmv4Cx5NMFnGwlCcFy6jrzUT2kFYasE2shrilSF3OwZc27gRWoU10fPn1Z4cWtfcxso5hqaBb46xw/Th5NZSlj9Ds24L1yvK0FleBtAg0Fjc6xQ/BFWkRDh4oiv3WzDm6mjFRVXbSvifQ9FqVF/bytljA60UGi4vuZt5vYkPpOSrHqtPudo25h1s+YYrF8OntUQEtOl2YW9ZEPxFUCNALSEAz4fXiPSVBWXMf6Weo+RxzSFXW1bgyQBpOClalW7wHDD4KNIJI6grTB1lKwh1tNix+GKz1NWXFd7TrPchbkARSOwf8OinK9QW0Briw4Zlvl2WozUla4nySojeOo+ColtJzDMD+E5+SitBbzYDsclANuNo2mpowdiPNUVJGk0Iw6qiVrWuirhVuBWK1FTcx4SROxYT6UiMxuW3uB9xoxBofELoiGOtRXCiWCO6iOLgMDmF57MdebplpMYH6HZdxkQo2urS9axzcfT0RGi2zc5IntlieWvbiCFeesS8vRePcrhvA2C6IZPkH9HLVynNsaTMeHRc7HSVxailURwVVxCBKIio5QK7Jdj+5+8LPSx5U9ulySJqXbJS2/irlqH7Vvn2z1VFzmxa/fL51cRI5xA8clnl06Y+aP2z62+RXVzx0WoCv4XYKJhpjc2rxiK4hNSw4sDicdSAC8tXt9QxaM1UwPQkUIpTEmmKrKB7XE5VqeiBzNOOrDoEEjaGgJ65IJBUtIrXHNBzSQQqh78XE0pTogcGt9v5vViaU+xA4YurXGiCd3qaCG0A+P2ohkYPuFxoR2OFUGl2Ll0+3Wwt5me9A0+mhoW+A8FQbL9QrWtW2j9QzJeoqOb6iTmEi3tw2QijXvcXUPeiDIXEssz5JX1fJIS6RxxJJKBpfR9aHCminSiC+tuX71BEyNsmttKMLwCaDxTUw88032rh7jW0yo0Jqgbm/3TdpgLiUylgOlpIDWhoq77goBmxks0tIria9kVHG6SB9Y3aThVwzHkiUWb6/INJn0oASXHNCRDJJcSAankkdSSVFwvtH2xhUmox6IO9pznA9Mh/YgR0Dg8gGuOCB7InNca0r9qDms0twweCDigmDS8kk1JJqR3GFUCsjGAOFKjxTQwMABaGYnrnRQP8AZypgMqeCaHC3kcfSw9sldgmjsbnIRONT0aVNMPj2y+PywPIOFNJT6i4kGwbs4/8AKyGv90p9QwTHxXfJB/yslemCn3D5qVnCt/c4D9I4BPuHxU7eB8iflbOAzCfa/FTM+mvISNXs59Cn0vxRUH0x5AW1MYBT7P51Oz6V74R6qV7qfZ/OiWfSXdTSr2jyT7X+dEs+kV2W0dKATmVPtf5pmfSGega65OnOiTqn8xDPpBDp0vnJb2U+l/mePo/t1KOkdQ5hX6p/OCIPpHsjKhxJDs1Ppf5wXH9K+OsFPaBTV+IKh+nHH2YeyCOgomnzBrOEbG04QNNPBTV+YKj4ps7MBbtw8FFyCG7HtrMBA0fBU8J2bdaNPpiaPgi6mZG1mDQAPBVNP0jsjMN045KNJWtoP3oqq3bfobQGOI6pVqRLWRu9wmuJC+V1SVo9A3SF3kssuZ3RKdXoovMcadFGyDEolSV0tK1Gaqry4JdSua3I52gXup6Rmc1qMWibSAvoPtK0lWTIzPI2CP5G/MVWF9C1sUQaOmAQTwx/iOaipJZA1tPtRGb33cxG0safUcAgydxNpBJPqK1Ilpdtti93uuyGS6W5GJ5T7hc0cIGH/EVwtenjk+E/l0SNVT77jA7ySudeG8wH+sd5lSMsofmSunIiDNYrryt7A4hcq7ctNt3RZejlorMVaEi1b2wNB3XSOdWELSAtxyo2LotxiiWuwVYqxtG0bgurzCy7BDEMlHNWWoqr6IEGizY6cqC4q0lc67RA1+o0PVJVMnYNJVpFROz1Fc3WBnNooqJ7PBEQSMFFYliOCcwXDXA0AKMd87HqHFN5EkTAXYrrzXk75xs4JaOa8Fbc2841uLZIwwnFSrzVxuFs2SPUAsV1ige3S8hZsb5riwOC4dO0KyPSsyrguF1W0KQjJ832KO8tJBprUFbxOnyzy/Ypdp3V/pIY52BXo/Pp4u5lCW0wIBBXVlfbddEBuOSDR2s4cA4HzRRLmB7aHEKEU15Z6JKjJJQTt0waQCtItT6dMrDRzcVEs1suPbu25txG8+oYEJTil3S29t/usGHVSVbEULw9q0jnAsPggcSx0Z7oagurds1uQW1KiqKKSS1ucMNPREa3brxs0banNRqUXIzCoRcByRjXqacQqyluYBfWmGFxBiCMys2NS/4FMhdIxlaue0Oaf7wzCamDmRRG0990oD6gCEYur1r2oFqxk14aSdPy1wrmoISPtGSos9sudTfaOY+VZqrZmmRha74eaorLu1oSCPNAIxpifpd8rkpA19bknD5hiPJZlWqaWL1aXCoOQW4ipurN0UxoKN6LQe2ASMIpUjELn1zpzcVU0JbKWu74Lk7yprMxhzmTtJ1ikbgcWuSFgmx3SS3m9qfAd1hvPDW7ddh+ktdnlRTVkegcf3ncIbP3buMvshQNlOYxp8Qu05ueXO2S5GqgkiuIhLC4PYciFm8tyuIINFhrHCqqFQcQgquSNJ2a7/8A0z+1SrHlksJzPXJasctMtWEXMZpk4Y/Fa5nlnqhOXtDOQ3jXYh2l32tCnMdL1jMX9mHHWG16BvZX0vtXCAiXQcMaeSrKQwtoD9qiIzCQ0kY+XZCxI+D3WClC6g1dwqzquntyGuaANNcTTFEwIYxhpB1Z/wBisKY+3aH0/DnqNe3ZEMEZr+1BPEyop+I5UyoqHugdXL4IJHRuLQHNFR2CI5sBoCBj+9DE8UbPZeHNJfhoplXrVVMSR2zxUU9XZA42bwaFpI/CB/EVAv6I6SMnUqaqgR9nIXUoTXsstFjsnaGnS7V0oKpsDxt92cGxvNfmAacU+oYmGy7g/SGwvcAP4Tgp9QwQzjm8vpSzldTAek5KfcWSrC24XyCajm2T2DDF2GPxT6h81KPp7ycvH+ieSDRT7i/FEM+m/K3NDTakVxqafFT+kX+dTx/Sfk7q1hbj1JT7P50XB9IORBw1NZTsSp/Rf5VPD9G981euSMBPs/nRsX0a3HTR9wwU7BPtf5iYvo3cBwcbtoNKVAy8kvZPySs+i1uAGuuySMzTNT7P5iIvovtzfnuXuKn1V/nBUX0d2MfPI9yfS/EFRfSbjkYcKOIdmK9k+j4ghn0x4yCCYSSPFTT5gmP6ecYYai1B801fmCWcJ442lLRmHghkEx8W2OP5bVn2BPJkTt2PaW5WzB8AqJGbXt7flgYPgENSCztRlG37AhpwggGTAPgqaWkH937kNP0M6AIWu0tooajZNA55jDgXtzCYabPeW0DmtleGOdg0HqkhbgO83/bLST255g11K0VkS9SOtN+227LhBIHlgqaJmE61WXPOdnt3lr3GoNMuqSan3IntuUWdxbS3ABEcQq4kUS8k71Wt57by0MNvI9pOBDTRX5T+iy3DkItNrbeujNXUAZ1qVM8tXrJquZy3cQwTPs3Ngz1eCqfV/wCNPt92y7tmTs+V4qs2NSi9PVUdpQdRTGoQqpaSiMloVG4R744mF8ho0d0Vm955MNLorY0bkXrUiWspPeF7i4kknMrp6c7TA8vx6LFqw8LKpBggbU1RTlFSMaBiVYUPczUaQFuRy6qrkaal7vgFphBbsdJJ5rcZWun2w2KMVkfgqzau7CzbbwivznEoCo2l7vBQGEtjZVMFTud82GJziVUYu5uH3EzpHZdFABodcXAY3Kq7cTPLnbq1nkZZ2viBQDxXLvp1/PhStkc+XUcSTVcnrzwtoP5QWnKqre/5L/JWudeG8x/5x3mpGYyZ+ZSukTwZrFdeVtYHELFduWm27oubvy0tjkFY1Vza0wXSOVWUTcAujlRUbaLTFqQYFVKt7ZtAF1eVJKaKNQO6RQBXTg5qlb5iku4wSVzsduaA06XVWW66V3pK1UVU+a5ukCSimSy1iB5KGIZKlIBZW4+KouOM7s+2uQxzsCVZXn/Th65s982eFuNcF3leSxp9kvXQTtxwWmXolnO24thjWoXOx25qo3K2LHkgLDYWJwXLqOvNSii5Ojg/S5akZp1zC24hLSK1C1pHi31T4c24gkexnrbUggLUuOX6cPBtElrcOhkFC00Xp5uvNVhb3JYQarSNDtl8DQE4FQX0ElafcrolubZssRIzopY1GfmE1vKaZKxlZ2F8XtDXK1FrY3j7S5bI00ac1E6jc2s8V7bA51CWNy6rpoXW0tPwnJJWcS4Pb4qhjaNJBVEsbmg0ORwUAG6be0H3mCvcKKE2+6dDLpJp2CqNLb3LZGCuZUrUpzmghQRxPMU2sZfiREO6QyRgyQge28BzT2INSAs+mvZtvOHNbIMnYPHZy0yKbgUQjx1QdEdEgc00OYPiiry2mD2h1c8x4qAmSNssdc3D9ioq7mEmtPgUAziXNFfmb+xZrQC7tQ4EtzGIKQVd7B7sQkaKuZg8dwtysh7SEVr9hWkN3Pbvcj92MYtHqC5d8unNUoYaGoqW5lcrHWUl1LW30voGg1yxr2BVs0ifZd0lt5A1ztUVfSeyzeW5Xo9ryS7urKO392lu1oaI20AoO6t7tXj8ud1a7VvN1YyB8T6sPzRnIqc9NdfnrabbvdluDQA4Rz9Yz+5azfTPme1gWmuKyuG0RMciAd6hfNtlxGwVc9hDR4qVY81k2e/ecIHkg4YFdeeXGjGcc3EysbFE7SSC7oAtsZVTzjZ7x2/yGOJ72vYwFzWkioaB0XOdO3XKjj4/ubm0FrK7/KU2JJXDhe9Su1fopMcvSs/Uby05vBOQULf0L8MjQK/US80+P6eciJ9NmR5kJ9RPinf/AFrykEllvRpFKVHVZ+z4pzfpTyGSN2qMNdk1tRQ+ZT6PimM+j/ImEkRx1Pdys/TGb+dOH0d3+YHV7UePU40V/os/OpGfRLeK4zRNBFDmVPs/mIh+h98KB97G0daNNU+z+Yxv0UGvU6+ApkAxP6H8k8f0VtKh0l64+TQE/pT+UEs+jO0D5rmQ9cAAs/dX4idn0g2BvzSyn4q/dP5wbF9LOMMbQse49y4qfVPiCG/TnjIp/p607kp9VfiCGcC4u2n+iYT3OKltPmCI+H8dYRpsY8MsEayCGca2Jhq2ziH+UIJm7PtbXVbbRj/KFBI2wsmn0wsHwCKk9m2YK6Gt+ATE0lLY0B0mhqMswr5NOfJDG2riGjuVMNdHJFIKscHDwxVxND3G6bfayFk9wyN+elxANFML1h1pudhdmlvM2Q9mmqvyn1oygQ0Le7jZ2fti4kDDK7RHXqShbiG93vbrS5gtp5Q2a4/lt7pnnEvWEl3qxi3KLb3P/wBTK3U1ngrIWgr7mO02e8RbVI//AFMtAKZAnunM1OupAe/c0k2qeRn6GWSNgqZgPTipF6tiHaOb3u5SxCPbpBDIae6clqxmdWo955hvO3vme7bz+njJ/MPbukxerROx8i3rcCJprL2rUtLw8lLDm2rTj+9/1S2km06ND3Mp5GiWHN0PtnI/1W4bhBI0Njsjn3FKqT0svnFQN/5Nuhln2uFrLKNxDXPzfTsiS2+hltyee52S9kLfbvrVpD2no4BL/wDBL7WPHr6e62CG5lNZXMqT4p0cXYzrt+3KTjV7OJNM7JnRtf2Gqiv+JL4qE2tzFt36x+7EzBmvTUUr2ordMme2t4zez3u0QzzikjhjVSrzfC0fg0+SjUebWO8S23L5w95Mbn6XtJwFcitc+nL/APQPmG8SXPKraKJ59mFzQS04VJTlf0vlLe3NlHyZ5vYnTh0bdDACafBIX22nH4tuktjPb2/sh2BBFDRZrpzZ/wAUvNNssmvsnCICsza0HcpzfKfp6Wu92kEXH5xEwMrH0FOiVq+mf4vLuhtreNtm32MjJ4LXTHFuLnm0ROzANHqDm6R41WP9a79KPcJOQN2+Fk4a23l0tc4ZgFat8pfrG52a2jt9vhijNWhoxUrUiwQISi+jSUTXBAtFGpAe4btaWTKvcC/o1WQ1j9136e6cQXaY+jVucluKCa5LzQFbcr1psbSTUrNpIKY0ALm0kaEUpKBAipGNFKqLISQuotSM9VAIdRJOS6MYEuWE/KrGafbQCFmsjE/KFvHK1bbZZafz5RWR2XglRZsaZC7s3NJNE8bQxtVMA13dBoJJwCox+7X5uZTG35QUFfcAsjDG/M7Na5jPVH7ZYshgdPLhQVJK110nHLP7jfm5uDpP5bTRq8tuvd+fGEthiFY10uYWkRhacVXvQrA7yVrnXhnMh/rHeZUjLJH5lK6xNBmsV05W9gCXBc678tTtrRhRYd40dm0gBaKubUDBbjn0tYQMF0jjRLVtiuKC7jJFOy6vKSY4KVqK+V9FluQBPN0KzW5FfLMDULNrpgF59VVhvEcjjSiumAJhUlZbDOZ0UVA+PqphqJ0ZoqBpWdeqggFY5GvbmCqz1HoXEN71NawuxFF04rx/py9DtLnU1rgV11xrccX3SoEbipTmtJe2zZodQzoudd4zsjDG8g4LNb5pzTguVjrDXHFYlBED64KkVXI9pZd2zxSpIVWx80fUricllduuYm4VxAXX8+s8PL+nDEwTVFDmF6HFa7fcEOGOCDUWN2HNAriMlVXNvKHtRAm4WbXVcFFVTKwyYHJa1FvbyiRmOagu9g3d1rOIZD6DlVVj02MkUd3BqGLqYFR09qhzjFKWOzCsrJ7wHCozQOjGoY9EEwLNBbJiKKWLKoLu39qYvZ3qFYlFWF6S8VwpmClGit/U0eOSy2S5DG6a5k0HmkQ6FzXN9iTEHIpSKhrXWV6+CQUilNP7CpFsHxghxY44jI9wqyfToiGaRUtJp1B8UBlncFpxzbg4eHdSqt4JRh2PVAt3C0t1NyOfmixUTROa7yU0DkVdpOFVQI+ABzyBicHBWIrpWG3mJApG+lKdCtyoIYa0H4Ss1Ypt62p8f58NdBxLQuXUdebqpcWSsoR0oQVmukV/vS2kwa0ACvUZgqStY0ezX8ocDGa92/2K43zWus9xa5o1GjhgQVmx00fDeFrmvY4hwxBGCz6WzWt2bl5AbDf+puQlGY810nUvtyvFnpqYnxTxiWF4ex2IIUsxJSlqhiNw6Iybob2QK1oHRBzoY3YloJ70UxZXCJgyAUxS6AmGkDMcVTXFimDnFjGkuNAMyVKBYtz26WT247iN7/4Q4Eq5U2J5JIo6F7g0ONASaVKmJqCa9s4biO3fK1s0uMcZOJHkrC2HTXNtBoE0jWGR2lgJpU9gn+m4H3Tdtv2y39+8mbFHkCcyewCpbgLauTbNushZZzh8g/CcD96t5xmdyjre/tLieWCJ+qSA0lA6FZzxq7NwQ5wa0uOQFT8FNaY8fUSOaWRlpt89w2NxbqYKjBdPmOf3f8i/2PdJ9ytnTS2r7WjqBkmZ8VLJF5tvtZUAWW1LyvfnbNtvvxR+7PI4Rws6aj3Vnm4z1ciibvXNLP2rm9tWS28paCyLFzQ5a8a5/wDl7T8pdyyJk1/ZXDIrOKPX7RHqwGKzuN2Wg+KQct3Ftpud1fj9K86nQgYlo6LV8Mcy3zoTlHK93i5P7diSbGwDRdUyq441U4Xu3fDRbxs1zvsFvc298+3i9vVpj61xUvitZ9RmeI7Fe7jcXLrq/m02c3t6Q4+rSa4rW+NY558jZLe65LyS7s5Lh8O3bcAz24yQXOI6lTn1q3zcdHDd8Y5Fa27JnS2F6dIbISaOTm74Op83wrd5Gzu5vdDeHEW4jaWAVxJTie07zUm2v2x/K7NnHdRjFTeHHTRXnS5bMen40WHRlvqFtz7nZDcRfzrRwmYf8KluXU6mx5bvvJbvdd1tL2FjtFhGz3D2pi4rrM3XLra13F90Zu3KLreHfybS2AaT3pil8S1ebtVJs49xtdy5I+QfqmT6repx0MOQWZ4kM3a3d3dxbjwyW6ZQvdbkl3YgJ3HSXYn4O1p43ZGmOjNKnHovOIweOXWFfTVZXr0J2ejuPQEYAwj9i10cemH45t3Ibht4bK4EMAmeKHzV3wxzzbU/HbG8huN8tZn+5clpq7uSFLfC88+a0PB7iAbEyEkCSElsjetQUq8Ka2j/AFNzyCW3FYXNLGkZFwGKnqE82rPjO72MXGWMllDHxMIe1xoahXpOL4U1tA6Xht+/SQ2WRz2HwJUvonquuuHQ/wDT0V1C57pmtbI5pJxAxorbh8TG047PFNtMDom6WhoGnyTprm+Fi7EKK83v9iuLi93SaJpEsbtUTu/gnNyM/O2oLTjV4/b4rp0bv1Mk7XvBzABWr0k5uLC793b+Qm5ktHTxvja0ECtCFJVuytDs+9TXU/s/pHQx0rqIoEWdWncj2ue/FsIs45Gvd5BSe1652DN0sn3O1yWzfmczSD40Uqs/t1pyWztWW7Gs0swqVq1mc9Rb3m2Xd9trIZ3ATagXEeBUavOwbc7VHc2AtX5BoFfJTryomxtf0tqyGtdApUq09CHOCKZjVEp2kU8VDHPdHGzXIQ1o7qqzW78qa0mG0xORctTlL1/xlbu+e5xfI/W891uRLcVklyXuzWnHrrSxR1Kzasg2NgouddJEmQUacAVULRSkSshLlGsSiINaquI3DUadFuRiwyUgDSFuJTWwNDC9+S1HHqpLK2M8vuPFI2/KFpzWtPwtWVG28LdAaBRxzWkRXs7W+luTfvUGW3rciAY2H1HMoKRtIwZHJJpbh1jC+WX3X/Kcgut8Rym2oeQ7r7cf6SF2LvnI7Lzd9PZ+P56oYRUjxXOPVVhbgAhbcqt4j+WtuVU++OpA/wAkc68P5ga3Tj4qRlkz8yldIngGRWK6xc7ewrnXblp9twosu8aS1PpAVWrW0wxXSOfS0gcukcqKaSq50vRDFu1xXZ5SSPwxUagKVmorLeq68jIWa6c1VvBqarm6RGYwfNRq1HLGQ1XCUBI0g5LDaEtGaKhe0UyQROAy7IB5mY16IgaViKI2e/daXTaGgqjl+nPh6zx/dGzQtx6LvzXj6mNZtd66CdrgcFpzekbVuDLm3ArU0WbHTnoJulp6tbQsOqua6i59R15pr+4XB0dHJRyrI30yMoeqNSvPufcWjvbaT0VqCqz1NfM3I9mn2ncXsc0hlTRer8+tjxdc4gtZ8BTNdWV5Y3p1DwQaixuQ5ocPikVYkCRiJFZd2eJIFFFqO3cY3AdFpBx9QD2H1DJEsafjW+VAglPqGARnm4udwtBMz3Y/mGKz6dKroXmuk5rTIghzKO6HNA5zfcZgUFZdNcCahAA+UsIrgR2RF9su7RzgQuNHNyKliyrzSCMRVZdDHxD5hmFUQXlu26iJp+az5SpSBrV7podJwmjyr1CqVOHVFeuRCI5zajx6IhGvLXB4zGY7qi0tJhpABqx3ynseyyqyikDxQ4ilCqBrq29WGPis4Ku7iLelCFcVCwe4an5sirKge6tQ9haRgfuKoqWSOgkMMvQ4HoqiyhlZJGY3AFrs1L5WVQbxYstGOcyAEE1MlThXwXOx1ihu/bmj1aA4jIrnXXlHtW4+zK1tNLgatNcVZXXmNJDuFRX8R/EtOk5Gwbw5jgHZd1iwxcWu6se0epZxNXu08hu7J+qGT09WHEFanTF5lbfaeTbfuADJCILj+EnAnwKuax5i2dF9ndTF8VGW0KiWFogVEdRRoop1RHOagbRBQc1ivJdiljtdWoub7gZmWA4qf6ubGWjg4m+OFkD5LC8ZpPvOqDXrWvda8seMW3N5dFvtL2PJaLmP1D8XipP/ALHU/wDFS86gvpeU2Zsq/qGwa2UP8BJTm+anc3C71vce52mxTg6bmO7ayaPqHDAqz/7M9evIrdbNm78+t7O8GuztLf3RCflc44pz/rVnmJLe54o3lcTYGPgvo9UTWhpZG45fFOdOrNScTLhynf2nLW0hJ/8AVJ/9q1lx/Ikp/CafYsV1eZcQuuTx21zHtlpHLA2dxe95odROS63MmuHP15x6Zae8beMzgNmLR7jW5B3WixXTz/qYhBUcksduvLEQXsgiDnD2n1oQ/pRP9LmeWZ3Sw3/Y7F1/Dufv28FD7UgBqK9CtTr/AKxecmyr64ujuPEJLlzdJntnOLf8qx+kxrm7A3DrpkHDILh+DYY3Od/lqtfon5+mG2ndnyWG7a9vmuZdye54ka06afhFUyZjPNvltPp/uMlxsv6WYFs9r6HNdmB0V78+V/P/AI7gjTXdSet29T/8xefdCNnZx7ld3Lcgts9wAcJegcO6nHrDrxdNv7yLkXJdvhsfzLayd7s89PTXtVXmZdS36uJY9ojued3UlxB7kPsN0lwqKqc/6tn/AJJG7W7Z+YRzWsP+lvW6Hhowa4Jzf8Op51s8EaQ3tu24tZYXCoe0tPxCzZpHnXHuC3EVrvTLmOhnqyCvUDJa+v8AxZ55ynbFxXdrDil7BHGG31yfbb4MyTrrYc82aL2/6Y2o25kdzNJ7hbV7GuIbqVtJxFtsvG7uz2O72yR4c15cIT2ByqpbbFnOLbj22SbZtUFm9we6MULgmkmJd62/+obdNaV0+6KauylU6xsRa7fHaVroZor8Fb5STAuxbK3bIZow/V7sjpPKpSEmHWeyQW+4XN4DV9yAHDyRf91V3/C45Ll8tpcPtmyn8xjDQFIl5lXG07LZ7dZC1hb6D85OZJzJSrJgCfhezS3Bmcwipq5oNAfgkSyLUbdZi1FqIx7AFNHRKqVtvCIfZDR7YFNPgg63t4beMRxNDWDoEEqCP2YwSdIq7NQd7bQAA0UVU10EbsS0Eoac2FjflACGnhqIdpCBNH2IsPDQgdgEawxzqlEtNzzUWHtaf9qpgHct7srFhq4Pk6NCQ1jN0367vnO1PLI/4QtzllTzXTWA0W4zegEkjpSaZKuVqSKKgxS0kFRNoKnNcrXWRMDQLKnNxVhqURkpQTBaE0Lll0nIr2w0K43gO4mGLQrIloV0ugeK6RytSW0RldqdkMSVqMWudW7nEcf8lmZ7rbhbq0jY2NgY1SgiCInEoCZpWwxFo+dwxPYIjObtuLYWEg+o5BBmC4yvMjzniSoEbG65kDR8jV15mTXPq7U9/dxWFtRvzkUaFy76dvz41kpJHyyOe81c44rzvoczIfGaFWFg+3NaLcc+ltEfylpwql3wkwuCMV4rzBtLo1SMMkfmUrryMtmgkLFdOV1YgBwXK16OY0djQUKy7SL+1dWlVVq2t3UoukYqxgdgtxx6gkPJHitMYkBKuouIjVdnkhsgNVlsjWAoA72P0lZ6bijlaA4rm7QyNuo0GCSLaWWABpJVsSVVXEZD1yduQsgICKHc7oFFMocVUxG9vdALIzNQDaaGqFjXcT3kscI3OxGGK3zXk/Th6bt90JY2kFdpXnsa/ju5mOQMc7BVI2biyeGoxqFzsdpVJdQmN+WCxY3KhA1Bcuo7yoy0grBRNvJQ4rWJp19asuIC0jMKNR4d9UuFCeKSVjPW2pBAWuescf0414W5klrcOifUFpovXzdeWj7afSQQVpGj2q+AIBOBQae1lBGeByVBE0Ic3KpUVUXML2OqpKFt5XAgHJaZFtL4pGyswIxwRLGy2Ld2XMIY4+sYEIc9Jr+1LX+9GPErLVhrZ2vj0/ctIRjtB8ECXcAkj1DNBTyxCuIVQMXfpLgSR1NVCtfs+5xXVuA40kA+1Zsb5qwDg4YLLZr2Fnqbj281dZsV93EQ5t7bj5f5rR2T0e0kha9gnjyPzAKsua4EeCIR7eoSCW1nDTodgx2fge6otLaeh0n5hn4jusqPYWuIB+UqoHvrMOaTTJFUc0b4pNTcwmCTUySOrc/xJoq91sPcj1NHrbi3xV0Vlpclp0ONHBVIu7dttesENwK9/EdVmxuVjd/2qTbrx7omk2TnH2z/AAjxXOx1lZ+8iDXe9FiOtFzvh25urDbb7WAwnFbnl156Wb3ODa5hHS+UTb+WF1Wuw6hMcullZci/iNKJjnq+s99YXAh2PQqYu612yc4ubfTHK734R0ccQPArUrFn/G227ett3JgdbyASdY3YFS8pOhpaQMsVjG/ZrWmuOaJYdRCUhCilGVCiUhHZADu09zb2E01tEJ5mNq2M9VNVit55Ftt9tklvHYPO4yjSGe38ric6rXyz/T/4F7vtF+eN7RA5jpLmGWMyNGJHn5J/+jP/ABGbltd3Jy/bLpkZMEcLmyvGQw6qT3Sz0oeScQumchtruxjc6CWVr3Mbk1wIqU46xO+d9Lvke0X8W42+9bdH7lxC3RLF1c1SXKvXO+lbb2G87zv9puFzZCxtbEl2PzPccFuZGbLfZz7Pke3cj3C7sLQTQ3ZB1ONKUU5szDrm7sXW0XHI7iWRu5W0cEOg6S01JKXMJ9b5Z/btn5jtZuIbFkPsSyukaXnHEqyzE+bvhp9ibvojkO6ujLyR7Yj7KXFkv+rQ4qKrt62W23a0/Tz1FDqY8YEHuhm+1EzgskrmsvtwluLVmUByNO619MfzjUOsoHWZtA3TCWe2GDo2lKLN8twMzYrKPaTtbBptS0sIGdDml8kyJrHbLSytY7aCMNjjGlop0Sk8FttutLaSWSGMMfMayOGZUDra1trfV7LAzW4l1BSp7qwMvNvtLxmi4ibI3s4VUxXWW22dkzRbRNiBz0jNXUEiNgcXaRqObkC6GkgkVIyKBUC0QJQIOog6iDiECoOQIUHUQcECoOp9iDkHBByBCgQlB1UHIFqgVAqLh1EKUBFxxcAENMLiUMIGklFR3N5a2rNczxUfhQ1m9z5PPKCyD8tnfqtSIzVzd6nEvdU+OK3ImyKya8JJAVc+ughkLia4lVhPAwhAZHHkudrpzEoCy0UYmigJhhJwAVhiygtQACc0rpzyJo1gWXRX3t41mANStM3pVvmJJK3I53otvE+4kFB6epWoxaLmfX/S2+Zwe4dFqOPXQ21tmW8QAGPVW1gXFHX1HJRUr5AzLpktIqty3BsTHOc5QZC5upLmYvJ9NcAopulzyI2dcyt8xz66HflWluXuIAaKkrPfTXHDH7huL7y6c/8AAMGhea3X0fz/ADyB2nFHTE7EZoyF2S3GOlxb4xrbhVXvbQInYdFXOvFOaD/VOUjDHn5lK6QZaOGS5125XNkfUFyr0cNFZnKhxWXZfWeQWlq2t1uOVWMGS6Rz6FMB6rbFSjsiLaI0XZ4ziVGigUCgFu2VaVK1zVFcQuqcFzsd5UUTaFSLRTmAx16rbEqnuo/Wey52O3NCSsBBWa3AL2EOOCxjRlO6sSo34KiFzQcckA8kfUKBLad0EzXtNKZprPfOvSuL72JI2tLsV256eLvnG2s7stc17T4ro5WN5x7cxMwMccVLF5q1v7UPj1DNc67RUBpaaFY6jpzSSMriBiuWY6uYwjFakZtERvw0lc7MrUqn5FtEd5bvBbWoWoXy+bvqTwqS1uH3UDKAEkgBdOO8eb9OHn1vKWnS7AhemVxW9lcljhjgqjV7Vf6gGkoNJbPD20OaBl3AwjxUqq18YjKofDKD6Tkqgq2uH2swkYfT1CrHUbbbL+G8txjUkYhSxvnrQ95aOgk1s+UqSljmUeAqh4BHpOSAS7th8wCAQQsLS1wqgEgmls59TTgD9yDVWF/78bZG5n5gs2NSrFr2uFFLGtQnSwUpUHA9tJVSwJpFpIGZ20vynsUQr2GN2HyHJEPFKUKIje3SfBAVbTfKyvqHyO7+CWKtLa4DhTpk4dioUcx4fQH4eKqAb6wxJYK9QiqeSJ9u8SN+Q5hSqkIjlj9JqOiozu72DopfeYPS75h2K1KzYbaXbmluNHNyKuGrsi33G2LZGgkijmn9q59R15rA71s022zPw1Wr8vBc7HXmqRzXwOEjK6K4O8eyxLjtLq/2y5/UwUd81MF09uvNCbg1za0GLUxjuqv9W5tdZwyDlXCpYd4nhILXE+PRDV9tnJSXNBNT1Rm1q9v3l40vjeWkdQaKprbbJz+4hpFej3o8q/iCtkpNjabfuu3bgzVaygu/gdgVzvLpOhwaaYrIaWkeSysNpRFwqENcESIRbwB2oRtDv4qCqLak00RnSiiLpSwHJQIWoE0ghEMc1EN60KDqBUdQIEQdRB2CDgg5B2CDig4EEkDMZoOog5pBJHY0QKg5AqBNQrSor2UCqhrnNa0ucaAZlAyC5hnbrheHtrSoRElUUtVAmoUzVAx3Gz9p0vuj22HS51cKoif3o9IdqAaciila4OxBqO6BXu0tLuwqgA2/eIbm3fO+kbWvLMfAokqeHcLOdxbFK1xbnQoqs3bk1nax6YpA6XUG08yiWiId0b7khkeNLGBxHaqKjt+R2M84haSHO+SopVE0PNyqzZLIxrXPERpI4DAIalvN/ZC2MxMMhkGodgEUZtO5M3C391opQ0I8QhLo8BFw4BFLRBxKBC7BE9m4lFRXF5a2rNU8gbTp1VwtUV7yhz6stG0blrKsjO2qO5vHvcXzv1HxWpGvEU95uIBIbktYxe1XJcPec6I5W6jxJRE0UVSD3VBscVFjqunMEDJYbcFARBbue4HJVZNWsFu1rRhRHScpjI1oWa36V99uAaC1pxVkY66Ur5XudVxXSRxtS2sElxIGgYdVoixlkbbtFtANUzvmPZakc++hFlZiFup2LziSra5DGRl58FFTOeGt0jJEAXl22NhJKox+43z7qYtB/LH3qVQ7WnBrfmKsjNqxt4GQs1OzzJ7Jek55Zrf93NxIbeI/ltwJ7lcO+te78fz/ANqoY2iw9JzaVzUROwrUSi7c+oLUc+l3an8tdI4dK7em1hd5KudeI80/5kpGGNd8yzXTkRAaLFdeVvZPNQuVj0cVo9udUtWXeNLZ0oFZCre2XSOdWMC3HPoS1wotsU/EoixYTTBda8kSNeTgVG0moEIIZccFCK+8iAFQs2OnNVch0uHeq5/664JaQ5i6RhW3rMSQufTpyBc8aaUWG5EEkY7ouoHsAxCihpgaqLiNoxoVSkkjbSiqAXsoSFBZbJuT7ScAn0k4KyuP6cPUtj3Ns8Tca4Bd+a8nUa7ZdwMMzTXBaYeg2d7HPAMamizY6ToHeQ0dqCxY6Shmmq59R25rnu0hJWeobG81WeovIg0eyh6rnrcY3mPGoru2k9FQQVTqPmbmfGZtq3B7mtPtkmi9P59PH3zilt5q0qcV1c1/tt1pIxyVGq2/cA4D1YoLkESMqmASe3BCigXAxmhV0Sxy6hRyrIzbdxlspxj+WeirNmeW4tLqG8txiDUKWNy6DuIn20lR8hyUiU5smsBaDnEObpKgDfBpx6IBLmEOGSDrC8khcWZAZFBb2u4aXDUc81mxZVuyRkrAQakqNmyRiWJ0bsjh5IlCQuLT+lnNSB6Hdwqlh2ksdpdj/Ce6MlIqEEdCCMaUxBVFntT4ZpgJpPaoD7hz1UGFPipho2GZrhSuHQqRRTZDIyjgQaqivvLd5rQVY44oKCV8tncamg6DmEBbv097bktINR6m9lTWbu7Q2k+h3yO+QrfN1mxNZ3b4JRQ/7QpYsq4nhttwti1wBqMR2XPrnHWda8/3vY5rB7hQut3GrT2XKx256VVleSWU1HfIevgrK7cdYvZPavIA+MguAWnT2przZpBt1zuJkYyO3eyP2nOo95eT8rfCmKueNeXrxcZw3b9dCcD06KMUZYXJ94FpoW4lp8EZtbGxvHBjS7oKlVNXNpuXykupVXU1pdq3N8ZDmPIcMiCufVdubrZbVzS5iAZcj3o+5+ZSdN3n/jVWO8bbfgezKGv/APLdgUyVNsFOY4Z/BYsrUpoqopSEZMIxRccqlhCERwKDnSMYC55AAzJwCGnAhwqOvVFw0hQwwtRMNKAaW/tY7gWznfnFhk0f3W5lEPt7iOeFkzK6Hira4GiCQEHJUC7nuMO32b7mUEtbQBrcySaABQqHa93ZfOljMZinhp7kbsxXELWJo6SRsbHPcaNaKk+AUVmm75vl/G+7263Z+iaSI3SEh0gb1AVSbfS027eWT2Mc9y39O97tBY7D1ZUCWEv/AEVPuNnA/RJIGv0l5b10jMqLpm3bvY7hqNq/3GszcMkxJdHIpECoOQZ6GaY8vniLj7QgaQ3pWqc/6l9jN/3O4sbZjrdgfLI4NBcaNHiVFrOO5HuF/YbnaVYLi3jJ9xhqKEdFep4Z/wDgyzvtxsdk2+JkkcImaXPlOJ+xW+yTwfZ8m3OSwmnrr/SzBsrqUqzuoTTt15XeB1zcWZD7a2ibUjH1u/sQ0HZ7zuMktqI5JZBc+mXUKAVHRUiJm3SHYb1xneS24IAr/eU1PnxRdzdXDtyisi2SSGOFrmtaaVJGZK0uL3itzO+1kFw6gDy2ME40UpF5KPyneRWWoxJge7ZzEa6XXZDgO2pJ/iZ4F3lkbXcmttGlgfbuqB3Cb5XPIG5ft52OKEMrea21FKu1VxJVTfCaZtzHPevZGXEwsAHStE1c8hreCQ7jZTDXIQKPIFGtqFdM9LW12uU7duDTH+ZM9xbXMrO+GpPaCXbb4Ot2yRudE2PTRvfxV0xb8XsLi0t5Y5WaAXktHgVNJMXtKIGl9FQ3UeqFlOxIwQgO83WwsmF1xKBT8NcVcTZGbvuazTEx2LKN/jK1Iztqpc+4md7t1IXE98lrFnP/AFDPfRxNoEW9YprvcXyOIBwVcr1oMuc44nyVZKAVBNHESQgOhhAAUtakTV6LnXSHxsc/AIDILUYEqNzkawNaUbLJcAYBQ0Dd3ga0iuJVkZ66VL5HSP8AErpI42nxQl0jWDFx6BaRbucyziEUY1XDxkOi1Idd4lsbL2wZJMZHYklW1wGsYXu8FlRAaSRGzMrU51LUO4xy20et4o3utdcWJLrF7vubpnmOM+nqVlVc0U80LRtnEGnU4epLWZNVnIN59thtoT6z85C499Z4ev8AH89ZlrjXHElco9mHY5hKsc1rjimJU8RNcc1pBkDjrCsY6XtoPyl1jzdAd5b+Q7yVcq8P5sP9UfNSMsY7ByV05TQrnXWLWyzC5134aXbendYd40tnWgVjVXNsQukcqsISKZrcc+hDei0xU7VWatYGAsC7V5Y58YaarFaK0ek90VG4Y0KAe5jc5uCljUUs0DxJiueO0rmSacCkMQXVCFasVU5DXLlXaIHPrQKLhaCniqgS4aQSpVD1oaqKR7xTxTUwI9BC4kEEZhEsavim9vY4RvK6Tp5f04enbbetkY0grtK81jYbDuZa5rCcFUa3Q2aKoxwWa6cqyWMxvouVjrzTgxrwsZjt7M9vSVm1JDg7SVzbJcRNmiLSK1C1yPKvqJw1l5byUZjQkFb9OXXOvnjddtn229dE8EAHBejjrXl65w62uSKEH4LoyutuvyHg180GwsL9j2Ag18FoF6tQqsUiOS09zEDFRoDLC+F+WK1EsSspI3HNaZWW0bpJZyhrj+WSjHpsYpYbyAYg1WbHTdBSRPt30Py9CrKh1a0IQPdpeylMUAksJoQgDfZ6iehCDoC/SQ7NpopQZabi6J2nVkourply2UB7D0xCY1ps8LJ4xpNHtxY7qD2QNhk91pbIKSNNCOxRmw4ZkHBwRHObUeKBgLmuDx8zVRYxSekSgUDhVzfDKoUsVYwTVAqfIoJwA4VAqPxBADuG1xzRmmZ+U+KDKysuLOc6ahzc/FaBZdb7hAWPAEvQePdTDVI+CSJ7opBRzciukusWYIsbx8Tw0mhH7FLGpVrPDb31uWuAIIxC42Y7c3WE5Bxt9sXPiBMeYpjRYvLpz0pbS5ntHtb+GuK1HSdYuNwtWXdqJGgVp6vNK6dTwxF/azQz4fKTgVHm6iO1lLHHsTQ/BVzrYbZdMkiY0ur28ERbMGlrS01AGPmoq3225eKY/BZrUq5hvXACp8Fz12lWVvuGmjg6h6UTXSWNJtnL76ABpd7seWl+P3rX0XiVpbHlG23RDX1hee+X2p4Z+at2gPaHMIc05EGqXlnTHNKypngg6qqWOKIpeYOc3j905tQWgHDPBwTfJZ4qytHk2sLu7Gn7lejmMlecp3C3e+V88Zc2XR+jjaXEM1Uq53dSJasrq83W73s2FrO23iEDZnP01dU9AmLugjvG6SbdHbNkDb2W7NobimQbiXU70SwRfobix5LF7ly+4dJaShrn0qNOKS+y8+YFdPu11tO2SapHwnX+qZEdMjiDhTwRnLYu+KTtkt54/cke6OShZL8zOwKtJDeXOlltrfb4gBLeSBrZXZM0+rV5rP8Aq30qNhvJtt3v+jyt9y5ncZJ7tzqlzQPStzyz6uNVu0Mk223MUfzvjc1vmQufXpuM3t91bv43Bam7/Qy2zdMuQcC3PNbv/WefWUDtH6rdtjv2mR0j7aYutZHChOnEH4pfUpJuxJtrp92h3Pc5GEEQfpomn+6Ku+0p14ic+Wk4tbNg2O0aGBjiwFwApiUtXn0t6LKuAVCoOogy24wbvbcidfWlv70T4gwitMQVObml5u7EO62m+7pFC+W3axsL9ToK/OPFEy1DZ8b3P9TdyujjhjuoTGImfhVvpfnyLk41esFk6Ite+2j0OY/Fvmpvk+XQ7G/b7TcJLyQSR3ILnNaMjSlAp/i+jOM8biHHX28zSDdEuNc6E4LV9JzMHWHGTDNFJNOZGQYRR5AKaYmbxu2EVzEXEx3DtZb2KmL4dJxu1k9t2tzZGN06wcSFTwmbssMbII4atbE/WfE+KupkWekEUOSAcWNsGaNA06tVPFRdPdBEX6y0FwFAfBFQjbbMSGQRN1HrRDU4gix9IxzRXNtom5NA+CGpBG0IF9PUIaQuxQdiUCFhzyHcqgC93nb7MHXIHOH4QtSMXpk925peTExWv5bO61IztqgcLi5lL55C8nqVZFnItjoYW4YnqVVtkDXe4EdceyOd6VEs8khxKM2mtb9qofpUEsTATjkgNhYAMlGkwBOAWOm4JhtHOoSstzkbFA1vRG5ziXU1ooi2onyElRnQdzdBoIVkZvSukkdI7ErcjnrmV1BrBV5yC3ImraCJtkwVHuXsg9LP4fErUjPXWCrOy0EzTHVM/ElVyHNaXmgyUVNgwUCCB92YTraaOatS4zWe5Dya4um/pQRQHEha67tJyzeRqcSViLaLtrcfzHjyCluJPKLdNxFrCWsP5r8AOyx1cdvz42snMHySFzjVxOJXCvfzJIYWObmjWl1YJofGVYlTsGKqC7dmOC1I59L60b+WF0jz9Ad3H5TlXOvD+cgC7cpGGIf86V05TQZrnXTlbWOYXOvRw0u3DJYeiNJaZBVbVtbE+a3HPpYwYrcc+hjBgtxzERgfFVmrG0cfbBXWvLEkzgcSpWoja+pUUyUmtVKrtQKoBu4WkrNjcqvljAJ79FiukoObtVZrcBTxtcs1uA3x0KjTmlIVFK3USTl0QgSRhCioS1RdROZQoiF7TVUSW0j4ZQ9pxCsc++dj0TjW9h7Wtc7HsuvFePvnG5269ILXNK6uVjfbBujZYwxxxUq81Z3tuHt1NWHVXNJa6hWOo6c9HuxXGx10wCqyHtIGCQA7vYx3Nu4EY0W5R4P9R+FGRz5o2eoVrgt8XHDvnXj0sctrOY3ihaV6JdeewVb3BaQQVpF9tm4ua4Y4INdZ3AkYDVBYwyNpRRZQ91Gx+LcwigA1zH4fFalSwQYw9tRn181WVjs+6yWsgjkPoRn01jXw3cIxrULNjcugZGOhfpPy9CkRKxzSFdHENpiggljPzAIqunafcBbgeqYGzwEAGuOeCInsNxfDL68GHA/2qK0FrM2VoczFoxJClWOlYHn3I/nbnTqE1XAiRtQfWEZK11cDmMwiOIBxCBrJHRSam5ZEKiygmFNbTVhzHZZsVYRTVoQc/vVRMCCPA5hFV26bayZpcB6wMPFBlZYDDISKtc09FoSPfFeRgP8ATO3I90AM0BHp6hbl1mzC2V86CXS8kUyCliyrhzYbqLEAgjELjZjtLrJb7xpzQXwCrQa6Qs43OlZYXZYDFMKAYFWO860Nu21MlGoN1RnE07rWOfXLKXNpJay4t9HhnVZcbBdjesgHqJPYD9qrK8tN6a4BodUnE1wwUWLvbtziLhU0qs2LGiglikbgc1x6jtyla/SaVwU8tCY79kZALlfKyjbfeIGmhcFW50trLlb7Z1YZy3+7XD7FfK7Kv7L6iQGjbuMOHV7MD9i1/wD1i/n/AMXtlv8Asd//AMvdNEn8D/SfvT5Y2weY3ZjEdCFmyrpteiQwBvljJfbXcWsZAfI2jScqqUwLZwb222ZDMY2loDdbD+ECmXdbtlYnPU/1Uni1/wDoZNvE0cVs9xf7obWRxLtVCfNSri6s9oMV8L2STVL7DYHUwB09U0xC7jUJt5YxIRI+c3DJBmxx7LOrIS348W3wvrq5fcXAjdE2tAA13YBXTDv+m7RttBDFI+M25cY5Gmh9RqVF8Ctr2i22+ORsRLnyu1yyPNXOce6ph24bXbX0QjnbXSatcDQg+BUsKFt+NbXA9sjYqzNdq91xq6vmVdTIstKhivuNg2qeUyy27HPOJJCin3FkWWkkdi1kUjxQGmHZKG7RtUe32DLUerMyO/ic7Ela1n0Pa0NAAFAMgFClRHIORXIjqAoO0oOACBaBFI+Nj26XgEdigUNAGAoBkECoOoECYBUcUCIY6ii4UNQLQKjqgIELlFdiUHaDnkEQPc39hat1XEzW9aVxVkS9YpLvnFkyrbRhlPRxyW/ln6tZ/cOTbpcgl0mhn8LcFcTKpP1E0pc5xOP4itSLhA1gdgKnqUTUwm0ilFWb0hnuIw00B1dDXBGNV73F7lAgZ4KrI4miQpzASQO6IMhtpSRQVr1UakWUFi4jFZtdJyMhsmtNSsOs5T1Y1RtE+WuARm0grSqIFubgNwBVkYtV8jtRJOPZbkYRND3vDIxVxyC1Imrm1tG2TNRAfePHpGenxW5Gergy0tfbrI/1Suxc45pXIYyMvNAoqf0xinVANPOACqjNbxu2mscZ9RwQUArUvdiSkgIt4dR1uHpCW4ns6+vo7SEvcfV+Fq52468cay014+ecyPNSclwt2vdzxkPjjBxK1Fp00LdCnUSVX/LULEdUkRC1EotgBW2KLgFCKLUcqvbQflBbjj0A3j+U7yVrk8Q51/zTvNSMsO8epHSJoQsV0i1sqhwXLp6OGm2zp3WK7xp7NmAHVWLVrDGQKhbjnRsFQtxijWLcc6IbmFWKPgNIhRda80SHEYrLURubpojRslS1CAzMQ+hKzrWOldUVVpAczgK/csV05Vdx6n4LnXWITRMa0PMwVUUO+gOCio3OBwSqgkA6LKoizqrIlMkZUoB3twUVGahWM2Ctu3KS1uGkH01Vlcu+Nemce3ps8bfViu3PTydc43Gz7iYntIOC254323XrLmEY1NFmxvmm3dsWnUFK3oUOrgufXLtz0cAvP06RHISMUlLDGzBw0lbiRnuT7THcwP0tqSFuJ1Hz9zrh0rJJJ446EGpouk6x5uuXn7HPikLHilO67SuKytZw0g1VGj23dQ0AFyKvrW9DxUHAqoNY8OUq6SSH8QHmooMzmN9FqVmw/wB1jxUZqpi12jeXQOEchq3oUZ9NUwx3cVRjXJRueQMrJLd9Dl3UQoeXDBUPaa4FBDNbVxCKG9utWnNERzwtLBpPqGaipLS6MHpDqNdgW9igsLW/DAKnAnFRYPe3ETRGrT8zR+1ClI1eofMPvCMkGOXxCBS0HJAkMr4JKjFvUILKKdrRrbjGfmHZS+FHRS1oQag/eqid1C2oxHZFVW57U2dhkjHr6juqMzPbvidSlCFQ0nV83zdD3QQXFsHjU35gtbrOFtLqSBwDq6a4HspZqyrgOjuI/HsudmOsus9vOwMla90Q0SZ0HVZanWKG0dNBI63uAaDA1Vjvz1ofedvZIz0gY5HwVxjuMpNaPhlOftjIqONhjtDZaxmjD3OPxQgqK+kY4aHEgJgu7Pk00JAcfRTDup8m0cN+uJW6o3F3fwT4X7qOXe7l7QWk0HTzT4S9UJJv122Qtc8jtTxzTIs6qW35Lcg1LjTso1q3tORl9BqJIzWsb57XFtvBA1g1xzqmOv3K0O1833eyp7Ny4t/gcdQ+9RfiVrNv+qMb/Tf2wNM3x4H7Cs2Rn4sabb+U8evwBFdCOQ/8OT0lT5Y2z2tQwPGphD292mqzeav1DXN6ELLRntDyKsrN5ObUChNfFDHYVogQhTCUlCFR1SilqENdgg6gUHaKoGlpAwQxwaaIhaIrtKJjqJpiOeeKCJ0srg1jcycE0xBZ7lZXZP6eUSUzARIS73WxtZo4ZpQ2WU0Y3qUW+BE08UELppXBsbBVzj2TTAu1bvabmx8lsS5jDpJRJ5H0RcLRDCEIOATAlMUgQ0VCaghHa+yDtSg7E5IF0GlTgO5Vw0Ld7ntlqwm4uWNp44q4l6UV/wDUHbLdlLVhneevRXGfpndz5jvd40theIg7+HoCrhNqqEU0p13EjpH9S4kq418JHyxRMAJA8FrC5ArrwOrQdVrHO9EjfI8gdAoz9Co2d0ZtMeQBRMQHMC4pViINoosO1BFcGB2eZOKIJbCzCgxTVxd7dZvEY1ZHIrNrrxEs0zoX6KfFYtbvgz3pXZYqJ9UyshPqQiVjepUaQ3F0GDSM1qRz66Vkj9RqVuMmta+Zwjjb6jhVakZ1bW0MdkAyMCS7dmcw1bkZvWD7a201fIdT3YucVbXMZHGXEUCyqaSRkLKDPqUAUs5oXHJVGf3bdtGpjDj0QZ+rnuL34kqCWKHWan5QruImnuIreHW40A+ULNuN886yO43st3cFzj6R8oXn6uvofnx8wKw0NVl1qyjczQO63HKleajBKsV0w9a5ukLErCi43ELcYoqGTAeasrn1F/ZOrEF0jz9Bd1FYneStc68P53/zTvMpGGGcKOUrpE0OaxXSLSzzC516eGm2vEhYdo1VgMlqFW9uCcluOdHRR4Yrcc+qKYwDFaY1K0erwVSjbMVYuryQU0Np4qNo3tJKjRskdWYJiSqydlJFh0lOJBaAtGBZ4zVYsaivnj9XisukoZ7caLNbiJ4acFMWA5ozUhZaQaT1zSKaRggZhipq4Y4AqoiezBEQOYioZYzSoRFrx7eH2s7WOdgkrj+n5vUtm3VssbSHLvzXk6jb7Du5je0E4FbYbeGVlzCCMahZdJQE8BY+tMFK1zcICF5++Xp5qOcenBcsbVry5j6rcc7BAjbOyhV1Z5ZzkfF4biB/oBqMVrUvL5853wqayuHzwsOipqAF046ebvlio5HMdpdgQu8riNguC0g1wQX+27lpIaTgrKNJZ3QcAa4Kiwa4OGeaiwLdWpcKtzU1Vc/3YXeC1KlhzJ9VCMwqzjQbLv8A7NI5DhkjPpqWzQXceYNeqmN7oR8ToX/3ehRMSto7EIHVIzQQzQAjUBiioDEC3HBwQCPibJU5PBzUQ4mSNjP4R+LsUVYWG6ljg0/KTiPPqosq4c1hZ7kZr37IYZpr6m59QjLsCKj4hAhFRTogSGV0Dz1Yc1VHxTe2NbPVCfmb1asiwhnwDmmrT1VBGDhqb8Qgrdz2ts7dbBSQZjuqM7Pa6KtcKEYFVAxDoz6vk7opxhZINQx7ha1MJF7luRidHR3ZZqrJoZcsoTR/TxXOzHWXVXuGzR3AIcNEoycosuKmaxkj/LlbhlXotyu3PWqHd9oFC4Nq3ossdcste2ckTvc7noq5BnEsDS3AkeoHOqCTXV1CcCK1RBlvNI2jg6gzwVRdQiJ8YLvlIBqPvVTSN4/uN6JJLO2fOI/V+WNVB4qXlqKKUSRSOZIC0jAg4YrFbiSOeQABhIdkAOygsrPcZcmkuAIB7/YmqtbXeq4E5ZfBNbneLC33kA0Ls/tKrrz+izt9yBaTXwrXFTG/qVcbdyjdLVw/S3T2eGo0+9Vm/nK0tl9Td4iIbcNZcNGdRQrLP8rPTQ2P1I2eYAXMT4Hdx6gpeYzZ1F5ab9sd3T2LtlTk1xofvWfhPoe1gcA5jmvHdpqpeav1HFjxmFFMKDk0Ig4hByDqlNC1RNcCil1Kjqoa6oUNU/Jo7N+3F13IY7eNwfJT8VD8vxUq+FVtMU5upd2jt/Ytva0wW4wc7xIT0ntn72eaSUXFzbyO3CSZpBodLGA1oEiX0vuRzbldMtI47Z77JwD7hjczTJpS+2v8P4bNdCW5jfbezA55cwdqYUWpfDPnWsqFB1UCElNU2pVQmNURwaT0Qc5tBU4DxTANcblttsK3FzGynQkK4zbFHffUXi9oS1s3vyD8LMVcT7UN59WJH1bYWtOznIv/AJVQXfMOR37jrnMUZ/C3BRr+dV5NxMTrkdITnU1WvLXxIMt7Ropq7YhakSiw+GFp/eqn1gC73ho9MZqfBHO/oBEk85qeqrnbaOtrahBKA1oa3LBAvuDIZLWIHe6pKhEL34qKjGOSo57CCB1UBNvC4jJRqLSzsi54JFAo1Iu4oXBukmjeiza7SYbcRQkesh3isVsAdLJPRkmsWJqsIqcFD0BurvTUMW5yxegTnl1XOK2w6GCW5kDIh5u6BakTVlDHHD+TbeuY/PN0b5LeMXpYWtmyFtT6nnEk51UtYGRxF2JUVLJKyOOgzRAM0tauccOiood23cMqxh9SCgOuQ639VBJHGXn+6M1dRNLLFBGXu9LGhZ1rnlmdx3B9zL2YMmrh11r3fl+eK2V3qXOvREeo1xRrBEUpAzwWoxYm980wVqYgcC4krOLCsFEi1NrwWmUsEh1hIzY0li78oFdeXl6iHdXflO8ltyrw/nY/1TvNSMMM8+oqV05TRLNdYs7M4hcq78NRtYwCy7StVt4GCsKuoKYALpHOrGJuGS6OVogNwVYpzQgOsT6csl1ryiKtNcKVWW4jLgEUvzZKoFuYOtKrNjUAuJDqLLbn0orVV1xg/Bc66QFJWtVnG4gc8AqVvETqO81FQOaKqVUT2AJogIxUUhyV1EbxgoqFzTXwTUxzxglpAUtWv1NzChZrVcW35zHNjkd9q6c15f04el7VuIcGuBXeV5bG949u+THFLElal7GTRVGajrFVO10b6dFm8t89Y4eoLh1y9HPQee260XP0uI4qxuRPQl7WSsIONVZVYvlvGIbqGQFgIIXSVz65fO3NuJT7bcvkjYfbJqunHf8Ajzd8MtFKWmjs13c8H29wWnNBodr3OlASrKNHbXYcBQqosYnNeKLNiyhr60DmEtGKmtqF2uKQ4YLcYsERyBwqMFWVxtO9yWzwx5qzojOY2Ntcw3UQxrVSty6Y+N8TsMWoh9dTcFBzXYUKKZLEHAkIAzDRUTNkj9l8b21BRFe4Ohc13b5D/aoq12/cTE714wv+4qLKuHRhzfeiNQcfgoVEcRqbn1HdVCV1Co+IRK6nxHUJQsEphcSDVnUIouOQx/mwjVE754u3iFAfb3AID4zVqoMBEjdTfm7KgG+2+O5acNMoyPdBm7i2khe5j24DotagXCJxcMAeiiiovblbQiodmFRxiktnVBrEcj2WVGRyRTtDXn1fhesWN89GXFi140vbXspK2qrvZwWuFNTT06habnbK7rx2jSWNqKmo8EZvGspPtThOWipH3jwVcr4BbhamClDWoy8VBFBPjQjFaiNPt0h9gRuw6k/uTGWv4xy274/b3jbOJr33TAPceMWkVAp5Vqtb4wvO1iN5iY9xlLiZyS6Rx6knouVjpqpbIGDLS5pOPVRrUgkaHtLKgUFfNSkERvGBBpU5dgstJzcSYaTQ9CcqLTKSDebkPJLqnIlVZ0tLfe3EYupQfaQrrc/QZb7+xzKaseqjrP1WUO7MIb6hicQpjc6lWDN1jqA04gZ1SwyVZ2fI7qED2bmSMg9HFIxfzi9tOfb7Dh+pbMOgeKoz/L/lWkP1OuQ2k9kyQ/3TT9qzZGfjqC4PqjsbhS4tpYHdwNQ+5PmM/V/4sbbnvEbjAXojPZ4onyn9FnBvWx3ArDfwurl6gp8Nf0gpj7eQVjmY/wAnAqfNWdw/2yeoPkVPmrsd7TuyYuk9t9clMC6D1CYE0HsgTS7sgA3faGblbfp5KhtdQ8xkpYqDbNkvLWTVLdPmYBRrCKAKpg2526OcN1MrpIcPNSRdECB2mmnJWxNNhsmw10gN1Gp8yk5LT3e035pWN8yFflPoPJuW1xEiS7jbTE+oK/KfcV91zHi9qCZL5hp0aap8p/SKW7+q/ELcEsldKR/CFcjP2qLv6zWejVa2hNR6dSuJ9VQ3X1d5FOXC3hEbfAYqyHlWu5Vyy/f+bcPazN2NPE5K4Tiq+S2u7idz7m4e/VU0JNMVMb5/M6OwtWEupV3crOO04kEt0NFGgVVnJsgiGMupXJakY6/QUyjB5Kud6JNfMibWqMXpWz3U87qA0CY52lt7Nz3VpVaFvb2rI20pieqCV1G4KKj1mi1iaaZKAVREJdUnUaeCYIwdRwyWWhVtA49E1ZBrLCrgXKOk4HxQRsaFlvInFxEwJpsOdfgMo3qsVfpGC94xOaysI7RGNTjgFJFtAXN7qqGGgXWcuNug/eLqgraYnt7Oe4Io0sjHzPOAVkZtWMcetot7QaYR/Ml6u8vBbkY66WNvaxwNDWjFS1kZHD1dkorpZ2tFG9MkQHJLQFzyqKDd94DaxxmrskFD65CXvNaqAksb7bADhmUtMK+SOKMucaNCiyMxum7OuJC0fyxkF5+u9e78vyyaA19Vl3xG7EpVR0oVFSxHuqVLq7K6mF6IhBnminsxVRPA2rgrGemisQREF05eTpFun8p3ktuXTxPnY/1J81GGEePWUrpyliCxXSLKz+YLlXo4avazgFl2jUWJpRai1cW7vUFuOVWkDhRdJXKwVqFFWCgoVYWLPyhguryppG0CjQSQkZLNbhIpjWnVICJCHM8VUiqugQ5YrpA7nEqNA7htarNdJQT/ABWW5A0oopWjGR1FeiimPjoapYInhZaDuxJwQMpXBDCmNpViIpG0wCixA/sggkjriiYjikdDIHNNCFWeudbjjPIQ4NY52K3z08n6cPR9n3P5SCu8rhY9B2Td2yMDXFSw5q1nhbK3UFGwGkxuoVjqOvHRxALV5+o9EoSdlCpIU2OQg0KWMw+WFs0ZBFQUlaYTmPD4buCQFlQQei1rHXD555bxS42u6eWtPt1wXbjt5e+MZ6GQtdR2a7xzHwXBYQaoi927cyKAn4q6NLZXgdQgpgtWESNoVFlVt/t1auaMFNasVJZJE5blZsTNo4VCrKz2vd5bWQNcasRmzGwstxhuIwa1qjUuifbA9TclBzg049VFc0E4UQNlio0gjFAC9jsqY90DWtDxodigjMDoHlpJdE77kB+2X7rT5n1tyaFp6KLq3liGkTwHWxwqQEEVNXrj+bqO6IUOBFRn1CI4BuNcjmgbFK+F+GSqjYnVJmtzR/42dCpgNtrsPxZ6Xj5mHMJoOa5soqMHdQqA9wsWzM1U9YQZu4s3MccMOxWkB6HRkvjwA/CgPtrpjmhr/ldmOyliyllt3RetmMZ7LKioLkABsnqYftCzeW+e00sALQ9mLf4v7VjcdMCTbdFM0iml9PgVvWuemK37jN2JzNG3S4ZUyKsuL3xrJ7ltz3PAlBim/EDkfJVw65sAt2r2/U4guHytHU9yq56MsXOEul1cP29FpGgibkDj4KYqt3mEOb6Rl0WLGtZ+a4jbSKSMFzTX3B83kVGkQfV4JOppqXFuf2KAiC6tqEkOqOhpn0UalS+5qFK1r+9QI5paQSCG9fJUSNJ1N04HqfNVHTNmbqezH8Tj4Ia6LcLhmFaoTpYwbzKxmp1c6NwwNM1HT+g633l5lDa0d4rUX+i2tNwDXa3y4go689Dv6qwuAriQMys2NzqFN/G9mJBPUKWNTEYfayVqAD0SRbxK4Mj1el1B4GiMfw5qeOW8hFbe6kjJBFQ84JrF/wDXhg3vk0Vfb3GagP8AETgmpf8A1ksXOObxM0NvXEA1BOKz9H//ADVZwfUTmjYwf1BOWJGZ6q6zfxohn1V5a2gJY4jDELH01PxqWT6s8pZgGscO9M0vZPx6L/8AbvJQAfbYT1wU+z+PTnfVvlAB/LYD2LU+z+NCy/VrlpqAGjyap9p/G/8AUEn1T5eW/wA2lcqBWdp/KhJvqPzR5/5hza9AE+z+FBy8u5nPUuupfChpUlXafxV8u7clnJ9y7kqc/Ufiiz8Q7492krruHUJpWpK1JT+BGbZM7B8zjXMK41/ITFtEDaFx1eBVw/msIrOGOMEAeauHzD2G3Z2p1oh4iZ97bxxUZQl2BKrO+Qcu5srTqMFD+mHQvmmPUBMc7+qwhiIAFMBj8VpzvQjVpGJoFDQs16T6Y/tRm0yON8h9XVVB0NjkShFhFEyMYZornSAHxQRl2o45LTKN/pVEFS80+5QPis5ZHVOAU1Zzqwg29rQKiqlrpOB8MDWhR0zCyzBuDVE+jNb3NUxL0aGFxFUQTFb1Wa1Ej3thaalSRfrFXeSvkJxw7LcjFug8agUx7LQPsbItd71wCyJuNDhVanLOrCO3ubx+qUlluPkiGAp4rXpzt1ZQwho0sFApaglsTWCrs1FRyynIfYqgSaUMBc4oM9uu81Do4j5lBRhrnnU41UEgA65BLVkPc9kcZkk9LR0U9LPLObruzrh/txmkY+9ce+9e38vyzzVW5cnphWnNAlcVQ2lTgop4BCgcytVUqU5YLTJvRA+MIUbbNxFFuOfTQWQ/LAXWPN0g3QflOVcq8U52K3J81IwwzwNSV05SRNxWK6crC0wcFyrvw022PpRYeiNJZyYBXWsW1rKSadVqVz6i1t3nquscuhwNQtuaUVDVWF5YRVjGHRda8qaWBRqK+6joMFmtwAXFrqrLeCopKgBa1kyaEOJUsWUFLBpJNFnG5VfNTErFdIClZXELLpA0rCFlo1hbkc1YrnhunDElKkDvjFPNZxqB3Moo0jIoaqBC9qfSYhkJ+KoHNdWKkVxAoqiB7B2UMdbTSW0rXsNBXFajn3zr0PjW/CRrQXYhdeenj75eibNupbpIK6xxsb3adybMwAnFSxZRtzAHN1NUdIDxGBXPrl256NfHqXC+HdEbeixaYWM6TQpqOubdk0ZaRWqsqvOeacPhu4ZAWA1rQ0W45dcvnvlHGbjbLp/pPt1wK9HHby984o4paGjsF1YWNvMRShQXe37kWEAlVGlsNxBoa4dUotWyslZ3BUalA3ViHVLQiq6WJ0RVlZsMDg7zVQZY7hNbPwJ0qsWNfte7xztAJx7I1KsizUNTPsUxTo3BpxCgkeWvCAV7BiKIA3xFr6hA8ubK0sdmoImMLW+071Nr9yoJsbuSycfbq6L8TDiosXDmiVvv24/xs6hRbNRkB/qZg/qFWSNIOFKO6hEK5gcKdeiCNj5In1aaHqroOjkjno5p0TDJyWKLhuiHaZPRIMj0KkosmOD2N1U9WSqAb3btVXtFR1CKqLja9QMkYqR8zeyoq3xOa+owKoLtbzT+W/FhzHZLNBEtvpHuxGrSsqW2u3sOBqPxNKzY1z1g1vszN1Rmh6tXOzHaXTXRtcCyVupvirOlZjkfFP1UTzE3UDlTMLpInXWvO77btw22SkrS+MdaZLWuPXB1q+GQN00DziUc1nbTYgA0JwBV0QXz2lhaDXNZqstfQEyOIxIwwWMbgItkZRwNK9QmKkbKK/mD/MFLCDzEYvbIc2Rr2h9WGtK9D2UsWVKXOez2ycBj5IGte4NDiKaaAUzWkSue8ijjUvFCOlPFQD6CXGnnRA9rjpAqaDL4ookSadT2tGOAAxDf9uCIc+afA4gPGGPwWsNILudjK6zWuA/epYTpNHvFywU1UaaVHeijU7pzd9e1x8FHT+tTM5G8vFRkMvIKtT9qKj5E1zCdVAMaqVqfscOQR5as8ymN/wB4VvIIwRV4wWfluftB7eQsfQAAAZBXCfpDTuzNVMMVnG5+sSDdYsyBh0T5Wdw9u4wuaAKA9+6fKfc0h3SImmqoqQFPlZ1Hf1CGuYCnyv1Hfr4MauFFr4S2GOv7cdU+U+ob/VIRgHeXmtYn3EZ3WEYYJjP9IjfvjAKAjyVxi/rEZ31tcDmmM39oQ7w4nAk1TGb+wn+pTENYK0GJwxVxyv6GC7me7AYZEeasjN7ooWcs1PZk6eoHOvgmMfQ+z2jSBqFXdSVcRbQ2rY2jBFOfI1mAxKggcyWXH8KIfFY90MHwWrWqqIJa0KGonyjoriGtaXuqqiQxE1p0Qc23e8AH5U1ZE8O2Bp1Zqa3OBbImMCldIcZmNFAol6M9x5wHVRLTnMFAVWSjKgUVPDFhUqLD5bhkbcM0kLVXcXBkqeyrKG3iuLh9I26j1JyA8SrijraJkJPs0uLo4AjFjPGvVbkc70srXbyD7ly4ySHHFVlYsj1ZCg6KCWjWeaghmkOQzQBz3LImEuOPVBl913p0pMcRwyJRVZHGTi7riiHk9PuVDnOZDGZZjQDIKXw1JrM7puslzIWtNIhkF5+u9e78vyz2AGOAWHdxbRRTclFIa1QhQUU6uCqYUGnxVRM3xVZpDiUErKdEiUZb5hbjn0vrM/lhdY83SDdD+W7xCrnXivO/+YPmpGGGeRqUrpyliOVFiukHWp9QXOvRw0W3HJYrvy0tgK0SNLm1YcFvljpaQsNKrrI49VYwx+kVW3KiWx4Ks1eba4e0F0ryp53tDSprUVdw6uA6qVuK+Ro+Ky26MlpohRLXg5qs4inaC0pViouWipC5dR25oVwbQhR0DTNbTFRqAnAlxWGiFxafJW0Mc6qmrIjdRRUDm1UIieKZIplEgaWmiCJ5pgpojpVUprmVVZT2F7JaTAg0CuuXfGvROPb+JGN9WPZduenj65eg7JvBaWkOXRzbuw3Bk8YxxWa1KdcRfiCY3odr8aFcu+HfjtJQELh1y7aikj6rmqMSEGhVjNQXkMU8ZaRmtweccz4ZDdwvqwGtaFbjn1w8C5Pxi52y5f6TorgV346eXvnFLDOWnS5dWB0MxwxRFxY37mEVOCo0VjuYNMUFzDM2Rqi6ZdWbZG1CjSnmtjG5XUsNYQcDgVpkVbzSQuDmHJGbGp2je2SANeaOCpKvPRM2rTio0bRzTQqIUtRUT4w7NANLARl9qDmmoo77VAgaY3YeSAuG5ktg6ZsgAZjo/i8EFg3RdR/qLbB+b40a9mel47PCMkqQdLsD0KI5wDvNBH6o3AtwIQGQ3UcrdEuffqqolk0tvQPJkhOTxmPNQxZW921zRU6mHJyokfbMLvcjNHdxkfNJQDfbIy4YZIRplHzN6FUUUljJCxz30a5jg3ScyT2HZVCRXMkXzYg51yxV9iR7Y5fVCaPzLP7FjF1E2Z4fSpY9qmNS4sbe/Y+jJ8HZB3dc+uHbnv8A6L9sj1MNQfsWZ1Y1gDcdmsdwjLHsDXrrKleb8k4Le2cpmtw5zOgbmta52MuZtwtfS8F9O4oQrrF5Rncpp5wGmhcfUXYAIyk3Bn6dhjgmEjiXe5I0YGoA0g/vUWKxkNatcKVy81mtSonw0AqpVT2sssDhI2hAOThVppjkoLaybBPC5rsHH1+J/wC5CmTQ6S7rQYuphXuiImh4BOptKfsVAr5Wh1GilBTxOKGn6zq0uOI6BFTiQ+17dBpqXeJKgkhNQKjEdfNalSi2W8Tmka6ah2W8ZQPtadMjks2LoSeDQT0J6LFjSMtj05HVh1w8UDHk4taNLXGun7ggiGoEduqKdLHWuknCiiypIPfDtTnF1c0NTOdPqDqmhyCVZUrXTONA4tqExfqmG6uquo4mqhtLFdXAJLiSKfYh9Un6q874qL9UrLi6c8AyaQTi45BaT6rveuK011bX7UNrh7rj8xRNqRsT6/MSUBMcBOeIHdVE7LaPDBXGdTMhYCCO4otSJatzZSvkBY2pcBSnirjOrG12RjauPqLs0Fvb2EcdDQCimrIJkEbBXocVnVCSTvedLcAhXQwFxxRBzLf04YAZKqmawMRNLqAx6BEQzOJdUDA5U7IImNc4qiwtrV5IqMEWQay1a0nBG5yk9tjQo6SIZLljAQM1lL0HfO52PTsjOnMa51PvU1cStACmmJA0uoqyma1kbauwRQ1xfgCjcEw0BJPI84nA9FQVb7c9wEly72Ys6H5neQWpEtGst5LhvswtMFoM6fM7zK3mOd61Y29rFAwMjapamDGQk4nJZD9YGDPtQRSSaetT3QV17uMFu0lzsUGWv91fcuLWmjUAUcWNXIJCa+lquBJJIbWIySEDwUvWNc86zO47rJdvIyjGQXm6617/AMvx+fYEBYdjmimPZBxCoRw7qKaRkinBlECU7oEBxV1ErX4JEPaKlXEERxKyM2io2EELbnaurTCMLccOkG5H8p3ktOVeLc8/5gqRhg3u9SV05SxOWK6RY2eYXOu/DRbd0XOvRy1FgMArGqvrVuS6SOPSzg6BbjlVjE0UW3KioxgtayO2t/5QW686Wc54rNbivlJqVK3AlHONVGnFhGKBglxU1cOMjj5KpFddA1KxXXlXyPpVYtdZAz3l2Cy3hBD6fFVNRSR4UUqoi0dVGkTs/wByyptBigjc2oKqImsNVMU50VWmiuAR7cVkM04qji3BVmoJG0KGDNq3GS1mbj6equuXf569I2DfWyNb6sV25615O+HoOx7zQt9S6OXps7W7ZPEMVGpTJoiHVCNS45j1y75ejjrT3YheXqO8DSxE1oswoB7pBJQ5LcrnT5rZk8BDhWoWtaeccz4jDcxvDoxQ1oaLccuuXgvJuNT7dcuo06K4FduOnm65UkMzmOo5dYwsIp8qKosLS+dG4Y4KK0e37lUDFUaC2uGyN8VMIS4t2vBwUaV0li4HBNQjWlmDhgtSocNTXB0Zp5LTNi523fnR0ZKUTcaO2vY7hoINaqNCiwhtRipgiKDiA7AoIJoKCoQQk6cc0Dmu1Zj0KB0c00DxLbuo5pxb3CC2jkg3BnuQfl3Lfnj7p6a9o61qyQUcMwUZsKHOjNcC0ileyIeIw5oNa9+6KHezQRjQnJEFQ3UkLtEmIOXYhVRTB/xLY06uj6FQFQXpcdNSx3VhRFjFOM8iqEu7K3vGUcNMnQhUZ282uW3eRI2rOjkUA6MtPpq0jIrSOMwd6LgaXdJB+9ZsUx2uPB3qZ+FwUXRVnfzQ0odcfY9Fm863z3i1ZNBcNq00d26rnljrLK5w1DRK0Pb3K1OjFLvPD9s3FpIaGv6OGBWtYsYq+4BNaSOcB7sYBpTB3gqxYzt7scsBDYWvLaCodmD1on0mAn2ko8xmEENxbyPAcW0oKYDspVgZschcRSg/YstaNtbj9OAWtDulTmRUYIg0xSyRB5a5zMmUHprmQDlgqBbi3dFcaHU9ONB/aoA7iF1ddPj4qoiDACA01FMfNAQX6g0tBFAAfPqoqZr3k6iak591UGwOJpVblZEhjC0gtqTSh7IBri2DqYYnAeaxWoENqY5KPFQ0+od1nWkD4n1L6YVzQd7INAMS7MUyVBDQ57TUZCladB0Qjo4qCtMM6d1Gk/6aYQtuPbPsFxYJKenUBUgHvRCIxGaUGfQqKj9o6qeeKRCGIig74lDEgieWlgGA9RH3IEEB6BLQ/wDTPrlkgUWr43eodj9uKCdrAFUqZkZOI75LUjFo23sbiUjS007reM2r3b9gaHtMvqI6LSL6Lb2tOIp4eCysgh0bGHwU1cDTXTR6WYlZVGwyOwdiOlUxKnitaurRUFRwtaAqJTQDDBEQvkp5oI3aiBQYuxooJYLeV9QR6UWQfbWLWnURijc5GtaxiNI5rpjcippoKe4eRhhVRm2oWtc8+ahgiOGnRS1qROGHDBZ1o5sQGLirEpX3EbG0Ga0yDfO+UkA0AzKsjNQw2c07/SKNHzSOwAVkUdA23t3Ut2+/P/5jh6R5BbnLF7/4Ogs3vd7lw7W891dZWUUBpQCg7LIn9tjM8T2UDXvrmaBNELpQBQYDqUFRum8xW7SGmruygyl3dzXMhc4+QVCRRgep2CodR0rqM+XuriabdXdtYRFz3DV96x33jpxxaym4bpPeSeo0jHytXl6619D8vynIYH4qO1cCc0TEoqPJIFV1DHEKapzRXqqU4NxRCPbRRTKDPJUPjBKRBETPtW2aPghwxWpHLqpxEQclcYWNv8tFqOdDbnX2neSrlXjPO/5x80YYGT5ijpykizWK6RZ2eYXOu/DRbfmCuVeiNPY/KFqNVe2hOC3HHpb2za4rrHHocx1AFpzqZsoAVQZtjyYh5LpXnTXDqFStRA1hfio1pjoNNa4BZXUEuAKNBHac+qiwgeiop2imKlaituI8T2XOx15ocRgE91I2TUBhkghe6pKiopGmimqg0kmqy0TQrgcGCmSuMoXNDSadVmtQ0nBXQM8ZrIRsZdkriWulgIFaq2IDkzWdaxGaqosdp3aW1lAJ9K1K498PSNh39r2tOpduenj74eg7LvWDfUujm1tvcsnYCDijUpXxkGoUsb56wgNVw74enjvUgYCvP1HVBPatJrRY1bEQFBp6LcrOAtwsGTxkELXNSx5fzTiTbhj/AMuudDRdY49cvE+Q8YuLKVxDDpquvPTh1yomvfGaFdJXOwXDMCqLO0unNcCD5hBpNt3MGgriqi+t7kPAr1UsWCNLSFlrUM9u0tqFRXO1RuxyWpWbHHS/EZq6gzb9xltXipq1VmzGt2/dop2ChxRZVhoY8VacVMVEWkGhUQhaaIB5otQyoUVFEdBLXDAoFeOrDkoGMdK2VskZMcg6jI+aC4t723v6RTkRXrcGuyDqKNac5skTvblFD9xV1mw3S5vqjy6hAj3BzS4NDpAPlOCzYsp3sOljDmCrgMR1CkuLmmxzzQOAOS3LrNiwjmguANWD+jglE7JZocH+pn8Q/egOgvI3AVOHdUFao5W6X0ewqorL3ZWGr4MQfwJKKWazdqIcMuhzW55TQjopYHUxMZOLT2WbMWVFra1+pnpH8JWVERT4gtOlwSxqUfBuPR+a53h157/6MjljdTHSSszw37JcQOeKU1V/YtyuXXKpvNptZ20kYCR3zCrLM7pxVpcZIBX+6c0xNZ2XbpIXGOaMgHqR96mqGO1x0IacXYkdVFlCSbUcaigrQnwRcFw20jQ2D3JJoGYtIaToaBXLxKaYCuYDoDya+o160BQxG2Nh0h1HMANG9USGS2TG4s9Vcx4+CKjMJadGXcKLh8cIIAoaqpg22jpmDjktSs2DAw9RVaTHOh1ODAKuOAA8VixqA5YtMhDsysVvEEkQqi2EZEA4OpShBKus4IdGysgiwZUgv7+CphkUIYA5/rNcI8cR5qKnpM6Fsbnn22kuZH+FpdTUQPGiqO9hwbr6dVFQuY0vCg50QrX41Sh/tVANcVFKGgIhxIp4qhta4DNWJou1sppnYNoO61Ixav7DYmijnjUVuML2325jAKCgCpg5sTIx2UVHLdMaaNxcs2qFdK+U45dlA5ltVwIFPBVBcVsAaoqagblmiE1YJob63HBUTwWYcavUanIxtmwYqNzlKGNbkmrI50zGhNLQ0szzjXA5IxahIJcBmfxKaYnEAND1yWbW5E0VsAAs63iURhp7KKiluI2DDErUjFoOS6e40ZjXstYybFbzTOwBd3PQfFUwQI7eGgP5sn8Dfl+1bnLN6kExWlzcAe4dEXRgwC14jnbasreyjYAGt+KmmDordrRU/ElQOdIBgz7UEUkjW9auQCzXDWgue6gUGf3Pfa1ZCcP4kFDJI+Z9XGtcyUXSelpwxK1Izakit5JcXYNCtT2i3HdbayjLI6GTsFy7/THf8/yvTKXNxPeS65D5BeW217+OJzHC1FPFMb1C6MtdRRdOpgqJmtBzVSuLQFURubjVZacytaIJMlpCHHNKkMdTIBSqkjFAqDLYY4rUc+lhHSgW45VO0jJaZo22YdKsc7Q26NPsu8lXOvGOeCkzvNSMMBJ85SunKSLNYrpFlaZhc67ctHt2QXOvRGlsASB2WpC1f2TcQukcrVxBgQukcqMYRRVilOSqLTbG/kjBda8x12BVYrcomwhaWiqB17AwNNFKsUc8T2uPZZdIDkaQcUaiMg9FFMe6gxS1YDndVYrpyh0g1wUaRyRpiymNaKeKi6SWMaUwgMgBy5tnUFMsVUNc5o8FdIgkoSs1pERjRBG8KCSGhbSq1GaZPRrTXqraQA4VJ7LDRCzDJBE5hBWsZWW07rLaygE+lJccu+dej7BvzXhp1Lvz08nXL0LZd6FGjUtuTV29zHNHgVWpSvaQahSxvnrD4nVzXDvh6uO9SPFQvLY7ShpYlksQSOoKFdOWKrL2yiuGkEVqukZ9sHyjhsU8b6R1+C1OmOuXi/J+GXNnI98bDpC6Tt57wyBEkLqEUp0XaVysEQ3OWKqLO0vCDmir+w3alASrov7a+DgKGoUsBglDgs1ZQtzDqFVYuASx8ZqFqM4e2QOGJxVRPb3MkDwWGmKJY0W3b6DRrzQomr2K5ilaKmqYqUNHTJQRytBRUD4AQghdEWnBBGH0JDskCSUfSowFKOGYooqztt0YGNt78+5CcI7gDFp8VCUVJC630vqJIH/JIMQkLDTG2T1NwcqybFM+J/qwP7Us1ZcSEMe6rqlv8Pn2Wcxd1DKDE4OjwB6Kylgu03EEUflktILEMbzrhdpd26FQTQ3T43aJm6T36KoPjmBApjVFMmtIZqk/N0KsqK25sXxn1Co6OW51vtmwDNtEc3qZ6X5nxWbGpVTPb3EElHgimRWVLHc+qhQ0fA/VTQ74HJSxqdYKivHNdQGoyDT+5YvLrOhWu1uRpeND1F8VFLtcgB0etq1KxeFZcbdC4kSMx7OCusWYpdx41DJV0X5b+lMkw1SXG138AIfEJW1+YZqYuorec24e1g0k1weMifDqi6HmtY5Q4uqARVxGXmfDFTDQcu3wNPpk11+UgUB6q4a6bbw2IPBAGJaOpocUxZVQ57A8hwoQop7X0FeiGiYJm1/YrGRolGkLaGulLfUDQ1zyUAV1KPcr3xXOtyofdHVuJyUxrU8HrIB65laiaMka33dB9DeigSMMe8A0A6lBIIwGmpVQ4MaWjGpPRANLHpcQ7p2Wapj/AJTlhRXAwk0HY5JgVkUz/lBKYl6GQ7TPIRqwH3rWMauLLYWNIJbUeK1Ii8tNtjYBRuSqLOOJjBiEHPuWNGCAOe5kfgMlBExkjj+9AfBbA+pyAhrGNNaKBzpOgCDmwyONeiauJo7PujU5FxWrRTBGpE3tsAp0RrDXvawZrK6HklJBojNqAknxRmnNhcT4KasidkABx6qKmJDKdu6zY1KjN2xtQMSrIl6Cz3UjzRgJJ6Ba+WdtNZZXEnqk9DOtTQLUi4I0wxM/LaJHfxfh/wBq1OWL3IdFbXlwcSWx/YPgFrJHO9WrK122KPGmp3cpamLKK2Jz6LKpqRxjuUEb5AT68KdEEEk4ybgFBXX25wWzDqdV3QBMGXv91nuXHGjOgCRQJqcT8FU1w1H0txWpGdFw2rI2+7MaU7qXpZFbum9hjCyDADquPfb0/n+OsvNM+aQveakrzWvfzzkT2zRp8VYlENC0iG4A6YKVYiaKhSNWpW0C0yUtJCJqNzSBiFGtNaOqKeVdQwmiimipNVARGcFqMUXHhTBbjFGRkaVpzSxu9YCJVvbD0rccqH3MD2neSrnXifPv5zvNSMPPpPnSt8nxLFdYs7PMLnXblpLAVAXN3jU7eKtC3Eq8tcwukc6t4jgFqOdEMJBwxWmUzWE4qs1c7a0eyPJdHmLcwlxrRZahkUzoT4I0fJcGY4KEQTwGlUxYrbiMVy81GpQslBgpXSBJiVitwM8ErLZgIbh0RcRyP6FTVkQ6qZKLhkjyRilWQPoLj4LONaMZGAzJbkY0NcxCuGCxY1KFcwAfsUaRE4ophzqoYaTTLBUQyklQxGGhA4twwRET41UxGWEZKxmrHat2ltZACTpqrrl1w3+xcjDtPqXXnt5u+Homx74HBo1LrHFrILpkrK1ValSNNDgsWN89Yma6ua4d8PVx2VzKhea847SgLqIkGivNZ6iudI5jqHJd81xvgroo520IrVYrcus3yDicNxE46AQVdTrh4nzTgMsD3zQM8wt8948/fDzme2mt5C1zS0jDFeida42JIbg1xWkHwXDu/kgubDdHR0Djh3QaG03BkgFCqLJkjXBZsXTZIQ4VGakqg5Lcg4YLUqWGBzhgclUpwkINQcVUwdZ7xNAQCSQqxY023bzHK0erHsiyrZr45RWuKmNGujcPEd1KI3xgoBnxDEUQRBpaaZhMNTNYG+I6tKipILu5sjpjZ71o7+Zbnp4tUNWDGQyxG4s3a4x88R+dvwSVc00PZIKOGKrJpjew4YhEPY8UoRnh4qWLqN0VQSzAhIHwXEsX2qizhvYZmhkmKolbFJH6oHVb/CU0EQ3jCdMg0O7FAZo1M/jYc00BS2ul2qM/BXUQywMmGl7aOTDVTebC6pfF50UaAaZ7fU5wLSMKeaIIt5WyUazP+E/uTF1ONTaD5gfwnP4FZxqUTbX0sZo12X4HLNjpOlpFPtd7SO6b7Lz/AMQYhIWmXXF7jR7lo9txGcfSalVjFLcWD2OLJYy0+IRnFbc7LbT4OYCqiqu+MektheWA59fh5Kitfx6+jrVoe3oAmGoTYEN0SMLcKEnoPBMNZzctllZNqZXS7EVWca0J+luomkCuPzCmFArhp8EUjn0yp0ViWrBjHYVWsQyVjiOqAGaQtGh7at6O6hYrSNsUr3so73W/K0DOnZTDVtbxRsja3Oap1AYtb/tVw0swqA4dMNSljUqJkml4r3yUwtEl4rUdcgFcS1zHvbUAHX0TDUVxFO6X0trUA1TD6Pj2ud/zGiuM/Swg2YkAOBoMqpiatrfaGNoaLWKsIbOJoyxQED2mBRNPbcY0aFRxdJIM0RwgceiB7bUlRU8cAaoCGsdQ0QSx2xdmjU5TttWA5KNzkQyFoRqcnUaCga+drQmpaGfdVJxUZ1EXucUD2xk5rNrUiYRtABHxU1cOqAewTDTJJnA0Y3Ue61ImuMdxNgWH9y0zhjrO3iJM8oB/gGJTF8FbcQsH5EOPRz/7AtTli94kZa3V0dUhNOlcvgFrJGL1asLbbmMABGo+KWosYrUkZUCyqcNjZhmUHanOywCCKSVjMBi5AFcXcbWl0jqAKCgv9/xLIcurkFHLPJM8lxqa9VVRNY5j3FxqDkEiWnshfIcMAtMiW+1bt7v6BZvTc5Abhcvc31mg/hC499PR+f5szfz6naQvPa9vHIVqNp4HltUSxP74orrOInv1ur0RSgdslcD2txxSJUnkqhpFeiWK4RhJE01zMFFQOrXwUxpIwVCqJ4o1uMWi4hkrHOpw0jotMp4RiKqpVxa/ItRxoXdnD2XeSMV4pz3+YfNIw89k+dK6cnxZrFdIs7M+oLnXbhpttBwoub0RqLAEALcOo0FoABXqtxx6WUNXLcc6NiiWmBbY8FrGasNrBMTVu151p7LXDFZWILmxBGSjWmw2jW4UVNC359sHFSrFRqLyVG4HlhzUsalBSxkYlZdNQOapWoieKUostIJWVxUbiBwNcFF01wNEqpY4xSqsZtPkl0tyqlQJJIXnLBY1pA9oKVqB3txKy0bggaW1QROjzRTC1EJ4IlNI7ohjgrCoyzFVKLsL+W2kHqNKo59ct9x3kQOn1Yrtx28nfD0fZt7D2t9S6uLWWdyyVoxxVXRLsMQpeW51iRklc15++Hp4/Rz4w5eazHolV93ZVFQtTvGeudVoL4X0OS6brjmDWSRzR0P2LFmOkrP79x6K5Y4htarUqdTXkHMfp+12uSJml+eAW5bHDrl5TuO1XNnMWSNLaLtz243lBFKWGhW5WBkdz4qiws9wdGRQoNBY7u19ATiiLuC5Y8ZrNjUqV7GvCxrYd8NcF0lZsDPic01C0zYQDGhRE0UkkRDmGlFdSxc7fvzmENkNPFVn00dpukUrRiCCljUo5rY5BVpWMVDLCR0wQDmPFAjojmM0HRyOBxGI6oJYgWyCaF3tzD8QyPg4Io5skNy7S8CC7/8AA5RfZpdJE8xzDSf+2SalmJWxtOI7KojfE+FoJa4RnJ1MEwNoCwVwBxCIZpcw1b9iqi7bcXxkB2SC0imtrlgrSqiJY2XEJrC/U3+Eqql/UscaSDQ77kD/AG2PGNHDoQmoaYZGZepquiCaxt7gEObQqWLKrLjYDGdUWI8M0VBJDI0AOGoD7UDfb1M7kfahpWue3D5mjoc1mxqdDbK+nhfqt5XRu/hqpmNbKtW73FcNEe5W7XHL3WihTTCSbHt10NVjOKn8DsCqmK272W9t3HXEXN7jFGcV5iAwc3zBTRC+0gePU0eFRVXUA3WyW0oxYK9E0ATcatSB6CFUQt4tbVDtOHirAkvHNRo2gbUkDtVUCT8WuDUsoQgqrzjF/UENrQUHksmg28av45NYaWuHZDRke0XehrXihBz/ALUxdEN49M4lz5mt1ZhoJKmGnf8ATbHu+YloPUUdRWQ1PFxtrQK1I80wGQbBG7MUIy8aJiCWbPCwEOYHO6OPRFPZtzBSgVRN7DGVbSpGRCgV2sCjW0TQz25nHD7FBK2ye4A19VflQFRWBzIVBUdo0ZoqX2GgZKBBAoYkZa+FUanIiO2riQjXyk9jxoo3IeAGhGjXPDcUZ0PI9xyU1lH7Ujipas5Pbbdwp9L8JGw06KeWsOLWjxPYKyIfHb3ElQ1tAclqRmpf6YIxruZWsHauKuM7DHXlrF6LeP3HfxHJWcpew0k99O7S55Yw4UZgtTli9pIdpc/uB/EcytM7qwt9uhjpUanKaYPjtnHIUCiiGMijzFSFA8CWTBoo09kCSQshFZDj/CgCuL5oBxDGhEUV9yCGIlsfrd1IUxVDebjNcvJxDT0VUJQ9c0Q9jQ3EjHoED47ep1yHNNTBLWuf6Ym0b1cs2tzkyeJsYPV3crna7cxnt0moCuPVeniM88lzyVh6Ic1UqVg+1ELpxQO0lARBGNNStRi1LoaAriIXEA0Rp1eyIc3xVQ2SmnBSrA5Fc1GtPYFUqeN2SrNGQipWuYx1RzGggLo5WniP1KYlqyth6MFpihNzH5Tqo514xz1v5h80jDz2QepSunJ0YoViukWVocQsV25aja6UCw9EanbwSAFqFaG0bl3XTlx6q0t2rccqLYfUtRzFsOAVRY7UwCAFVwHtfpOKmqme9pYixBqAyQVG6tc6pClbiqjJDqEI054xxKigpa1I6LLpAzmFStRA/wBOCy3EJNc0aKIKipwTE1E+KnkFMa01rqKaYa8l39iVYi0iqzjSMtbVQRPaKoqAimKim41QLTBVET2iqimaUQ1zfsQRFpRDS09FQ1zcUQTY3UtvIHAkDqrrn1zG72HkdNILsV157eXv83ouxcgDg0Fy7SuFmNbb7hHI0YpVguJ2rEKWN81O13Qrh3w9XHZzmBwXm65dpVdfWAcCQtc1OpqoIkgf4LpHCzBbJ2SNxzTGp2r9z2eG6jPpFVqJZrzTl3Ao52vPt49CAozeXj2/8Xu9vkdVhLOhouvHbh1yoPXGcV11zsTxXB7qoOtrstINfigvrDdiKAlVWgtL5sgGKzYso5ul4WV0joQeisqIzA2uA81rRE+KmHREwntA+a1ESxTzwuBY407Ks2LzbuQhtGyGhUw1f2+5QygVIIKYuiPajeKtKmKhkhc0qBoA6hAypacBggnD2Ss0vGWSipWyyNAjmH6i36H8bfIoakktpIh7kLvdhzw+YeYTVz/gtu5TvtDbGjojlqFSPJVnAroCRgcskEJd6iH/AAKIa5p74Jo6KV8bqg0VVZ2u6kENk+1EWjJ4JmY0Kg4WtRqheWeHRUPbNdR4Ss1gdW5oJWXNu7BwofFUTBrCPSQR2QRS2UMoIIxUFfcbLTFhoUUG6znYfzGhze/VA39Ow/IRq7HAounaXso04gd1LFnR7WtBBaSw9CFnG/oay/3FsZZrMkZz6qasLA/bpQ5t3GQTk5uYVhYGO32Ejne1NppiA/BGbAUtppfpqD5K6zhptXAVoqhpipgWhNEboYuraK6mIHwtA9LiE0xA+OUk+oFTVxGYZh+EEJpjvad1jTTHG3b/AApo5lsNQp8UQ82z6EAjBFIyC4yBVRK63lcypFD4KBn6V4B79kD2wFo6V6oFEI6oJGxs7IJWNwFAip2tJQSMiqadUEothTFRqQoiYCo3IkAZ3RSivQYJqne1I4ZUU1rHfpZHeKl6XDhYE0qpp8pW2LG5kKL4NdDbsPzBML1EMlxaRjp4LU5ZvQSTcYK/KStfLn9kG4Cvoj+JVxL2k/XXLxQHSPBaxz+iNhfKamrj4q4zouHbjgXYKg6GzjZk2p7qaYJbB3yUVK1kbECgyPNI2mignbaxxeu5eGj+Hqriahu96hjaWQNDGjN5zS0ZrcOQMYSQTI/uoM/d7tcXDxV1AegRcQSQu1E5g4qapmkjBVlKyKoqRignhhbXu4KWtSC47HV65cB0Cza3OUjw1raNFAsWtRV3rwGlZrryy26Pqad1yr0cRWiJTHXUrY8ChpzW4qocWD4q4muIIUBEWktwK1GaeQKKgWb5qrNajmArUKk1AdExkwguPgimujpipiymtwQOY6hVRY2jwSPvWo5dLKNowK6OVS06og22+VVmhN0/luVc68a56PW7zUYedy/MVK6cljKxXWLG0+YLFdeY0+1moAWHflrtsALRVah0v7PBdOXHpaxZVXTHKiGEBVgQyToiVZbbcNbAB4LTgmdcNLs0aEsdrjzTA5rMKKYgO+hFDVK3FPJGATRRuBXtPVRUJaDVRpFIMDQKWNRXzYlYdYgAo4VUjVFChb4LcrmHmcMQFmtwORQrDZAx1MsVURvDhmFnWkRGKimu7oRGWCqjUROpXDJA3ohDaElB2k1ywRNNc0ZIIi0HBEMcxCkDVUP00GCqHR3MkDg5pSs3nWq2Dkpa5oc6i6cdvL3+b0jZd+bKG+pd5dcLG32y7ZIwYqkqyOOIWbG51h7H9CuPfD08fppz6ELheXWVWXto14NArLiWaqzbyRvqF0lcbzg+3OoUcsdVviI73bopmEFoKx9OmMJyfhkNxG/8uoPgukrn3w8Y5VwaW0e98LTp7LrOnm65Yia1kieQQQQukrnYbHKW4FblQXBdub1RFtZboWEUKDS2G7tcBUpixcQ3DJBUFZxdOcaoG0VlU1zRXxVSmOB65K6mIXsrlmmph0F5d2zvQ4kdldZvK82/kowEp0nxVZ2xobbc4pmjEGqY1KK0xPxBoVnGkb4iMcwoGFuOGBQSxSFpoUE7ZdDg9ji1/h18CFFibTBcuxpDP3HyuKmLuoZfegdolbQdHDI/FWVLCeh4pmqyYYiMQajqEEchBzBBGQRTNMoxph4oJ4b2SOlDQjoUFrabuDg8qotYrqOQVBFUEwjif8wHmgT9CB6mOLfJFK2O5BoDqV1MSAzDB8ZKBHMjcPU37lMNDy7fbyZYFMXQklhIw0B1jOigYIMafKexRT/Yc3ECniFCVxBOD2hw79VnG50jdBE/5XaT/C5Ma+kTraRmbKju1FGW95AI2xTRamj7ftWpYxeUzrXaJxg90JPfJXEDP2Nzh+VKyQeBUyp4Az7RcMrqjIHfNTyoN1i4EmimmGG3eD+5XTDTFJnSqJhKSdWoOLccRRUxxbnQZhEMbRNEnQgkoI60yJxTQhzzTQoqg4k1QOa9wVEzZJU1cSNkkBJpiU1cP/Uv6hZqynicHoo1qVkrcEXUhumM+ZwqmH0Vm6WwNCTTwT5P6Gy72wYRRmnUlJwX9ELt6lIwbQq/LP2Hff3T6gH4rWRPtAGXMjsanzKM/VKbUk1e+lOgVxNTR2dQNLC7xKuJouLbpTnRo7Ig6DbmNOIqe5TQbHZ0yCipxCwDPLsgWrRWmNeiCRlvNKQGt0t7lESlllbisz9b/wCFXE0Jc7yIwRHSJnfqpoz99yBuo6SZHdzkouKG73WeYmrsOwyUXATnOPVVdPhiBa55wAyKJpwMrgGg1CYmpA1jBV5x7Jolt7a7vHaYGaYxm84BZtdJws4rW2s20r7kvV3RYtamOc8uxKjUgeZ1AVFik3CYCqzXTlmLt5dKudenk1oqKq4p9AAhSAYpBLhgqiN5wKVY5jy0qQsOdK4ii0mIzUnFZVI1lVpKUjFEc3IqhS2oxQQvAos4scwYqwH27KALUc6OieciukcrBUZqR2RmrG3Z6FWKC3L5HVRivGef4SOKkYedSu9aV05dGarNdIsrP5gVzrtw0+1g4LDvy1u2mgC1F6aCzNAunLj1FrE6oC6ONEtGSqU8DFGUdndOEQpmtuA22fJI7FFXUBDWBRDmzAHxU1UF27UCpWoqxGXOISLqKe0dSqVqVXvY5pPZZblQT6qYfFStwG9pI8VnG5URYNQ8FFOc04UVED2kOWWjCKEVSrDo6OfTopEqZ1u1xwVxNBSxBjqKY3KiLQsrqKQAZKNIHYlRomnChVkZtK2PHyTDSlopgqiCTCqmtIuqiGlDDadEDgendGcMc0lW0xGx74XhzeiM3lqNg5K6Jwa51KLpx3jz/p+b0zYOUAhoLsF6JdeWzG827dY5mDFVJVo3S7EKWNynYhcuuXfntG9gK49cu06DTW7SK0WGrEDI9JUqYlDuhWVRTwMlFCKrUNZXf+Lw3THejErpOmOuNeUcn+nfzvYyjsaLf0894eZ7rsN1ZSFsjDToaLpz253lVua5pW5WbDo5y05rSD7bcXspiiL7b96IABcirq33RknVMFlDM14zqs2NJS0HJTQmk5EK6GGIE4Zq6hPZ7hWUwwWrXZDFWVMGWjbmEjQ407LTF5W8G6SsoH5oiyt91Y8YlMWdDGyxSY9VnGi6fGoUHUI8QgVncH4KKliuHgOZJ+ZEc2u6eSLKd+ma9mu1fqPWN2BCnoyVEJaHRINLslWbDo4o2xNjBqGigLjUnzVDXMcTqY77VMETga1eMTmVQgDgMMQgniu5YnDS7Dsmi1td4yDzQqotYb1j8Q74ICop8a9RkmpV5t+52LwI72MEZB9P2rftNxYv2bbLiL3LZxocg06gs4ssoG543O3FrWyN8MCoqqk2x0ZOBaelVQLJaE1qK+KmCJ1m5uLCR4FMUwsd+NgPiFMNRut4nZGh7OTF0z9NI3FuXhiENNLT+JoKfK/Rhjjrh6VPlr7IWHofiE8mwjnXQaWiR1O1apqZCGa6AoWse2mAIx+1Ni/KN0sBr7tu5vizEK+EyoiLN2LXlvg4KYmu9q36uDh4KfK6Y6COp0CoTDSG3FAS3NMEf6aPVWigX9K2uVPgqGPtRgR0QMMNBl9yBntgfhNUQ5rG9W/cqiWNjOop8EXUv5YCYaifK3INTF1C6R+NGpiaZWY9gmGuDZu6ppBbyuOIKCVlm6uJoEQ827OrvgqmnNgYD6Y3OPkmGpWWly7JgYD3VxNEx7afxuJPhgqCottYMmVPipoMj293UUCCdltCzM/YinekOo1vxURI1krhQBUTM2uQjU8hjTmTgnyajmudutR6PzXjOmSeE1WXvIHOqA4MaMmjNS0xRXe9uodGH94qLilutxkldi4uP3IuBi4kVKLphKJpzY3O8AiJwGMj0upTNNEttbXl28R2kRd4gYKWtc8avbbjVtaM97cJNbxj7Yy+K53p3nEge/3iMD2bcBkYwAbgs6l8hIdcrqlNXBRFAiArp1AVasZzcpMCufTtwz0gc6Qlc3pk8JW4K6jiTki4UOxwTQ8PFPFVDXYhAwuPZNU7XUhXUw6lUROxtGrWM0gpVB2RCikcRTwVRE7LBRToxXShR0WAC3I50Q1+KusWC4cwtRmre1p7a05VX7p8jkYrxnn49Tj4qMvOJfnKOkLHmsVuLKz+YLnXblqNqNKLD0ctZYYtC0dL6zBotxy6W1uKZrpHGjGhaYqRrSSqiHbIKxiq246u7S0pQ0UNWHtANQRiIVqoqG6aA3BRYrtel2KNJjR7Ew1WXTWgnustwE9gANVG4EkYRks1uIqClSpi6cYyW5oajFs5xw6pi/RlxbForTFZsa56CxOcHqLVjCA4VW452obm3qCaYrNjfPSsc06tNMlh01HK2iVYhphlmpFpWtqPFUcW0CIZqP2qCKQKKi0CqBNBRdIWKBQzGqqGuGJoiI3N7oIASx+ppoQiWL7Z+QSQPa1zsV057x5/0/N6Nx7lQ9Pr+9ejnrXk64x6LtG9smaPVitMr6OZsjagqY1K7Irn1y7cdlLNS4dcPTz1qM247LnW0UsWkLC4GxB8FuViw4xteKFTRX32zwTsILQVr6LGD5JwOG4Y/wDLB+C1K59fm8j5J9P7m1c98LSW9l0nbz3jGJubCWB5a5pBGdV1nTnYgq5uC3KzieK5czJUWFtuTgRjQoLyx3lwpUoL+13KOQDHFSxZVlG9jxnmsqUsATQmCuh+gHHIqolieWnEVHdWVLBTXRPw69lrUO/TdWGhWmcSRzTxDE1CiZgqLdCMCov0Mh3CN2aYsqf3o3DA/Ys2KcCCM1FOa57MWmhHVBK2eOVum4Zq7PGDgmLpf0j6aoHCRtMR+IfBDDA/T6SNNOhVZsPGlwQMfCKVGHkiGGBwGot1eSKiIcMjQ9igmivpo6dEFlZ7ycA40QW9vfMdSnXsmpiwtdxkgIdDIWHwK1OmbyvLHlbiALhoeP424FXxTzFtBuW03LQwOYCcAx9AVMpOiTbRt8xGijScfSc0a1X3OxFjgGPa7VXTXA17IK6ba7iIu9yMgdDSqIEfZNPRDUDrEg+k0TDTHW8owoHeYTF1A+3/AIoyPEYoIH2zSfS7HscEEb4Llvy4jwxVXUDprhnzMqFMh9O/XCnqjKnw1P0cLq2dm37Qp8LP0L/onH5fsU+av3Hfp7I5agnzTYX9JC4UEpFO6eU8Gna2n5ZVPK5Cf06atPcB+KvlMKbO5AoCDRDDTBdZURMNNvddkMNdbzZKoYYKHF1FcHeyw5GquVC/pmAVTAsMcPuDXG5zB0HVX5NcLV7jVsdB4qfJp4spPAFMA10yaNwjYC9x7KBW7ffOkbUUYc0FpDt9GijRXvRVBcdo6mVEErbRgPqIQStjhb0qgeHnJjfsCB3tTO+Yho8Sgcy2B7u79AmGpHy2sA9bmjwGJVTQLuQQ2+sxgFxOBONApoqrzfricnEuHjgFNJFTdbi+nrfTwCauARcSy6hC0u0gknPBRcVznveSXFFMFAiacA5+WSIlayNgxxPZFE2dnfXkgjtYi8nsMFm3Fkta3beBtaBPuT6f+mFi9u/P5f8ARl9f7dtcBitmtjAHTNYtatz0wm78kkmeWtdgpaTm0LYtfM7U5VbGgt4g1qMUsx0hVFNfzgVUrpIzO4T1JAXO134gADCqjocKEKhtMCoqMuoi47UUMPDvTiqhDgUVwzURO0LcZqdhAb4qs00UxKQNrU1QOcMKImo3M7I1K6NpBCJRsZFFqMVICKqsibZ9CMVqM9Lm2fRi040DuRrG5GK8b5987lGa84l+cpY6cnRZrFdOVjaH1Bc668tNthyXN6eWv27FoW5Wa0NkMsF15culrEMl0jlRbMlWEsZRKi2aVr2NWnBpLYGiCV5IUUwElRQ107DBK1FTKwmTsFFExxnTQFVEFzaaipY1KGfZF2FFlr6Ru2yQilExZ0gl2xzRiFMWdoXW7wKUVxZ0Ms7LU0YYqxi0t7thEZNFOovPSjFhIJaaVzkdr2sLSyc1wq3BdJHLrpJdwBoOCdLzVJLb1eaYVXHHedIZrT0kpY1KEERGCxI3pNJAVw0j8kENCVBHprggURUBKGkDMVFNc1XAymKgY771AxwVRC5hBKCI1GOSFix23d5rZ4xwC3Osce/zlegcd5ZQtGtd+e3j7/Ox6XsnIo5mtq7FdHNp7e6jlAxRqUUFi8unPeFwXDrh6Oe9RPYCuV5dfoM+DrRZrWGmIhGbCZnFVDJbVkgxCmqod24zBcMd6BXyW50zedeXcr+nMcge9sdD0IC1K49fm8q3nit7YvdWMlg6rpz24dcqGSBzcKUK6zpnDAXA9lqVmwTBdOYc6KotrTc9JGNCgvrDeiKBxUVeQbhHKM8VMXRANcQVMVJUgftQKyRXRKHDA9VpMTRzvb1qFdTBTLqN2BwV1DnQxvxCupiM2724tKYnyUSzx4qYJGbnI35lDRkO6MOZTF0Uy7hdkcVFSx3GlwLHUPdAYLmKUATt1D+MZqYumPtHga7d4kZ26hNMRxzVOl2B6gqoIYevRBG6Jr/7UELrdwGH3oIjGQeyImbcXETqsJ05YIo233gj0yfLlQYJgs7bcLV4GlwFMKZKA6CVjSXVLiepNaeSspg6G/exzXMcQR0rgR2W/pi8jLvnNjZMibeCFl1LqbaB7tOpwA1UGeXZLU9Bdh5PvW8Rzutr+zexj3NpK011E101acNIV59ei+P9T7ftO+XG+yT7pdsdYGMNZZQUoJCaFxeMadgr/gK3jaHQRtG1M9+7LqOhdI1oGFauLlmL4QW9leurHIxhuGAe7HG7WGkitK4K4GywvjJEkZafEKKhdBE/MBDULtvbTDDyQqF9iaU1VHYoiM2BINWNNMsEVEdpoMY8fBXURna6ZNI+CBP6c4ClSEDBt7wa1qqupG2ktFmrKX9LIoab+nkaaitVTTvZmHQouuFvOTkUNO/QyHMFEKdsrm0poVu2tbk1XRILAdlAosR4BEd+lj/i+xFKbeEYZqDv08IIIaKqYJQ0dGqhaSUpSiBBE/vggcWxt+ZyuGmuurNn4gT4piaZ/V7NgxfWnRquJqCTkUY/kxVPQnFTQHcbvuUwIB0N+xTVwBLM8n82WtOgU1cBy31vGTpxPdRcAz30rzQGgQCPJJxNUNK25kha5rHFusUdTqOyqWogHPGAoEChnxJSiwsdpvrxwZBEST1osXqRuc2tjs306aCJb91epYFzvbtz+We2oZDt22Q6YI2sA6gYrDp4jMcg5THCxwD8UZt15fvnJ5LiUta6tVzvTpx+egbBr5n6nZlWRvrw1e2whoBXRwtXDSA1VgFez0aVGoze43VKrPVdeYzssuuQ1NVzemQursqHBwCqEJCKhk8FKQwVJUap4BVQrj2SjuoVBEWK1HOp6YUCrKImhIRpzDjVIHipVZpxb1ShGNOqqhU7AQtRmpBmrUEQ54Kxiri2roW440LuR/Kd3VrNeN89+Zyyw85m+chK3y6PNYrrFjaH1Bc668tPtQrRc69HLabTGCAukiWtLatZQUXWOFGx4Y9FqOdENcqzU0eJqqio45OXRtNVpxxtbSQaBUoDGmNylEv6ZumoWVgGe2NTgigJLY44KqSNhaMUDmNa41PVC0fDYsdjSqqWjG7Y2lSFlNC3O2sPRVZ0rZdqriApi/Se1sGxgCisianuLNrmUolJVcduiD60xUxrRA25vt1ApRXE0DdWJLTULNjUqnnsWh1aUWfl1nQG4hBwUrfNVr4tJoubrKU21W1691cNCzQaSs2NSofaIUxrTWtGpIlSGM0wSkDONHLLRC0lVDHsoioXN9SyOIHX7EDHMqqIHsoaIGloREttdzW8lWk4JuM9c62OwctfG5rXOoQu/H6PJ+n5PTNi5U17W1f967SvPZja7fukczRiCqmrNr2uFQpY6c9OIXK8u3PZCAuPXDvz2a6MELlY3qFzACoWEAohhSxrgqivvtsimaQW5q6MXv3DoZ2upGDXwW5XLrh5VyT6duDnPiZpPgFuWxw64YHcdgvLN5EkZoDnRdJ052Kt8LmrcrNjg9zSFrUEw3r2EYqot7Pdy0gE0RV/Y7yMKnBBdwX0MozCYaKEbHj0rNionRvYajEdlNXCsnIzzVnQlE4KuomjmIycqYKZdH8SamJ2SxPzWtRz4I3jBUxA60PRMZxH7czD6SVMPJ7bq4Yccgpi6Kj3RwwNQhoqLc2g1a6h7hRRbN1gkcBOwOH8YwKmLoqNrJBW3la8fwuNChhfc0mj2lqIfqBHcIEc1rhRUNMNRTogifAAccu6CLQ9p9LkE8W4XMPU0+1BYW2+j/iY+SYM/wAi49b73vVhus1wRLt0M/6eKpDTPIfy6no1qi+FtxrbLbj0E7o5HTTXbmvncXVYHUodLRlip9ZMLzq2tuUi2uTF7gZGW6g9poSRnTupz+3lb+XgJvm/3FzJGLO+mguoXsklaGV9JIqXF3XSKBdZ053lqeKcu2536z3rYxPdINcv4pCGhocfOi1us5Y0I3rbbyWKGV5j0P1guHpeACA0/amf8Nz2iuodnbesiiaX+60ukcw1a0ZAkk0FT0Screokm4+7/gy5jJyyuq9+138eppj1AYAhVQ7oJG0D2kOCiYcJHAYn7VdMd7ncBNMNdK3+FNCB0RHqbQoGaIDXEIGuiirgRihppgYOo+1AnsimDh9qBwiIGBFfNAhZJ0cPtRDSJv42/aim/mdXhAxzpAcDX4IGl8v8JVDXSOFPSSoO96mbENI6+LQdLBq6IIo7+99sawNZHqpgKqpSG7uTU0ATweUUk90T89B4J9HyHkZM/AyFS9nyi/TRg1c8k+an1WvmGOdaxdB8VnVwLPu0EYo2lfBABNu8r/lwQCvuJn5lA0Ak4oOwb4oiM1J7DoqHNgc44CqmmLOw2G+uiGxxkg9cgsdfpI6c/na1+zcChbSS7Oo/wDJcev1td+fxk9tba2NnZRhsUbWAdgsyVv8A/gbcN2igafVktJawHJOYMYHNa/HzS3GMteX71yOa6lLWOquPXb1fn+QKzgdI7U6pJTmOluNPtdtSi7SPN3WktGUAWnGi3uDWoil3G4oDilb5jK7jcaiQOq416eIr42hzv2qR1okRtAWsZ0x7aBKSmgVCRTSK4IG0oUsElPTkgjpVArW490BUY9K3GKfqoqiKQ44LKljBVSp2inmtMnGlERzKVopVTMAVZtTMYCqlomJgqAtRira2Z6FpyoLc2n23KsV47z1tS4+Kyy82n+co3HR/MsV0ixtKagudduWo2gCoWXfltdqGAWonTS2jagLrHDpYtj9K3HNI1iJT4waojO8alpG0LblWxt5HaQiDIp3A4qCwhuCWqYqTByghmhb2VA0sLQKIqOKD1AeKRLV3aRBrQrUHFnpWdAk0JJySCIwDstCCRlHZIOc2rcUWK+Q0kWSio8WUWhFcRt0UOaixQ7i1rAs105qo9oPaXKY6arLuIxuLlysx25p8LdTBVaiWoriEEgDJZsWUK9gGGSY3AxiPuUCzjWiDFRuSuM6CnZ6gVixuUlECOZUqBjom1omKhkZRQQ0xoimvYlERCqI3A1RHMc5jgQaFEsX2z8jmtnNa9xounPeOH6fk9H47y4HT6135714+uMeh7Vv8crR6ltlew3bJBgVMalT6aioWby689OouN4due0Mjalc7w6To0Rmi52Nw3EFTSxxNc0lTEM1s2QZLUoqL7YYZmkFoW5WLGO3zgkE7XD2wQfBac+uHmPI/pvLEXPgaQccFqdON4YK+2S7tXkSRkU6rpOmMAmEha1MNaXNKupguG8kjpQ4KosbXepGEY0VRfWHJMg41QXVvvEEopXFStSimmGQYFT5NcbY5tKmKZ+azE5KbTEjbqma19CVl03urpidt4QRRyus4nZe9CrpiZtzE7NXUP0xPyoVdEb7dpyRMQGFwUww0mRuSmCN24XERq12SYDLXlcrfROPcb4ph9La23fbrintTe0/qyTKvgVnGpZRokLfnbgfxNxCaYma9jmnS6vaiahQe4+1UMLGk4II3xIITE4OBGFM0CaXCtHfagUSzMNRgepCWCeHcXe5WVjXUFGkgYeSz8xfqi2Xdk+QukZUuIrXHJWQ0dZzWEcftxgBtdVD3zqrqDhdhw9JBT6MOZdSZOOFch4KzpPkZFu97D6opnA0oATULX0z8us+dbu7dp7KS2e2GFrXMu3gaJK5gU7Kyypeatf8Aqcv/AJsLHeITYvlDJu9o9wrEAOuCmw8pGXm1vHqaB9qvg04O2p2RH2pkNKI9sccH0+KYaa632/VT3MOmITF1zrSx6S/sTE+kb7GyrUypi6iMFkK1mUw00t28D+YSfJMNRufaD5QShqEyNBwahrv1DuwCJppuZK0wCKa+cjFzk0QOlr1w7qaYYZGdU0whnjCaqB9wxpNOvVTTET72NublFDv3OOhLTWiASbeCPlCAOTcp3mmqnUhAG+aV9SSfigYY3HNKHxsa01KYacXAH0tqria7RK/8OlA+K0keaZ+AWbWpFvY8aubggluhvcrn1+sjrz+NrU7ZxK0j0l7dbh3XHr9LXfn8pGmtbCGFoDWgU7KTlq9J5Zo4m1JWpGWe3nkUMDHeoCi0xenmfJObfMGvWOu8Xni9POtx3qe7lPqOkrjetezj8sQW0ep4OakjpWi263yXbmPN3WmsYKNGC6x5+quYG0ajKO7kAagzO53FK4rNrrxGZuJqvOK5PVzDYH+pWLRlRRbYRynDBZpEbTikaLXFVChoOKYmnuAp4phqIinmo1p0bT2ViambnktM055RIY3E4hSKmjatRmpnNFKqs6iP/eopGn1IouOlFuOdEMVZEwtq5Vmri1aNNFXOhNzjBiclYrx3nzAA+vioy8unHrKVuOizWK6RZWnzBc67ctPteY+5YeiNjtclKLcTpp7F5NMKLry8/UXMLahdI5VOGAIjo2VciMjx38K251tbTIIgxmfRRRkX/ailQSzoshs2fVVoJJ8/VEqa3zGXxSC2h6Igz8KyIZFYtQvyP7kQI75v7VoL+E5IAZaa/wAP3qKlZ8v9iqIpv+1UWKHdKeHxqsV05V0dNP4fhVGlfuFKdPvXPt25NhyGS1Epk9Kj5fvWK1yAn+Y/uWXWGRfP0RKIl+XoqkV1x8wyWK6cozl0UCjPohCP+CKgl+ZZUO7MZIVzsv7UWBzmVUpH/KgiKKa7NGavtg1e62nvdPl0/vXTh5v1eobBro3+f/4F6Y8dbva9VB/N+OlVGjt66evxojUSFYrpEbs+i5125cfgvP07xE/PoudbhigUZLcZpH/BWMg7imk/J8arpGWW3zRodX2P82r9y059PLuT+1pdX9J1+b3P3I5V5nuPt+86ns//ALev963y5/6rXUxyW4U05LTLm5/2JEEwVqPm+C0Lmy1VH8z7lBobDVh/N/8ACqLyDVpHz/GiEPlyOXxWa2DmpT8P3rIhHx+CglZWv4vuW4gqOv8Ae+5aEn2olTRVqPn+FEQTFqp+P40VQ8/9qqhjsuiAG6pT8P3qiukpX8P3ohGfP1/yojU7D7uGn9X/AP29H/iWK1Fs6nuY6dX9yur40wWWxUerRjq/z0/cjLlpHIGfidl+9Ax/XJAw5dERGc+iK78R/dmiJ4q+6Pm+5WKsp9WmGuumnDRpp9ylIlg1/wDrfHSoC2a8K6/jp/cgkxwz+KsA0On9XPStfTXP7q4KgsV/vfGiIkFadUDxXxVHCviiHdEC/aqOPxUEfXr8UCn4oGn4oFFfH7lQjq1/F9ygidq1fj+5FQurX8X+aigY6tfxfcoIXVx+f7kA8mr/ANT4aUUJLqqP53x0pQHNX+98aJBEcvxIGf8AbFB0dNZy+NUCnPogR2fVVKbhXH76/uVqQTD0pp+Gf3rLQmOmvHT/AJ6/uWWou9q0Vw/T5/36/evP3/8A69X5/wD+NVZ00j5PhWi4u64t6UHy/BbjHSd3y9fgukc1Fu+rQ6nu/wCXT+9VK8x5T7nq/wCZ/wDAs1nl5hu1fcNfd/z0/cvPfb3/AJ+lez4qOyy2/wCda5c+2n2ymGS78vL20trkFtwqxb8qIBvq6Tn9yLGU3StD8y59O/5s/J85/eub0xLEtJRIy6qxmkfWnVAwIrlQ9mSqUpy/tUQ3qipI1YlSOVZd1VoVvTJQSxdFWalKqIJVKsNZmUBcfRajNEsyWnOp7f5uuasZq4tckYRbl/KKtYrxz6g/jUZeWTfOUrfJI81iukWVl8wWK7ctPtn4VzejlrtrzC3E6amwyC68uHS8tsgujiJcjJYPmRK//9k="/>
          <p:cNvSpPr>
            <a:spLocks noChangeAspect="1" noChangeArrowheads="1"/>
          </p:cNvSpPr>
          <p:nvPr/>
        </p:nvSpPr>
        <p:spPr bwMode="auto">
          <a:xfrm>
            <a:off x="-1368425" y="-5318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5"/>
          <p:cNvSpPr txBox="1">
            <a:spLocks/>
          </p:cNvSpPr>
          <p:nvPr/>
        </p:nvSpPr>
        <p:spPr>
          <a:xfrm>
            <a:off x="4872647" y="1781970"/>
            <a:ext cx="3878871" cy="4579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Read the dials like a clock, except each dial </a:t>
            </a:r>
            <a:r>
              <a:rPr lang="en-US" sz="1600" dirty="0"/>
              <a:t>rotates</a:t>
            </a:r>
            <a:r>
              <a:rPr lang="en-US" sz="1800" dirty="0"/>
              <a:t> in different direction—follow numbers clockwise or counterclockwise from the smallest to largest number. </a:t>
            </a:r>
          </a:p>
          <a:p>
            <a:pPr lvl="1"/>
            <a:r>
              <a:rPr lang="en-US" sz="1400" dirty="0"/>
              <a:t>Red arrows were added to the photo show rotations for each dial</a:t>
            </a:r>
          </a:p>
          <a:p>
            <a:r>
              <a:rPr lang="en-US" sz="1800" dirty="0"/>
              <a:t>Record the numbers starting from the right.</a:t>
            </a:r>
          </a:p>
          <a:p>
            <a:r>
              <a:rPr lang="en-US" sz="1800" dirty="0"/>
              <a:t>If the dial not on a number, round down to previous number</a:t>
            </a:r>
          </a:p>
          <a:p>
            <a:pPr lvl="1"/>
            <a:r>
              <a:rPr lang="en-US" sz="1400" dirty="0"/>
              <a:t>For instance, the rightmost dial is almost to 5, but not quite. Record the number as 4. </a:t>
            </a:r>
          </a:p>
          <a:p>
            <a:pPr lvl="1"/>
            <a:r>
              <a:rPr lang="en-US" sz="1400" dirty="0"/>
              <a:t>If the dial is between 9 and 0, record the number as 9. If the dial is between 1 and 0, record the number as 0.</a:t>
            </a:r>
          </a:p>
          <a:p>
            <a:r>
              <a:rPr lang="en-US" sz="1800" dirty="0"/>
              <a:t>The reading on this meter is: 55874</a:t>
            </a:r>
          </a:p>
        </p:txBody>
      </p:sp>
      <p:grpSp>
        <p:nvGrpSpPr>
          <p:cNvPr id="8" name="Group 7"/>
          <p:cNvGrpSpPr/>
          <p:nvPr/>
        </p:nvGrpSpPr>
        <p:grpSpPr>
          <a:xfrm>
            <a:off x="231959" y="1876119"/>
            <a:ext cx="4431323" cy="3900624"/>
            <a:chOff x="-895165" y="1640614"/>
            <a:chExt cx="5467165" cy="4044848"/>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5165" y="1640614"/>
              <a:ext cx="5467165" cy="4044848"/>
            </a:xfrm>
            <a:prstGeom prst="rect">
              <a:avLst/>
            </a:prstGeom>
          </p:spPr>
        </p:pic>
        <p:sp>
          <p:nvSpPr>
            <p:cNvPr id="10" name="Arc 9"/>
            <p:cNvSpPr/>
            <p:nvPr/>
          </p:nvSpPr>
          <p:spPr>
            <a:xfrm>
              <a:off x="3178673" y="2432906"/>
              <a:ext cx="467369" cy="580902"/>
            </a:xfrm>
            <a:prstGeom prst="arc">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a:off x="2531787" y="2432907"/>
              <a:ext cx="581893" cy="544169"/>
            </a:xfrm>
            <a:prstGeom prst="arc">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a:off x="1994090" y="2445066"/>
              <a:ext cx="623981" cy="463032"/>
            </a:xfrm>
            <a:prstGeom prst="arc">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1428612" y="2450293"/>
              <a:ext cx="696303" cy="428230"/>
            </a:xfrm>
            <a:prstGeom prst="arc">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962451" y="2499575"/>
              <a:ext cx="643489" cy="418627"/>
            </a:xfrm>
            <a:prstGeom prst="arc">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210655" y="3142162"/>
              <a:ext cx="320490" cy="389504"/>
            </a:xfrm>
            <a:prstGeom prst="rect">
              <a:avLst/>
            </a:prstGeom>
            <a:solidFill>
              <a:schemeClr val="bg1"/>
            </a:solidFill>
            <a:ln>
              <a:solidFill>
                <a:schemeClr val="accent1"/>
              </a:solidFill>
            </a:ln>
          </p:spPr>
          <p:txBody>
            <a:bodyPr wrap="square" rtlCol="0">
              <a:spAutoFit/>
            </a:bodyPr>
            <a:lstStyle/>
            <a:p>
              <a:r>
                <a:rPr lang="en-US" dirty="0"/>
                <a:t>4</a:t>
              </a:r>
            </a:p>
          </p:txBody>
        </p:sp>
        <p:sp>
          <p:nvSpPr>
            <p:cNvPr id="15" name="TextBox 14"/>
            <p:cNvSpPr txBox="1"/>
            <p:nvPr/>
          </p:nvSpPr>
          <p:spPr>
            <a:xfrm>
              <a:off x="2711412" y="3142162"/>
              <a:ext cx="320490" cy="389504"/>
            </a:xfrm>
            <a:prstGeom prst="rect">
              <a:avLst/>
            </a:prstGeom>
            <a:solidFill>
              <a:schemeClr val="bg1"/>
            </a:solidFill>
            <a:ln>
              <a:solidFill>
                <a:schemeClr val="accent1"/>
              </a:solidFill>
            </a:ln>
          </p:spPr>
          <p:txBody>
            <a:bodyPr wrap="square" rtlCol="0">
              <a:spAutoFit/>
            </a:bodyPr>
            <a:lstStyle/>
            <a:p>
              <a:r>
                <a:rPr lang="en-US" dirty="0"/>
                <a:t>7</a:t>
              </a:r>
            </a:p>
          </p:txBody>
        </p:sp>
        <p:sp>
          <p:nvSpPr>
            <p:cNvPr id="16" name="TextBox 15"/>
            <p:cNvSpPr txBox="1"/>
            <p:nvPr/>
          </p:nvSpPr>
          <p:spPr>
            <a:xfrm>
              <a:off x="2198802" y="3142162"/>
              <a:ext cx="320490" cy="389504"/>
            </a:xfrm>
            <a:prstGeom prst="rect">
              <a:avLst/>
            </a:prstGeom>
            <a:solidFill>
              <a:schemeClr val="bg1"/>
            </a:solidFill>
            <a:ln>
              <a:solidFill>
                <a:schemeClr val="accent1"/>
              </a:solidFill>
            </a:ln>
          </p:spPr>
          <p:txBody>
            <a:bodyPr wrap="square" rtlCol="0">
              <a:spAutoFit/>
            </a:bodyPr>
            <a:lstStyle/>
            <a:p>
              <a:r>
                <a:rPr lang="en-US" dirty="0"/>
                <a:t>8</a:t>
              </a:r>
            </a:p>
          </p:txBody>
        </p:sp>
        <p:sp>
          <p:nvSpPr>
            <p:cNvPr id="17" name="TextBox 16"/>
            <p:cNvSpPr txBox="1"/>
            <p:nvPr/>
          </p:nvSpPr>
          <p:spPr>
            <a:xfrm>
              <a:off x="1678172" y="3142162"/>
              <a:ext cx="320490" cy="389504"/>
            </a:xfrm>
            <a:prstGeom prst="rect">
              <a:avLst/>
            </a:prstGeom>
            <a:solidFill>
              <a:schemeClr val="bg1"/>
            </a:solidFill>
            <a:ln>
              <a:solidFill>
                <a:schemeClr val="accent1"/>
              </a:solidFill>
            </a:ln>
          </p:spPr>
          <p:txBody>
            <a:bodyPr wrap="square" rtlCol="0">
              <a:spAutoFit/>
            </a:bodyPr>
            <a:lstStyle/>
            <a:p>
              <a:r>
                <a:rPr lang="en-US" dirty="0"/>
                <a:t>5</a:t>
              </a:r>
            </a:p>
          </p:txBody>
        </p:sp>
        <p:sp>
          <p:nvSpPr>
            <p:cNvPr id="18" name="TextBox 17"/>
            <p:cNvSpPr txBox="1"/>
            <p:nvPr/>
          </p:nvSpPr>
          <p:spPr>
            <a:xfrm>
              <a:off x="1165562" y="3142162"/>
              <a:ext cx="320490" cy="389504"/>
            </a:xfrm>
            <a:prstGeom prst="rect">
              <a:avLst/>
            </a:prstGeom>
            <a:solidFill>
              <a:schemeClr val="bg1"/>
            </a:solidFill>
            <a:ln>
              <a:solidFill>
                <a:schemeClr val="accent1"/>
              </a:solidFill>
            </a:ln>
          </p:spPr>
          <p:txBody>
            <a:bodyPr wrap="square" rtlCol="0">
              <a:spAutoFit/>
            </a:bodyPr>
            <a:lstStyle/>
            <a:p>
              <a:r>
                <a:rPr lang="en-US" dirty="0"/>
                <a:t>5</a:t>
              </a:r>
            </a:p>
          </p:txBody>
        </p:sp>
        <p:sp>
          <p:nvSpPr>
            <p:cNvPr id="5" name="Rectangle 4"/>
            <p:cNvSpPr/>
            <p:nvPr/>
          </p:nvSpPr>
          <p:spPr>
            <a:xfrm>
              <a:off x="1184416" y="4062953"/>
              <a:ext cx="2278364" cy="735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8"/>
          <p:cNvSpPr>
            <a:spLocks noGrp="1"/>
          </p:cNvSpPr>
          <p:nvPr>
            <p:ph type="sldNum" sz="quarter" idx="12"/>
          </p:nvPr>
        </p:nvSpPr>
        <p:spPr/>
        <p:txBody>
          <a:bodyPr/>
          <a:lstStyle/>
          <a:p>
            <a:fld id="{437766D1-85F3-4E34-814F-4368878456E8}" type="slidenum">
              <a:rPr lang="en-US" smtClean="0"/>
              <a:t>11</a:t>
            </a:fld>
            <a:endParaRPr lang="en-US"/>
          </a:p>
        </p:txBody>
      </p:sp>
    </p:spTree>
    <p:extLst>
      <p:ext uri="{BB962C8B-B14F-4D97-AF65-F5344CB8AC3E}">
        <p14:creationId xmlns:p14="http://schemas.microsoft.com/office/powerpoint/2010/main" val="222928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4473" y="548481"/>
            <a:ext cx="6099648" cy="1233488"/>
          </a:xfrm>
        </p:spPr>
        <p:txBody>
          <a:bodyPr>
            <a:normAutofit/>
          </a:bodyPr>
          <a:lstStyle/>
          <a:p>
            <a:r>
              <a:rPr lang="en-US" sz="3600" dirty="0"/>
              <a:t>Read Meter: Odometer-style</a:t>
            </a:r>
          </a:p>
        </p:txBody>
      </p:sp>
      <p:sp>
        <p:nvSpPr>
          <p:cNvPr id="6" name="Content Placeholder 5"/>
          <p:cNvSpPr>
            <a:spLocks noGrp="1"/>
          </p:cNvSpPr>
          <p:nvPr>
            <p:ph idx="1"/>
          </p:nvPr>
        </p:nvSpPr>
        <p:spPr>
          <a:xfrm>
            <a:off x="4845528" y="1783816"/>
            <a:ext cx="3818254" cy="4170362"/>
          </a:xfrm>
        </p:spPr>
        <p:txBody>
          <a:bodyPr>
            <a:normAutofit/>
          </a:bodyPr>
          <a:lstStyle/>
          <a:p>
            <a:r>
              <a:rPr lang="en-US" sz="2400" dirty="0"/>
              <a:t>Read left to right, like a car’s odometer</a:t>
            </a:r>
          </a:p>
          <a:p>
            <a:r>
              <a:rPr lang="en-US" sz="2400" dirty="0"/>
              <a:t>If between numbers, use lower value</a:t>
            </a:r>
          </a:p>
          <a:p>
            <a:r>
              <a:rPr lang="en-US" sz="2400" dirty="0"/>
              <a:t>The meter to the left should be read as: </a:t>
            </a:r>
            <a:r>
              <a:rPr lang="en-US" sz="2400" dirty="0" smtClean="0"/>
              <a:t>30816</a:t>
            </a:r>
          </a:p>
          <a:p>
            <a:endParaRPr lang="en-US" sz="2400" dirty="0"/>
          </a:p>
          <a:p>
            <a:pPr marL="0" indent="0">
              <a:buNone/>
            </a:pPr>
            <a:r>
              <a:rPr lang="en-US" sz="2400" dirty="0" smtClean="0"/>
              <a:t>Meter serial numbers are generally 8 digits</a:t>
            </a:r>
            <a:endParaRPr lang="en-US" sz="24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l="6560" t="2254" r="17937"/>
          <a:stretch/>
        </p:blipFill>
        <p:spPr>
          <a:xfrm>
            <a:off x="451527" y="1866868"/>
            <a:ext cx="4124131" cy="4004258"/>
          </a:xfrm>
          <a:prstGeom prst="rect">
            <a:avLst/>
          </a:prstGeom>
        </p:spPr>
      </p:pic>
      <p:sp>
        <p:nvSpPr>
          <p:cNvPr id="5" name="Oval 4"/>
          <p:cNvSpPr/>
          <p:nvPr/>
        </p:nvSpPr>
        <p:spPr>
          <a:xfrm>
            <a:off x="1793581" y="4769873"/>
            <a:ext cx="1574770" cy="3155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9" idx="0"/>
          </p:cNvCxnSpPr>
          <p:nvPr/>
        </p:nvCxnSpPr>
        <p:spPr>
          <a:xfrm flipH="1" flipV="1">
            <a:off x="2825535" y="5085425"/>
            <a:ext cx="213428" cy="308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68788" y="5394342"/>
            <a:ext cx="2140349" cy="369332"/>
          </a:xfrm>
          <a:prstGeom prst="rect">
            <a:avLst/>
          </a:prstGeom>
          <a:solidFill>
            <a:schemeClr val="bg1"/>
          </a:solidFill>
          <a:ln>
            <a:solidFill>
              <a:srgbClr val="FF0000"/>
            </a:solidFill>
          </a:ln>
        </p:spPr>
        <p:txBody>
          <a:bodyPr wrap="square" rtlCol="0">
            <a:spAutoFit/>
          </a:bodyPr>
          <a:lstStyle/>
          <a:p>
            <a:r>
              <a:rPr lang="en-US" dirty="0" smtClean="0"/>
              <a:t>Meter serial number</a:t>
            </a:r>
            <a:endParaRPr lang="en-US" dirty="0"/>
          </a:p>
        </p:txBody>
      </p:sp>
      <p:sp>
        <p:nvSpPr>
          <p:cNvPr id="2" name="Slide Number Placeholder 1"/>
          <p:cNvSpPr>
            <a:spLocks noGrp="1"/>
          </p:cNvSpPr>
          <p:nvPr>
            <p:ph type="sldNum" sz="quarter" idx="12"/>
          </p:nvPr>
        </p:nvSpPr>
        <p:spPr/>
        <p:txBody>
          <a:bodyPr/>
          <a:lstStyle/>
          <a:p>
            <a:fld id="{437766D1-85F3-4E34-814F-4368878456E8}" type="slidenum">
              <a:rPr lang="en-US" smtClean="0"/>
              <a:t>12</a:t>
            </a:fld>
            <a:endParaRPr lang="en-US"/>
          </a:p>
        </p:txBody>
      </p:sp>
    </p:spTree>
    <p:extLst>
      <p:ext uri="{BB962C8B-B14F-4D97-AF65-F5344CB8AC3E}">
        <p14:creationId xmlns:p14="http://schemas.microsoft.com/office/powerpoint/2010/main" val="47487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32059" y="548481"/>
            <a:ext cx="7464669" cy="1233488"/>
          </a:xfrm>
        </p:spPr>
        <p:txBody>
          <a:bodyPr>
            <a:normAutofit/>
          </a:bodyPr>
          <a:lstStyle/>
          <a:p>
            <a:r>
              <a:rPr lang="en-US" sz="3600" dirty="0"/>
              <a:t>Read Meter: Odometer-style with 			     multiplier </a:t>
            </a:r>
          </a:p>
        </p:txBody>
      </p:sp>
      <p:sp>
        <p:nvSpPr>
          <p:cNvPr id="6" name="Content Placeholder 5"/>
          <p:cNvSpPr>
            <a:spLocks noGrp="1"/>
          </p:cNvSpPr>
          <p:nvPr>
            <p:ph idx="1"/>
          </p:nvPr>
        </p:nvSpPr>
        <p:spPr>
          <a:xfrm>
            <a:off x="4378997" y="1781969"/>
            <a:ext cx="4522177" cy="4549856"/>
          </a:xfrm>
        </p:spPr>
        <p:txBody>
          <a:bodyPr>
            <a:normAutofit/>
          </a:bodyPr>
          <a:lstStyle/>
          <a:p>
            <a:r>
              <a:rPr lang="en-US" sz="2400" dirty="0"/>
              <a:t>Read left to right, like a car’s odometer</a:t>
            </a:r>
          </a:p>
          <a:p>
            <a:r>
              <a:rPr lang="en-US" sz="2400" dirty="0"/>
              <a:t>If the dial is between numbers, use the lower value</a:t>
            </a:r>
          </a:p>
          <a:p>
            <a:r>
              <a:rPr lang="en-US" sz="2400" dirty="0"/>
              <a:t>This meter includes a “Multiply by 10”</a:t>
            </a:r>
          </a:p>
          <a:p>
            <a:r>
              <a:rPr lang="en-US" sz="2400" dirty="0"/>
              <a:t>This meter should be recorded as 7915. </a:t>
            </a:r>
          </a:p>
          <a:p>
            <a:pPr marL="457200" lvl="1" indent="0">
              <a:buNone/>
            </a:pPr>
            <a:r>
              <a:rPr lang="en-US" sz="2000" dirty="0"/>
              <a:t>Multipliers should be applied after the meter has been recorded. If done in Excel or other spreadsheet, the multiplication can be automated to reduce errors.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2141" y="1902495"/>
            <a:ext cx="3699802" cy="3469299"/>
          </a:xfrm>
          <a:prstGeom prst="rect">
            <a:avLst/>
          </a:prstGeom>
        </p:spPr>
      </p:pic>
      <p:sp>
        <p:nvSpPr>
          <p:cNvPr id="8" name="Oval 7"/>
          <p:cNvSpPr/>
          <p:nvPr/>
        </p:nvSpPr>
        <p:spPr>
          <a:xfrm>
            <a:off x="2280567" y="3544452"/>
            <a:ext cx="1160584" cy="3155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0275" y="4760542"/>
            <a:ext cx="1160584" cy="3155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2211355" y="5076094"/>
            <a:ext cx="69212" cy="704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10392" y="5791966"/>
            <a:ext cx="2140349" cy="369332"/>
          </a:xfrm>
          <a:prstGeom prst="rect">
            <a:avLst/>
          </a:prstGeom>
          <a:noFill/>
          <a:ln>
            <a:solidFill>
              <a:srgbClr val="FF0000"/>
            </a:solidFill>
          </a:ln>
        </p:spPr>
        <p:txBody>
          <a:bodyPr wrap="square" rtlCol="0">
            <a:spAutoFit/>
          </a:bodyPr>
          <a:lstStyle/>
          <a:p>
            <a:r>
              <a:rPr lang="en-US" dirty="0" smtClean="0"/>
              <a:t>Meter serial number</a:t>
            </a:r>
            <a:endParaRPr lang="en-US" dirty="0"/>
          </a:p>
        </p:txBody>
      </p:sp>
      <p:sp>
        <p:nvSpPr>
          <p:cNvPr id="2" name="Slide Number Placeholder 1"/>
          <p:cNvSpPr>
            <a:spLocks noGrp="1"/>
          </p:cNvSpPr>
          <p:nvPr>
            <p:ph type="sldNum" sz="quarter" idx="12"/>
          </p:nvPr>
        </p:nvSpPr>
        <p:spPr/>
        <p:txBody>
          <a:bodyPr/>
          <a:lstStyle/>
          <a:p>
            <a:fld id="{437766D1-85F3-4E34-814F-4368878456E8}" type="slidenum">
              <a:rPr lang="en-US" smtClean="0"/>
              <a:t>13</a:t>
            </a:fld>
            <a:endParaRPr lang="en-US"/>
          </a:p>
        </p:txBody>
      </p:sp>
    </p:spTree>
    <p:extLst>
      <p:ext uri="{BB962C8B-B14F-4D97-AF65-F5344CB8AC3E}">
        <p14:creationId xmlns:p14="http://schemas.microsoft.com/office/powerpoint/2010/main" val="3024223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Read meter: Digital Meter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80974" y="3325077"/>
            <a:ext cx="3282163" cy="3263721"/>
          </a:xfrm>
          <a:prstGeom prst="rect">
            <a:avLst/>
          </a:prstGeom>
        </p:spPr>
      </p:pic>
      <p:sp>
        <p:nvSpPr>
          <p:cNvPr id="7" name="Content Placeholder 5"/>
          <p:cNvSpPr txBox="1">
            <a:spLocks/>
          </p:cNvSpPr>
          <p:nvPr/>
        </p:nvSpPr>
        <p:spPr>
          <a:xfrm>
            <a:off x="1172736" y="5342085"/>
            <a:ext cx="3851031" cy="1246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Read the meter left to right. Make sure that it is displaying kWh. Some digital meters display other data as well, such as the photo to the right.</a:t>
            </a:r>
          </a:p>
        </p:txBody>
      </p:sp>
      <p:sp>
        <p:nvSpPr>
          <p:cNvPr id="8" name="Content Placeholder 5"/>
          <p:cNvSpPr txBox="1">
            <a:spLocks/>
          </p:cNvSpPr>
          <p:nvPr/>
        </p:nvSpPr>
        <p:spPr>
          <a:xfrm>
            <a:off x="5477402" y="1861852"/>
            <a:ext cx="3285734" cy="1463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meter below displays the highest power in kilowatts (kW) that the meter had registered since it had last been reset</a:t>
            </a:r>
          </a:p>
        </p:txBody>
      </p:sp>
      <p:sp>
        <p:nvSpPr>
          <p:cNvPr id="9" name="Oval 8"/>
          <p:cNvSpPr/>
          <p:nvPr/>
        </p:nvSpPr>
        <p:spPr>
          <a:xfrm>
            <a:off x="7233342" y="4272893"/>
            <a:ext cx="257691" cy="27276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914119" y="2896752"/>
            <a:ext cx="423404" cy="14225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37000"/>
                    </a14:imgEffect>
                    <a14:imgEffect>
                      <a14:brightnessContrast bright="21000" contrast="20000"/>
                    </a14:imgEffect>
                  </a14:imgLayer>
                </a14:imgProps>
              </a:ext>
              <a:ext uri="{28A0092B-C50C-407E-A947-70E740481C1C}">
                <a14:useLocalDpi xmlns:a14="http://schemas.microsoft.com/office/drawing/2010/main"/>
              </a:ext>
            </a:extLst>
          </a:blip>
          <a:srcRect/>
          <a:stretch/>
        </p:blipFill>
        <p:spPr>
          <a:xfrm>
            <a:off x="1295827" y="2027638"/>
            <a:ext cx="3541236" cy="3202370"/>
          </a:xfrm>
          <a:prstGeom prst="rect">
            <a:avLst/>
          </a:prstGeom>
        </p:spPr>
      </p:pic>
      <p:sp>
        <p:nvSpPr>
          <p:cNvPr id="5" name="Slide Number Placeholder 4"/>
          <p:cNvSpPr>
            <a:spLocks noGrp="1"/>
          </p:cNvSpPr>
          <p:nvPr>
            <p:ph type="sldNum" sz="quarter" idx="12"/>
          </p:nvPr>
        </p:nvSpPr>
        <p:spPr/>
        <p:txBody>
          <a:bodyPr/>
          <a:lstStyle/>
          <a:p>
            <a:fld id="{437766D1-85F3-4E34-814F-4368878456E8}" type="slidenum">
              <a:rPr lang="en-US" smtClean="0"/>
              <a:t>14</a:t>
            </a:fld>
            <a:endParaRPr lang="en-US"/>
          </a:p>
        </p:txBody>
      </p:sp>
    </p:spTree>
    <p:extLst>
      <p:ext uri="{BB962C8B-B14F-4D97-AF65-F5344CB8AC3E}">
        <p14:creationId xmlns:p14="http://schemas.microsoft.com/office/powerpoint/2010/main" val="320924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Read meter: CT</a:t>
            </a:r>
          </a:p>
        </p:txBody>
      </p:sp>
      <p:sp>
        <p:nvSpPr>
          <p:cNvPr id="3" name="Slide Number Placeholder 2"/>
          <p:cNvSpPr>
            <a:spLocks noGrp="1"/>
          </p:cNvSpPr>
          <p:nvPr>
            <p:ph type="sldNum" sz="quarter" idx="12"/>
          </p:nvPr>
        </p:nvSpPr>
        <p:spPr/>
        <p:txBody>
          <a:bodyPr/>
          <a:lstStyle/>
          <a:p>
            <a:fld id="{437766D1-85F3-4E34-814F-4368878456E8}" type="slidenum">
              <a:rPr lang="en-US" smtClean="0"/>
              <a:t>15</a:t>
            </a:fld>
            <a:endParaRPr lang="en-US"/>
          </a:p>
        </p:txBody>
      </p:sp>
    </p:spTree>
    <p:extLst>
      <p:ext uri="{BB962C8B-B14F-4D97-AF65-F5344CB8AC3E}">
        <p14:creationId xmlns:p14="http://schemas.microsoft.com/office/powerpoint/2010/main" val="43854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22989142"/>
              </p:ext>
            </p:extLst>
          </p:nvPr>
        </p:nvGraphicFramePr>
        <p:xfrm>
          <a:off x="337466" y="970517"/>
          <a:ext cx="8678006" cy="5574310"/>
        </p:xfrm>
        <a:graphic>
          <a:graphicData uri="http://schemas.openxmlformats.org/drawingml/2006/table">
            <a:tbl>
              <a:tblPr>
                <a:tableStyleId>{0505E3EF-67EA-436B-97B2-0124C06EBD24}</a:tableStyleId>
              </a:tblPr>
              <a:tblGrid>
                <a:gridCol w="481028">
                  <a:extLst>
                    <a:ext uri="{9D8B030D-6E8A-4147-A177-3AD203B41FA5}">
                      <a16:colId xmlns:a16="http://schemas.microsoft.com/office/drawing/2014/main" val="3785136771"/>
                    </a:ext>
                  </a:extLst>
                </a:gridCol>
                <a:gridCol w="614206">
                  <a:extLst>
                    <a:ext uri="{9D8B030D-6E8A-4147-A177-3AD203B41FA5}">
                      <a16:colId xmlns:a16="http://schemas.microsoft.com/office/drawing/2014/main" val="1773001156"/>
                    </a:ext>
                  </a:extLst>
                </a:gridCol>
                <a:gridCol w="986698">
                  <a:extLst>
                    <a:ext uri="{9D8B030D-6E8A-4147-A177-3AD203B41FA5}">
                      <a16:colId xmlns:a16="http://schemas.microsoft.com/office/drawing/2014/main" val="1120005907"/>
                    </a:ext>
                  </a:extLst>
                </a:gridCol>
                <a:gridCol w="828826">
                  <a:extLst>
                    <a:ext uri="{9D8B030D-6E8A-4147-A177-3AD203B41FA5}">
                      <a16:colId xmlns:a16="http://schemas.microsoft.com/office/drawing/2014/main" val="257886540"/>
                    </a:ext>
                  </a:extLst>
                </a:gridCol>
                <a:gridCol w="1679852">
                  <a:extLst>
                    <a:ext uri="{9D8B030D-6E8A-4147-A177-3AD203B41FA5}">
                      <a16:colId xmlns:a16="http://schemas.microsoft.com/office/drawing/2014/main" val="2906197742"/>
                    </a:ext>
                  </a:extLst>
                </a:gridCol>
                <a:gridCol w="582152">
                  <a:extLst>
                    <a:ext uri="{9D8B030D-6E8A-4147-A177-3AD203B41FA5}">
                      <a16:colId xmlns:a16="http://schemas.microsoft.com/office/drawing/2014/main" val="2725653384"/>
                    </a:ext>
                  </a:extLst>
                </a:gridCol>
                <a:gridCol w="582152">
                  <a:extLst>
                    <a:ext uri="{9D8B030D-6E8A-4147-A177-3AD203B41FA5}">
                      <a16:colId xmlns:a16="http://schemas.microsoft.com/office/drawing/2014/main" val="1785660376"/>
                    </a:ext>
                  </a:extLst>
                </a:gridCol>
                <a:gridCol w="555017">
                  <a:extLst>
                    <a:ext uri="{9D8B030D-6E8A-4147-A177-3AD203B41FA5}">
                      <a16:colId xmlns:a16="http://schemas.microsoft.com/office/drawing/2014/main" val="2199316512"/>
                    </a:ext>
                  </a:extLst>
                </a:gridCol>
                <a:gridCol w="473615">
                  <a:extLst>
                    <a:ext uri="{9D8B030D-6E8A-4147-A177-3AD203B41FA5}">
                      <a16:colId xmlns:a16="http://schemas.microsoft.com/office/drawing/2014/main" val="1722568843"/>
                    </a:ext>
                  </a:extLst>
                </a:gridCol>
                <a:gridCol w="473615">
                  <a:extLst>
                    <a:ext uri="{9D8B030D-6E8A-4147-A177-3AD203B41FA5}">
                      <a16:colId xmlns:a16="http://schemas.microsoft.com/office/drawing/2014/main" val="1347825779"/>
                    </a:ext>
                  </a:extLst>
                </a:gridCol>
                <a:gridCol w="473615">
                  <a:extLst>
                    <a:ext uri="{9D8B030D-6E8A-4147-A177-3AD203B41FA5}">
                      <a16:colId xmlns:a16="http://schemas.microsoft.com/office/drawing/2014/main" val="2684810529"/>
                    </a:ext>
                  </a:extLst>
                </a:gridCol>
                <a:gridCol w="473615">
                  <a:extLst>
                    <a:ext uri="{9D8B030D-6E8A-4147-A177-3AD203B41FA5}">
                      <a16:colId xmlns:a16="http://schemas.microsoft.com/office/drawing/2014/main" val="3592456968"/>
                    </a:ext>
                  </a:extLst>
                </a:gridCol>
                <a:gridCol w="473615">
                  <a:extLst>
                    <a:ext uri="{9D8B030D-6E8A-4147-A177-3AD203B41FA5}">
                      <a16:colId xmlns:a16="http://schemas.microsoft.com/office/drawing/2014/main" val="86423826"/>
                    </a:ext>
                  </a:extLst>
                </a:gridCol>
              </a:tblGrid>
              <a:tr h="142931">
                <a:tc gridSpan="13">
                  <a:txBody>
                    <a:bodyPr/>
                    <a:lstStyle/>
                    <a:p>
                      <a:pPr algn="ctr" fontAlgn="b"/>
                      <a:r>
                        <a:rPr lang="en-US" sz="900" u="none" strike="noStrike" dirty="0">
                          <a:effectLst/>
                        </a:rPr>
                        <a:t>Meter reads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1497166"/>
                  </a:ext>
                </a:extLst>
              </a:tr>
              <a:tr h="571725">
                <a:tc>
                  <a:txBody>
                    <a:bodyPr/>
                    <a:lstStyle/>
                    <a:p>
                      <a:pPr algn="ctr" fontAlgn="ctr"/>
                      <a:r>
                        <a:rPr lang="en-US" sz="900" u="none" strike="noStrike">
                          <a:effectLst/>
                        </a:rPr>
                        <a:t>Customer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Name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address/location</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Notes about meter location, other</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Multiplier</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kWh used last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Number of days in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a:effectLst/>
                        </a:rPr>
                        <a:t>kWh used </a:t>
                      </a:r>
                      <a:r>
                        <a:rPr lang="en-US" sz="900" u="none" strike="noStrike" dirty="0" smtClean="0">
                          <a:effectLst/>
                        </a:rPr>
                        <a:t>current period</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4713355"/>
                  </a:ext>
                </a:extLst>
              </a:tr>
              <a:tr h="142931">
                <a:tc>
                  <a:txBody>
                    <a:bodyPr/>
                    <a:lstStyle/>
                    <a:p>
                      <a:pPr algn="ctr" fontAlgn="b"/>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91654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Patao, Preston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14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92092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dirty="0">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92228</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049059771"/>
                  </a:ext>
                </a:extLst>
              </a:tr>
              <a:tr h="142931">
                <a:tc>
                  <a:txBody>
                    <a:bodyPr/>
                    <a:lstStyle/>
                    <a:p>
                      <a:pPr algn="ctr" fontAlgn="b"/>
                      <a:r>
                        <a:rPr lang="en-US" sz="900" u="none" strike="noStrike">
                          <a:effectLst/>
                        </a:rPr>
                        <a:t>146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4970878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Bagley, Felicia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24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68751858"/>
                  </a:ext>
                </a:extLst>
              </a:tr>
              <a:tr h="142931">
                <a:tc>
                  <a:txBody>
                    <a:bodyPr/>
                    <a:lstStyle/>
                    <a:p>
                      <a:pPr algn="ctr" fontAlgn="b"/>
                      <a:r>
                        <a:rPr lang="en-US" sz="900" u="none" strike="noStrike">
                          <a:effectLst/>
                        </a:rPr>
                        <a:t>472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8288190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Water treatment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42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To left of washeteria meter</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1505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48338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49744</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563882658"/>
                  </a:ext>
                </a:extLst>
              </a:tr>
              <a:tr h="285862">
                <a:tc>
                  <a:txBody>
                    <a:bodyPr/>
                    <a:lstStyle/>
                    <a:p>
                      <a:pPr algn="ctr" fontAlgn="b"/>
                      <a:r>
                        <a:rPr lang="en-US" sz="900" u="none" strike="noStrike">
                          <a:effectLst/>
                        </a:rPr>
                        <a:t>784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87402695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Washeteria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68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To right of water treatment meter</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59654</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301255846"/>
                  </a:ext>
                </a:extLst>
              </a:tr>
              <a:tr h="142931">
                <a:tc>
                  <a:txBody>
                    <a:bodyPr/>
                    <a:lstStyle/>
                    <a:p>
                      <a:pPr algn="ct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23226130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Mccook, Ranae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88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91491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91724</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146856128"/>
                  </a:ext>
                </a:extLst>
              </a:tr>
              <a:tr h="142931">
                <a:tc>
                  <a:txBody>
                    <a:bodyPr/>
                    <a:lstStyle/>
                    <a:p>
                      <a:pPr algn="ctr" fontAlgn="b"/>
                      <a:r>
                        <a:rPr lang="en-US" sz="900" u="none" strike="noStrike">
                          <a:effectLst/>
                        </a:rPr>
                        <a:t>781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58234867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Village council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30 Frost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19380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19422</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678960349"/>
                  </a:ext>
                </a:extLst>
              </a:tr>
              <a:tr h="142931">
                <a:tc>
                  <a:txBody>
                    <a:bodyPr/>
                    <a:lstStyle/>
                    <a:p>
                      <a:pPr algn="ctr" fontAlgn="b"/>
                      <a:r>
                        <a:rPr lang="en-US" sz="900" u="none" strike="noStrike">
                          <a:effectLst/>
                        </a:rPr>
                        <a:t>433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58849395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US Post Office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50 Frost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598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79614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79958</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451739689"/>
                  </a:ext>
                </a:extLst>
              </a:tr>
              <a:tr h="142931">
                <a:tc>
                  <a:txBody>
                    <a:bodyPr/>
                    <a:lstStyle/>
                    <a:p>
                      <a:pPr algn="ctr" fontAlgn="b"/>
                      <a:r>
                        <a:rPr lang="en-US" sz="900" u="none" strike="noStrike">
                          <a:effectLst/>
                        </a:rPr>
                        <a:t>274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62196874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Bross, Polly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82 Frost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66112</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456007712"/>
                  </a:ext>
                </a:extLst>
              </a:tr>
              <a:tr h="142931">
                <a:tc>
                  <a:txBody>
                    <a:bodyPr/>
                    <a:lstStyle/>
                    <a:p>
                      <a:pPr algn="ctr" fontAlgn="b"/>
                      <a:r>
                        <a:rPr lang="en-US" sz="900" u="none" strike="noStrike">
                          <a:effectLst/>
                        </a:rPr>
                        <a:t>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65795659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Bruss, Rosario</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90 Frost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901672232"/>
                  </a:ext>
                </a:extLst>
              </a:tr>
              <a:tr h="285862">
                <a:tc>
                  <a:txBody>
                    <a:bodyPr/>
                    <a:lstStyle/>
                    <a:p>
                      <a:pPr algn="ctr" fontAlgn="b"/>
                      <a:r>
                        <a:rPr lang="en-US" sz="900" u="none" strike="noStrike" dirty="0">
                          <a:effectLst/>
                        </a:rPr>
                        <a:t>194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34707414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Rojas, Alyssa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83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299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98724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99053</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765357752"/>
                  </a:ext>
                </a:extLst>
              </a:tr>
              <a:tr h="285862">
                <a:tc>
                  <a:txBody>
                    <a:bodyPr/>
                    <a:lstStyle/>
                    <a:p>
                      <a:pPr algn="ctr" fontAlgn="b"/>
                      <a:r>
                        <a:rPr lang="en-US" sz="900" u="none" strike="noStrike" dirty="0">
                          <a:effectLst/>
                        </a:rPr>
                        <a:t>367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36254846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Kiddy, Adrianne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75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37954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38126</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980745500"/>
                  </a:ext>
                </a:extLst>
              </a:tr>
              <a:tr h="285862">
                <a:tc>
                  <a:txBody>
                    <a:bodyPr/>
                    <a:lstStyle/>
                    <a:p>
                      <a:pPr algn="ctr" fontAlgn="b"/>
                      <a:r>
                        <a:rPr lang="en-US" sz="900" u="none" strike="noStrike">
                          <a:effectLst/>
                        </a:rPr>
                        <a:t>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47859795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Brinson, Tennie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63 Spruce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75133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75833</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909892901"/>
                  </a:ext>
                </a:extLst>
              </a:tr>
              <a:tr h="285862">
                <a:tc>
                  <a:txBody>
                    <a:bodyPr/>
                    <a:lstStyle/>
                    <a:p>
                      <a:pPr algn="ctr" fontAlgn="b"/>
                      <a:r>
                        <a:rPr lang="en-US" sz="900" u="none" strike="noStrike">
                          <a:effectLst/>
                        </a:rPr>
                        <a:t>278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48643974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Candy, Chanda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33 Spruce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94924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94980</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688710196"/>
                  </a:ext>
                </a:extLst>
              </a:tr>
              <a:tr h="285862">
                <a:tc>
                  <a:txBody>
                    <a:bodyPr/>
                    <a:lstStyle/>
                    <a:p>
                      <a:pPr algn="ctr" fontAlgn="b"/>
                      <a:r>
                        <a:rPr lang="en-US" sz="900" u="none" strike="noStrike">
                          <a:effectLst/>
                        </a:rPr>
                        <a:t>585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42925745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15 Spruce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On SW corner of school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2923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dirty="0" smtClean="0">
                          <a:solidFill>
                            <a:schemeClr val="tx1"/>
                          </a:solidFill>
                          <a:effectLst/>
                          <a:latin typeface="Calibri" panose="020F0502020204030204" pitchFamily="34" charset="0"/>
                        </a:rPr>
                        <a:t>3346</a:t>
                      </a:r>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291459560"/>
                  </a:ext>
                </a:extLst>
              </a:tr>
              <a:tr h="285862">
                <a:tc>
                  <a:txBody>
                    <a:bodyPr/>
                    <a:lstStyle/>
                    <a:p>
                      <a:pPr algn="ctr" fontAlgn="b"/>
                      <a:r>
                        <a:rPr lang="en-US" sz="900" u="none" strike="noStrike" dirty="0" smtClean="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53169183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13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On NE corner of school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8259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dirty="0" smtClean="0">
                          <a:solidFill>
                            <a:schemeClr val="tx1"/>
                          </a:solidFill>
                          <a:effectLst/>
                          <a:latin typeface="Calibri" panose="020F0502020204030204" pitchFamily="34" charset="0"/>
                        </a:rPr>
                        <a:t>8272</a:t>
                      </a:r>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528258430"/>
                  </a:ext>
                </a:extLst>
              </a:tr>
              <a:tr h="285862">
                <a:tc>
                  <a:txBody>
                    <a:bodyPr/>
                    <a:lstStyle/>
                    <a:p>
                      <a:pPr algn="ctr" fontAlgn="b"/>
                      <a:r>
                        <a:rPr lang="en-US" sz="900" u="none" strike="noStrike">
                          <a:effectLst/>
                        </a:rPr>
                        <a:t>203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56888693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Cadle, Lydia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22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315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69874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70036</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519483864"/>
                  </a:ext>
                </a:extLst>
              </a:tr>
              <a:tr h="285862">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67850176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Boehm, Sheldon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44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94251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94381</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854120966"/>
                  </a:ext>
                </a:extLst>
              </a:tr>
              <a:tr h="142931">
                <a:tc>
                  <a:txBody>
                    <a:bodyPr/>
                    <a:lstStyle/>
                    <a:p>
                      <a:pPr algn="ctr" fontAlgn="b"/>
                      <a:r>
                        <a:rPr lang="en-US" sz="900" u="none" strike="noStrike" dirty="0">
                          <a:effectLst/>
                        </a:rPr>
                        <a:t>196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68151075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Degroff, Melinda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13 Frost Road</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84428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84854</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537022294"/>
                  </a:ext>
                </a:extLst>
              </a:tr>
              <a:tr h="142931">
                <a:tc>
                  <a:txBody>
                    <a:bodyPr/>
                    <a:lstStyle/>
                    <a:p>
                      <a:pPr algn="ctr" fontAlgn="b"/>
                      <a:r>
                        <a:rPr lang="en-US" sz="900" u="none" strike="noStrike" dirty="0">
                          <a:effectLst/>
                        </a:rPr>
                        <a:t>53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77112727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Dambrosia, Vida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5 Frost Road</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459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42857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43023</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539660840"/>
                  </a:ext>
                </a:extLst>
              </a:tr>
              <a:tr h="142931">
                <a:tc>
                  <a:txBody>
                    <a:bodyPr/>
                    <a:lstStyle/>
                    <a:p>
                      <a:pPr algn="ctr" fontAlgn="b"/>
                      <a:r>
                        <a:rPr lang="en-US" sz="900" u="none" strike="noStrike" dirty="0">
                          <a:effectLst/>
                        </a:rPr>
                        <a:t>269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78544302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Bump, Stephen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63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55283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55310</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820290729"/>
                  </a:ext>
                </a:extLst>
              </a:tr>
              <a:tr h="142931">
                <a:tc>
                  <a:txBody>
                    <a:bodyPr/>
                    <a:lstStyle/>
                    <a:p>
                      <a:pPr algn="ctr" fontAlgn="b"/>
                      <a:r>
                        <a:rPr lang="en-US" sz="900" u="none" strike="noStrike" dirty="0">
                          <a:effectLst/>
                        </a:rPr>
                        <a:t>444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83790941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Telephone utility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43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2503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1696.7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1920.7</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167561750"/>
                  </a:ext>
                </a:extLst>
              </a:tr>
              <a:tr h="142931">
                <a:tc>
                  <a:txBody>
                    <a:bodyPr/>
                    <a:lstStyle/>
                    <a:p>
                      <a:pPr algn="ctr" fontAlgn="b"/>
                      <a:r>
                        <a:rPr lang="en-US" sz="900" u="none" strike="noStrike" dirty="0">
                          <a:effectLst/>
                        </a:rPr>
                        <a:t>171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91456558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Judge, Alva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33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28819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28843</a:t>
                      </a:r>
                    </a:p>
                  </a:txBody>
                  <a:tcPr marL="0" marR="0" marT="0" marB="0" anchor="b"/>
                </a:tc>
                <a:tc>
                  <a:txBody>
                    <a:bodyPr/>
                    <a:lstStyle/>
                    <a:p>
                      <a:pPr algn="ctr" fontAlgn="b"/>
                      <a:endParaRPr lang="en-US" sz="8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753750361"/>
                  </a:ext>
                </a:extLst>
              </a:tr>
              <a:tr h="142931">
                <a:tc>
                  <a:txBody>
                    <a:bodyPr/>
                    <a:lstStyle/>
                    <a:p>
                      <a:pPr algn="ctr" fontAlgn="b"/>
                      <a:r>
                        <a:rPr lang="en-US" sz="900" u="none" strike="noStrike" dirty="0">
                          <a:effectLst/>
                        </a:rPr>
                        <a:t>606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94164794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Native Store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2400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34368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36579</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321382864"/>
                  </a:ext>
                </a:extLst>
              </a:tr>
              <a:tr h="285862">
                <a:tc>
                  <a:txBody>
                    <a:bodyPr/>
                    <a:lstStyle/>
                    <a:p>
                      <a:pPr algn="ctr" fontAlgn="b"/>
                      <a:r>
                        <a:rPr lang="en-US" sz="900" u="none" strike="noStrike" dirty="0">
                          <a:effectLst/>
                        </a:rPr>
                        <a:t>571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23360131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Streetlight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15 streetlights based on one meter</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32366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800" b="0" i="0" u="none" strike="noStrike">
                          <a:solidFill>
                            <a:schemeClr val="tx1"/>
                          </a:solidFill>
                          <a:effectLst/>
                          <a:latin typeface="Calibri" panose="020F0502020204030204" pitchFamily="34" charset="0"/>
                        </a:rPr>
                        <a:t>32389</a:t>
                      </a:r>
                    </a:p>
                  </a:txBody>
                  <a:tcPr marL="0" marR="0" marT="0" marB="0" anchor="b"/>
                </a:tc>
                <a:tc>
                  <a:txBody>
                    <a:bodyPr/>
                    <a:lstStyle/>
                    <a:p>
                      <a:pPr algn="ctr" fontAlgn="b"/>
                      <a:endParaRPr lang="en-US" sz="8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297982974"/>
                  </a:ext>
                </a:extLst>
              </a:tr>
            </a:tbl>
          </a:graphicData>
        </a:graphic>
      </p:graphicFrame>
      <p:sp>
        <p:nvSpPr>
          <p:cNvPr id="4" name="Title 3"/>
          <p:cNvSpPr>
            <a:spLocks noGrp="1"/>
          </p:cNvSpPr>
          <p:nvPr>
            <p:ph type="title"/>
          </p:nvPr>
        </p:nvSpPr>
        <p:spPr>
          <a:xfrm>
            <a:off x="821043" y="456407"/>
            <a:ext cx="7913076" cy="514110"/>
          </a:xfrm>
        </p:spPr>
        <p:txBody>
          <a:bodyPr>
            <a:noAutofit/>
          </a:bodyPr>
          <a:lstStyle/>
          <a:p>
            <a:r>
              <a:rPr lang="en-US" sz="3600" dirty="0"/>
              <a:t>Record meter readings</a:t>
            </a:r>
          </a:p>
        </p:txBody>
      </p:sp>
      <p:sp>
        <p:nvSpPr>
          <p:cNvPr id="2" name="Oval 1"/>
          <p:cNvSpPr/>
          <p:nvPr/>
        </p:nvSpPr>
        <p:spPr>
          <a:xfrm>
            <a:off x="7951605" y="970516"/>
            <a:ext cx="1125415" cy="57175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6278" y="3123731"/>
            <a:ext cx="1287624" cy="658898"/>
          </a:xfrm>
          <a:prstGeom prst="rect">
            <a:avLst/>
          </a:prstGeom>
          <a:solidFill>
            <a:schemeClr val="bg1"/>
          </a:solidFill>
          <a:ln>
            <a:solidFill>
              <a:srgbClr val="FF0000"/>
            </a:solidFill>
          </a:ln>
        </p:spPr>
        <p:txBody>
          <a:bodyPr wrap="square" rtlCol="0">
            <a:spAutoFit/>
          </a:bodyPr>
          <a:lstStyle/>
          <a:p>
            <a:r>
              <a:rPr lang="en-US" dirty="0"/>
              <a:t>Record the date</a:t>
            </a:r>
          </a:p>
        </p:txBody>
      </p:sp>
      <p:cxnSp>
        <p:nvCxnSpPr>
          <p:cNvPr id="6" name="Straight Arrow Connector 5"/>
          <p:cNvCxnSpPr>
            <a:stCxn id="5" idx="3"/>
          </p:cNvCxnSpPr>
          <p:nvPr/>
        </p:nvCxnSpPr>
        <p:spPr>
          <a:xfrm flipV="1">
            <a:off x="5583902" y="1782147"/>
            <a:ext cx="1591339" cy="16710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90801" y="4554425"/>
            <a:ext cx="1635969" cy="942181"/>
          </a:xfrm>
          <a:prstGeom prst="rect">
            <a:avLst/>
          </a:prstGeom>
          <a:solidFill>
            <a:schemeClr val="bg1"/>
          </a:solidFill>
          <a:ln>
            <a:solidFill>
              <a:srgbClr val="FF0000"/>
            </a:solidFill>
          </a:ln>
        </p:spPr>
        <p:txBody>
          <a:bodyPr wrap="square" rtlCol="0">
            <a:spAutoFit/>
          </a:bodyPr>
          <a:lstStyle/>
          <a:p>
            <a:r>
              <a:rPr lang="en-US" dirty="0"/>
              <a:t>Record the current reading</a:t>
            </a:r>
          </a:p>
        </p:txBody>
      </p:sp>
      <p:cxnSp>
        <p:nvCxnSpPr>
          <p:cNvPr id="10" name="Straight Arrow Connector 9"/>
          <p:cNvCxnSpPr>
            <a:stCxn id="9" idx="3"/>
          </p:cNvCxnSpPr>
          <p:nvPr/>
        </p:nvCxnSpPr>
        <p:spPr>
          <a:xfrm flipV="1">
            <a:off x="6426770" y="3248143"/>
            <a:ext cx="2435289" cy="17773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437766D1-85F3-4E34-814F-4368878456E8}" type="slidenum">
              <a:rPr lang="en-US" smtClean="0"/>
              <a:t>16</a:t>
            </a:fld>
            <a:endParaRPr lang="en-US"/>
          </a:p>
        </p:txBody>
      </p:sp>
    </p:spTree>
    <p:extLst>
      <p:ext uri="{BB962C8B-B14F-4D97-AF65-F5344CB8AC3E}">
        <p14:creationId xmlns:p14="http://schemas.microsoft.com/office/powerpoint/2010/main" val="12194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43" y="548483"/>
            <a:ext cx="7781192" cy="796925"/>
          </a:xfrm>
        </p:spPr>
        <p:txBody>
          <a:bodyPr>
            <a:normAutofit/>
          </a:bodyPr>
          <a:lstStyle/>
          <a:p>
            <a:r>
              <a:rPr lang="en-US" sz="3600" dirty="0"/>
              <a:t>Check meter reads: Calculating kWh used  </a:t>
            </a:r>
          </a:p>
        </p:txBody>
      </p:sp>
      <p:graphicFrame>
        <p:nvGraphicFramePr>
          <p:cNvPr id="5" name="Table 4"/>
          <p:cNvGraphicFramePr>
            <a:graphicFrameLocks noGrp="1"/>
          </p:cNvGraphicFramePr>
          <p:nvPr>
            <p:extLst>
              <p:ext uri="{D42A27DB-BD31-4B8C-83A1-F6EECF244321}">
                <p14:modId xmlns:p14="http://schemas.microsoft.com/office/powerpoint/2010/main" val="1251905831"/>
              </p:ext>
            </p:extLst>
          </p:nvPr>
        </p:nvGraphicFramePr>
        <p:xfrm>
          <a:off x="308158" y="1345408"/>
          <a:ext cx="8695589" cy="1606247"/>
        </p:xfrm>
        <a:graphic>
          <a:graphicData uri="http://schemas.openxmlformats.org/drawingml/2006/table">
            <a:tbl>
              <a:tblPr>
                <a:tableStyleId>{0505E3EF-67EA-436B-97B2-0124C06EBD24}</a:tableStyleId>
              </a:tblPr>
              <a:tblGrid>
                <a:gridCol w="806627">
                  <a:extLst>
                    <a:ext uri="{9D8B030D-6E8A-4147-A177-3AD203B41FA5}">
                      <a16:colId xmlns:a16="http://schemas.microsoft.com/office/drawing/2014/main" val="2471137014"/>
                    </a:ext>
                  </a:extLst>
                </a:gridCol>
                <a:gridCol w="737092">
                  <a:extLst>
                    <a:ext uri="{9D8B030D-6E8A-4147-A177-3AD203B41FA5}">
                      <a16:colId xmlns:a16="http://schemas.microsoft.com/office/drawing/2014/main" val="3203772919"/>
                    </a:ext>
                  </a:extLst>
                </a:gridCol>
                <a:gridCol w="1390738">
                  <a:extLst>
                    <a:ext uri="{9D8B030D-6E8A-4147-A177-3AD203B41FA5}">
                      <a16:colId xmlns:a16="http://schemas.microsoft.com/office/drawing/2014/main" val="3107162574"/>
                    </a:ext>
                  </a:extLst>
                </a:gridCol>
                <a:gridCol w="820536">
                  <a:extLst>
                    <a:ext uri="{9D8B030D-6E8A-4147-A177-3AD203B41FA5}">
                      <a16:colId xmlns:a16="http://schemas.microsoft.com/office/drawing/2014/main" val="2847086873"/>
                    </a:ext>
                  </a:extLst>
                </a:gridCol>
                <a:gridCol w="820536">
                  <a:extLst>
                    <a:ext uri="{9D8B030D-6E8A-4147-A177-3AD203B41FA5}">
                      <a16:colId xmlns:a16="http://schemas.microsoft.com/office/drawing/2014/main" val="21575755"/>
                    </a:ext>
                  </a:extLst>
                </a:gridCol>
                <a:gridCol w="782290">
                  <a:extLst>
                    <a:ext uri="{9D8B030D-6E8A-4147-A177-3AD203B41FA5}">
                      <a16:colId xmlns:a16="http://schemas.microsoft.com/office/drawing/2014/main" val="537680276"/>
                    </a:ext>
                  </a:extLst>
                </a:gridCol>
                <a:gridCol w="667554">
                  <a:extLst>
                    <a:ext uri="{9D8B030D-6E8A-4147-A177-3AD203B41FA5}">
                      <a16:colId xmlns:a16="http://schemas.microsoft.com/office/drawing/2014/main" val="3351385355"/>
                    </a:ext>
                  </a:extLst>
                </a:gridCol>
                <a:gridCol w="667554">
                  <a:extLst>
                    <a:ext uri="{9D8B030D-6E8A-4147-A177-3AD203B41FA5}">
                      <a16:colId xmlns:a16="http://schemas.microsoft.com/office/drawing/2014/main" val="1785109478"/>
                    </a:ext>
                  </a:extLst>
                </a:gridCol>
                <a:gridCol w="667554">
                  <a:extLst>
                    <a:ext uri="{9D8B030D-6E8A-4147-A177-3AD203B41FA5}">
                      <a16:colId xmlns:a16="http://schemas.microsoft.com/office/drawing/2014/main" val="1859700520"/>
                    </a:ext>
                  </a:extLst>
                </a:gridCol>
                <a:gridCol w="667554">
                  <a:extLst>
                    <a:ext uri="{9D8B030D-6E8A-4147-A177-3AD203B41FA5}">
                      <a16:colId xmlns:a16="http://schemas.microsoft.com/office/drawing/2014/main" val="1671925968"/>
                    </a:ext>
                  </a:extLst>
                </a:gridCol>
                <a:gridCol w="667554">
                  <a:extLst>
                    <a:ext uri="{9D8B030D-6E8A-4147-A177-3AD203B41FA5}">
                      <a16:colId xmlns:a16="http://schemas.microsoft.com/office/drawing/2014/main" val="548294641"/>
                    </a:ext>
                  </a:extLst>
                </a:gridCol>
              </a:tblGrid>
              <a:tr h="178472">
                <a:tc gridSpan="11">
                  <a:txBody>
                    <a:bodyPr/>
                    <a:lstStyle/>
                    <a:p>
                      <a:pPr algn="ctr" fontAlgn="b"/>
                      <a:r>
                        <a:rPr lang="en-US" sz="900" u="none" strike="noStrike" dirty="0">
                          <a:effectLst/>
                        </a:rPr>
                        <a:t>Meter reads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5883823"/>
                  </a:ext>
                </a:extLst>
              </a:tr>
              <a:tr h="535415">
                <a:tc>
                  <a:txBody>
                    <a:bodyPr/>
                    <a:lstStyle/>
                    <a:p>
                      <a:pPr algn="ctr" fontAlgn="ctr"/>
                      <a:r>
                        <a:rPr lang="en-US" sz="900" u="none" strike="noStrike">
                          <a:effectLst/>
                        </a:rPr>
                        <a:t>Customer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Name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Multiplier</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kWh used last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Number of days in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smtClean="0">
                          <a:effectLst/>
                        </a:rPr>
                        <a:t>kWh used current period</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8965440"/>
                  </a:ext>
                </a:extLst>
              </a:tr>
              <a:tr h="178472">
                <a:tc>
                  <a:txBody>
                    <a:bodyPr/>
                    <a:lstStyle/>
                    <a:p>
                      <a:pPr algn="r" fontAlgn="b"/>
                      <a:r>
                        <a:rPr lang="en-US" sz="900" u="none" strike="noStrike">
                          <a:effectLst/>
                        </a:rPr>
                        <a:t>352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Patao, Preston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92092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92228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4143359"/>
                  </a:ext>
                </a:extLst>
              </a:tr>
              <a:tr h="178472">
                <a:tc>
                  <a:txBody>
                    <a:bodyPr/>
                    <a:lstStyle/>
                    <a:p>
                      <a:pPr algn="r" fontAlgn="b"/>
                      <a:r>
                        <a:rPr lang="en-US" sz="900" u="none" strike="noStrike">
                          <a:effectLst/>
                        </a:rPr>
                        <a:t>146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4970878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Bagley, Felicia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1028570"/>
                  </a:ext>
                </a:extLst>
              </a:tr>
              <a:tr h="178472">
                <a:tc>
                  <a:txBody>
                    <a:bodyPr/>
                    <a:lstStyle/>
                    <a:p>
                      <a:pPr algn="r" fontAlgn="b"/>
                      <a:r>
                        <a:rPr lang="en-US" sz="900" u="none" strike="noStrike">
                          <a:effectLst/>
                        </a:rPr>
                        <a:t>472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8288190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Water treatment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1505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48338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1406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6372679"/>
                  </a:ext>
                </a:extLst>
              </a:tr>
              <a:tr h="178472">
                <a:tc>
                  <a:txBody>
                    <a:bodyPr/>
                    <a:lstStyle/>
                    <a:p>
                      <a:pPr algn="r" fontAlgn="b"/>
                      <a:r>
                        <a:rPr lang="en-US" sz="900" u="none" strike="noStrike">
                          <a:effectLst/>
                        </a:rPr>
                        <a:t>784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87402695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Washeteria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3503</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2956253"/>
                  </a:ext>
                </a:extLst>
              </a:tr>
              <a:tr h="178472">
                <a:tc>
                  <a:txBody>
                    <a:bodyPr/>
                    <a:lstStyle/>
                    <a:p>
                      <a:pPr algn="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23226130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Mccook, Ranae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91491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233</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7882199"/>
                  </a:ext>
                </a:extLst>
              </a:tr>
            </a:tbl>
          </a:graphicData>
        </a:graphic>
      </p:graphicFrame>
      <p:sp>
        <p:nvSpPr>
          <p:cNvPr id="10" name="TextBox 9"/>
          <p:cNvSpPr txBox="1"/>
          <p:nvPr/>
        </p:nvSpPr>
        <p:spPr>
          <a:xfrm>
            <a:off x="6547466" y="5784054"/>
            <a:ext cx="2529254" cy="942181"/>
          </a:xfrm>
          <a:prstGeom prst="rect">
            <a:avLst/>
          </a:prstGeom>
          <a:noFill/>
          <a:ln>
            <a:solidFill>
              <a:schemeClr val="tx1"/>
            </a:solidFill>
          </a:ln>
        </p:spPr>
        <p:txBody>
          <a:bodyPr wrap="square" rtlCol="0">
            <a:spAutoFit/>
          </a:bodyPr>
          <a:lstStyle/>
          <a:p>
            <a:r>
              <a:rPr lang="en-US" i="1" dirty="0"/>
              <a:t>Note: Rows and columns removed to make easier to read</a:t>
            </a:r>
          </a:p>
        </p:txBody>
      </p:sp>
      <p:sp>
        <p:nvSpPr>
          <p:cNvPr id="12" name="Oval 11"/>
          <p:cNvSpPr/>
          <p:nvPr/>
        </p:nvSpPr>
        <p:spPr>
          <a:xfrm>
            <a:off x="3336176" y="1966485"/>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84211" y="1966485"/>
            <a:ext cx="571500" cy="351692"/>
          </a:xfrm>
          <a:prstGeom prst="ellipse">
            <a:avLst/>
          </a:prstGeom>
          <a:no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58228" y="1966485"/>
            <a:ext cx="571500" cy="351692"/>
          </a:xfrm>
          <a:prstGeom prst="ellipse">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2" idx="4"/>
          </p:cNvCxnSpPr>
          <p:nvPr/>
        </p:nvCxnSpPr>
        <p:spPr>
          <a:xfrm flipH="1">
            <a:off x="2946563" y="2318179"/>
            <a:ext cx="675365" cy="16467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478010" y="2318179"/>
            <a:ext cx="1691950" cy="166498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5" idx="4"/>
          </p:cNvCxnSpPr>
          <p:nvPr/>
        </p:nvCxnSpPr>
        <p:spPr>
          <a:xfrm flipH="1">
            <a:off x="3620381" y="2318177"/>
            <a:ext cx="5276976" cy="249310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606514" y="3542914"/>
                <a:ext cx="697929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m:t>
                      </m:r>
                      <m:r>
                        <a:rPr lang="en-US" sz="1600" i="1">
                          <a:solidFill>
                            <a:srgbClr val="FF0000"/>
                          </a:solidFill>
                          <a:latin typeface="Cambria Math" panose="02040503050406030204" pitchFamily="18" charset="0"/>
                        </a:rPr>
                        <m:t>𝑀𝑒𝑡𝑒𝑟</m:t>
                      </m:r>
                      <m:r>
                        <a:rPr lang="en-US" sz="1600" i="1">
                          <a:solidFill>
                            <a:srgbClr val="FF0000"/>
                          </a:solidFill>
                          <a:latin typeface="Cambria Math" panose="02040503050406030204" pitchFamily="18" charset="0"/>
                        </a:rPr>
                        <m:t> </m:t>
                      </m:r>
                      <m:r>
                        <a:rPr lang="en-US" sz="1600" i="1">
                          <a:solidFill>
                            <a:srgbClr val="FF0000"/>
                          </a:solidFill>
                          <a:latin typeface="Cambria Math" panose="02040503050406030204" pitchFamily="18" charset="0"/>
                        </a:rPr>
                        <m:t>𝑚𝑢𝑙𝑡𝑖𝑝𝑙𝑖𝑒𝑟</m:t>
                      </m:r>
                      <m:r>
                        <a:rPr lang="en-US" sz="1600" i="1">
                          <a:solidFill>
                            <a:srgbClr val="FF0000"/>
                          </a:solidFill>
                          <a:latin typeface="Cambria Math" panose="02040503050406030204" pitchFamily="18" charset="0"/>
                        </a:rPr>
                        <m:t> ∗(</m:t>
                      </m:r>
                      <m:r>
                        <a:rPr lang="en-US" sz="1600" i="1">
                          <a:solidFill>
                            <a:schemeClr val="accent6">
                              <a:lumMod val="50000"/>
                            </a:schemeClr>
                          </a:solidFill>
                          <a:latin typeface="Cambria Math" panose="02040503050406030204" pitchFamily="18" charset="0"/>
                        </a:rPr>
                        <m:t>𝐶𝑢𝑟𝑟𝑒𝑛𝑡</m:t>
                      </m:r>
                      <m:r>
                        <a:rPr lang="en-US" sz="1600" i="1">
                          <a:solidFill>
                            <a:schemeClr val="accent6">
                              <a:lumMod val="50000"/>
                            </a:schemeClr>
                          </a:solidFill>
                          <a:latin typeface="Cambria Math" panose="02040503050406030204" pitchFamily="18" charset="0"/>
                        </a:rPr>
                        <m:t> </m:t>
                      </m:r>
                      <m:r>
                        <a:rPr lang="en-US" sz="1600" i="1">
                          <a:solidFill>
                            <a:schemeClr val="accent6">
                              <a:lumMod val="50000"/>
                            </a:schemeClr>
                          </a:solidFill>
                          <a:latin typeface="Cambria Math" panose="02040503050406030204" pitchFamily="18" charset="0"/>
                        </a:rPr>
                        <m:t>𝑟𝑒𝑎𝑑𝑖𝑛𝑔</m:t>
                      </m:r>
                      <m:r>
                        <a:rPr lang="en-US" sz="1600" i="1">
                          <a:latin typeface="Cambria Math" panose="02040503050406030204" pitchFamily="18" charset="0"/>
                        </a:rPr>
                        <m:t>−</m:t>
                      </m:r>
                      <m:r>
                        <a:rPr lang="en-US" sz="1600" i="1">
                          <a:solidFill>
                            <a:schemeClr val="accent4">
                              <a:lumMod val="50000"/>
                            </a:schemeClr>
                          </a:solidFill>
                          <a:latin typeface="Cambria Math" panose="02040503050406030204" pitchFamily="18" charset="0"/>
                        </a:rPr>
                        <m:t>𝑝𝑟𝑒𝑣𝑖𝑜𝑢𝑠</m:t>
                      </m:r>
                      <m:r>
                        <a:rPr lang="en-US" sz="1600" i="1">
                          <a:solidFill>
                            <a:schemeClr val="accent4">
                              <a:lumMod val="50000"/>
                            </a:schemeClr>
                          </a:solidFill>
                          <a:latin typeface="Cambria Math" panose="02040503050406030204" pitchFamily="18" charset="0"/>
                        </a:rPr>
                        <m:t> </m:t>
                      </m:r>
                      <m:r>
                        <a:rPr lang="en-US" sz="1600" i="1">
                          <a:solidFill>
                            <a:schemeClr val="accent4">
                              <a:lumMod val="50000"/>
                            </a:schemeClr>
                          </a:solidFill>
                          <a:latin typeface="Cambria Math" panose="02040503050406030204" pitchFamily="18" charset="0"/>
                        </a:rPr>
                        <m:t>𝑟𝑒𝑎𝑑𝑖𝑛𝑔</m:t>
                      </m:r>
                      <m:r>
                        <a:rPr lang="en-US" sz="1600" i="1">
                          <a:latin typeface="Cambria Math" panose="02040503050406030204" pitchFamily="18" charset="0"/>
                        </a:rPr>
                        <m:t>)</m:t>
                      </m:r>
                    </m:oMath>
                  </m:oMathPara>
                </a14:m>
                <a:endParaRPr 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606514" y="3542914"/>
                <a:ext cx="6979298" cy="338554"/>
              </a:xfrm>
              <a:prstGeom prst="rect">
                <a:avLst/>
              </a:prstGeom>
              <a:blipFill>
                <a:blip r:embed="rId2"/>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06514" y="3909660"/>
                <a:ext cx="697929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=1∗(92228−92092)</m:t>
                      </m:r>
                    </m:oMath>
                  </m:oMathPara>
                </a14:m>
                <a:endParaRPr lang="en-US"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606514" y="3909660"/>
                <a:ext cx="6979298" cy="338554"/>
              </a:xfrm>
              <a:prstGeom prst="rect">
                <a:avLst/>
              </a:prstGeom>
              <a:blipFill>
                <a:blip r:embed="rId3"/>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606514" y="4303452"/>
                <a:ext cx="697929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=1∗(136)</m:t>
                      </m:r>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606514" y="4303452"/>
                <a:ext cx="6979298" cy="338554"/>
              </a:xfrm>
              <a:prstGeom prst="rect">
                <a:avLst/>
              </a:prstGeom>
              <a:blipFill>
                <a:blip r:embed="rId4"/>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606514" y="4642006"/>
                <a:ext cx="6979298" cy="338554"/>
              </a:xfrm>
              <a:prstGeom prst="rect">
                <a:avLst/>
              </a:prstGeom>
              <a:noFill/>
            </p:spPr>
            <p:txBody>
              <a:bodyPr wrap="square" rtlCol="0">
                <a:spAutoFit/>
              </a:bodyPr>
              <a:lstStyle/>
              <a:p>
                <a14:m>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=136</m:t>
                    </m:r>
                  </m:oMath>
                </a14:m>
                <a:r>
                  <a:rPr lang="en-US" sz="1600" dirty="0"/>
                  <a:t> kWh</a:t>
                </a:r>
              </a:p>
            </p:txBody>
          </p:sp>
        </mc:Choice>
        <mc:Fallback xmlns="">
          <p:sp>
            <p:nvSpPr>
              <p:cNvPr id="34" name="TextBox 33"/>
              <p:cNvSpPr txBox="1">
                <a:spLocks noRot="1" noChangeAspect="1" noMove="1" noResize="1" noEditPoints="1" noAdjustHandles="1" noChangeArrowheads="1" noChangeShapeType="1" noTextEdit="1"/>
              </p:cNvSpPr>
              <p:nvPr/>
            </p:nvSpPr>
            <p:spPr>
              <a:xfrm>
                <a:off x="1606514" y="4642006"/>
                <a:ext cx="6979298" cy="338554"/>
              </a:xfrm>
              <a:prstGeom prst="rect">
                <a:avLst/>
              </a:prstGeom>
              <a:blipFill>
                <a:blip r:embed="rId5"/>
                <a:stretch>
                  <a:fillRect t="-5357" b="-21429"/>
                </a:stretch>
              </a:blipFill>
            </p:spPr>
            <p:txBody>
              <a:bodyPr/>
              <a:lstStyle/>
              <a:p>
                <a:r>
                  <a:rPr lang="en-US">
                    <a:noFill/>
                  </a:rPr>
                  <a:t> </a:t>
                </a:r>
              </a:p>
            </p:txBody>
          </p:sp>
        </mc:Fallback>
      </mc:AlternateContent>
      <p:sp>
        <p:nvSpPr>
          <p:cNvPr id="35" name="Oval 34"/>
          <p:cNvSpPr/>
          <p:nvPr/>
        </p:nvSpPr>
        <p:spPr>
          <a:xfrm>
            <a:off x="8717995" y="1966485"/>
            <a:ext cx="358725" cy="351692"/>
          </a:xfrm>
          <a:prstGeom prst="ellipse">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3620377" y="2308656"/>
            <a:ext cx="3784460" cy="165624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37766D1-85F3-4E34-814F-4368878456E8}" type="slidenum">
              <a:rPr lang="en-US" smtClean="0"/>
              <a:t>17</a:t>
            </a:fld>
            <a:endParaRPr lang="en-US"/>
          </a:p>
        </p:txBody>
      </p:sp>
    </p:spTree>
    <p:extLst>
      <p:ext uri="{BB962C8B-B14F-4D97-AF65-F5344CB8AC3E}">
        <p14:creationId xmlns:p14="http://schemas.microsoft.com/office/powerpoint/2010/main" val="301242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344" y="284713"/>
            <a:ext cx="6767989" cy="1060695"/>
          </a:xfrm>
        </p:spPr>
        <p:txBody>
          <a:bodyPr>
            <a:noAutofit/>
          </a:bodyPr>
          <a:lstStyle/>
          <a:p>
            <a:r>
              <a:rPr lang="en-US" sz="3600" dirty="0"/>
              <a:t>Check meter reads: Calculating kWh used with meter multiplier</a:t>
            </a:r>
          </a:p>
        </p:txBody>
      </p:sp>
      <p:graphicFrame>
        <p:nvGraphicFramePr>
          <p:cNvPr id="5" name="Table 4"/>
          <p:cNvGraphicFramePr>
            <a:graphicFrameLocks noGrp="1"/>
          </p:cNvGraphicFramePr>
          <p:nvPr>
            <p:extLst>
              <p:ext uri="{D42A27DB-BD31-4B8C-83A1-F6EECF244321}">
                <p14:modId xmlns:p14="http://schemas.microsoft.com/office/powerpoint/2010/main" val="3190425752"/>
              </p:ext>
            </p:extLst>
          </p:nvPr>
        </p:nvGraphicFramePr>
        <p:xfrm>
          <a:off x="281762" y="1345408"/>
          <a:ext cx="8695589" cy="2677079"/>
        </p:xfrm>
        <a:graphic>
          <a:graphicData uri="http://schemas.openxmlformats.org/drawingml/2006/table">
            <a:tbl>
              <a:tblPr>
                <a:tableStyleId>{0505E3EF-67EA-436B-97B2-0124C06EBD24}</a:tableStyleId>
              </a:tblPr>
              <a:tblGrid>
                <a:gridCol w="806627">
                  <a:extLst>
                    <a:ext uri="{9D8B030D-6E8A-4147-A177-3AD203B41FA5}">
                      <a16:colId xmlns:a16="http://schemas.microsoft.com/office/drawing/2014/main" val="2471137014"/>
                    </a:ext>
                  </a:extLst>
                </a:gridCol>
                <a:gridCol w="737092">
                  <a:extLst>
                    <a:ext uri="{9D8B030D-6E8A-4147-A177-3AD203B41FA5}">
                      <a16:colId xmlns:a16="http://schemas.microsoft.com/office/drawing/2014/main" val="3203772919"/>
                    </a:ext>
                  </a:extLst>
                </a:gridCol>
                <a:gridCol w="1390738">
                  <a:extLst>
                    <a:ext uri="{9D8B030D-6E8A-4147-A177-3AD203B41FA5}">
                      <a16:colId xmlns:a16="http://schemas.microsoft.com/office/drawing/2014/main" val="3107162574"/>
                    </a:ext>
                  </a:extLst>
                </a:gridCol>
                <a:gridCol w="820536">
                  <a:extLst>
                    <a:ext uri="{9D8B030D-6E8A-4147-A177-3AD203B41FA5}">
                      <a16:colId xmlns:a16="http://schemas.microsoft.com/office/drawing/2014/main" val="2847086873"/>
                    </a:ext>
                  </a:extLst>
                </a:gridCol>
                <a:gridCol w="820536">
                  <a:extLst>
                    <a:ext uri="{9D8B030D-6E8A-4147-A177-3AD203B41FA5}">
                      <a16:colId xmlns:a16="http://schemas.microsoft.com/office/drawing/2014/main" val="21575755"/>
                    </a:ext>
                  </a:extLst>
                </a:gridCol>
                <a:gridCol w="782290">
                  <a:extLst>
                    <a:ext uri="{9D8B030D-6E8A-4147-A177-3AD203B41FA5}">
                      <a16:colId xmlns:a16="http://schemas.microsoft.com/office/drawing/2014/main" val="537680276"/>
                    </a:ext>
                  </a:extLst>
                </a:gridCol>
                <a:gridCol w="667554">
                  <a:extLst>
                    <a:ext uri="{9D8B030D-6E8A-4147-A177-3AD203B41FA5}">
                      <a16:colId xmlns:a16="http://schemas.microsoft.com/office/drawing/2014/main" val="3351385355"/>
                    </a:ext>
                  </a:extLst>
                </a:gridCol>
                <a:gridCol w="667554">
                  <a:extLst>
                    <a:ext uri="{9D8B030D-6E8A-4147-A177-3AD203B41FA5}">
                      <a16:colId xmlns:a16="http://schemas.microsoft.com/office/drawing/2014/main" val="1785109478"/>
                    </a:ext>
                  </a:extLst>
                </a:gridCol>
                <a:gridCol w="667554">
                  <a:extLst>
                    <a:ext uri="{9D8B030D-6E8A-4147-A177-3AD203B41FA5}">
                      <a16:colId xmlns:a16="http://schemas.microsoft.com/office/drawing/2014/main" val="1859700520"/>
                    </a:ext>
                  </a:extLst>
                </a:gridCol>
                <a:gridCol w="667554">
                  <a:extLst>
                    <a:ext uri="{9D8B030D-6E8A-4147-A177-3AD203B41FA5}">
                      <a16:colId xmlns:a16="http://schemas.microsoft.com/office/drawing/2014/main" val="1671925968"/>
                    </a:ext>
                  </a:extLst>
                </a:gridCol>
                <a:gridCol w="667554">
                  <a:extLst>
                    <a:ext uri="{9D8B030D-6E8A-4147-A177-3AD203B41FA5}">
                      <a16:colId xmlns:a16="http://schemas.microsoft.com/office/drawing/2014/main" val="548294641"/>
                    </a:ext>
                  </a:extLst>
                </a:gridCol>
              </a:tblGrid>
              <a:tr h="178472">
                <a:tc gridSpan="11">
                  <a:txBody>
                    <a:bodyPr/>
                    <a:lstStyle/>
                    <a:p>
                      <a:pPr algn="ctr" fontAlgn="b"/>
                      <a:r>
                        <a:rPr lang="en-US" sz="900" u="none" strike="noStrike" dirty="0">
                          <a:effectLst/>
                        </a:rPr>
                        <a:t>Meter reads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5883823"/>
                  </a:ext>
                </a:extLst>
              </a:tr>
              <a:tr h="535415">
                <a:tc>
                  <a:txBody>
                    <a:bodyPr/>
                    <a:lstStyle/>
                    <a:p>
                      <a:pPr algn="ctr" fontAlgn="ctr"/>
                      <a:r>
                        <a:rPr lang="en-US" sz="900" u="none" strike="noStrike">
                          <a:effectLst/>
                        </a:rPr>
                        <a:t>Customer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Name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Multiplier</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kWh used last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Number of days in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smtClean="0">
                          <a:effectLst/>
                        </a:rPr>
                        <a:t>kWh used current period</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8965440"/>
                  </a:ext>
                </a:extLst>
              </a:tr>
              <a:tr h="178472">
                <a:tc>
                  <a:txBody>
                    <a:bodyPr/>
                    <a:lstStyle/>
                    <a:p>
                      <a:pPr algn="r" fontAlgn="b"/>
                      <a:r>
                        <a:rPr lang="en-US" sz="900" u="none" strike="noStrike" dirty="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42925745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2923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3346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8460</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4143359"/>
                  </a:ext>
                </a:extLst>
              </a:tr>
              <a:tr h="178472">
                <a:tc>
                  <a:txBody>
                    <a:bodyPr/>
                    <a:lstStyle/>
                    <a:p>
                      <a:pPr algn="r" fontAlgn="b"/>
                      <a:r>
                        <a:rPr lang="en-US" sz="900" u="none" strike="noStrike">
                          <a:effectLst/>
                        </a:rPr>
                        <a:t>647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53169183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8259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8272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128</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6774047"/>
                  </a:ext>
                </a:extLst>
              </a:tr>
              <a:tr h="178472">
                <a:tc>
                  <a:txBody>
                    <a:bodyPr/>
                    <a:lstStyle/>
                    <a:p>
                      <a:pPr algn="r" fontAlgn="b"/>
                      <a:r>
                        <a:rPr lang="en-US" sz="900" u="none" strike="noStrike">
                          <a:effectLst/>
                        </a:rPr>
                        <a:t>203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56888693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Cadle, Lydia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69874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70036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36771916"/>
                  </a:ext>
                </a:extLst>
              </a:tr>
              <a:tr h="178472">
                <a:tc>
                  <a:txBody>
                    <a:bodyPr/>
                    <a:lstStyle/>
                    <a:p>
                      <a:pPr algn="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67850176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Boehm, Sheldon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94251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94381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4445603"/>
                  </a:ext>
                </a:extLst>
              </a:tr>
              <a:tr h="178472">
                <a:tc>
                  <a:txBody>
                    <a:bodyPr/>
                    <a:lstStyle/>
                    <a:p>
                      <a:pPr algn="r" fontAlgn="b"/>
                      <a:r>
                        <a:rPr lang="en-US" sz="900" u="none" strike="noStrike">
                          <a:effectLst/>
                        </a:rPr>
                        <a:t>196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68151075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Degroff, Melinda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84428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84854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6687282"/>
                  </a:ext>
                </a:extLst>
              </a:tr>
              <a:tr h="178472">
                <a:tc>
                  <a:txBody>
                    <a:bodyPr/>
                    <a:lstStyle/>
                    <a:p>
                      <a:pPr algn="r" fontAlgn="b"/>
                      <a:r>
                        <a:rPr lang="en-US" sz="900" u="none" strike="noStrike">
                          <a:effectLst/>
                        </a:rPr>
                        <a:t>53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77112727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Dambrosia, Vida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42857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43023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6664829"/>
                  </a:ext>
                </a:extLst>
              </a:tr>
              <a:tr h="178472">
                <a:tc>
                  <a:txBody>
                    <a:bodyPr/>
                    <a:lstStyle/>
                    <a:p>
                      <a:pPr algn="r" fontAlgn="b"/>
                      <a:r>
                        <a:rPr lang="en-US" sz="900" u="none" strike="noStrike">
                          <a:effectLst/>
                        </a:rPr>
                        <a:t>269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78544302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Bump, Stephen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55283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55310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28520425"/>
                  </a:ext>
                </a:extLst>
              </a:tr>
              <a:tr h="178472">
                <a:tc>
                  <a:txBody>
                    <a:bodyPr/>
                    <a:lstStyle/>
                    <a:p>
                      <a:pPr algn="r" fontAlgn="b"/>
                      <a:r>
                        <a:rPr lang="en-US" sz="900" u="none" strike="noStrike">
                          <a:effectLst/>
                        </a:rPr>
                        <a:t>444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83790941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Telephone utility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1696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1920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2240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1028570"/>
                  </a:ext>
                </a:extLst>
              </a:tr>
              <a:tr h="178472">
                <a:tc>
                  <a:txBody>
                    <a:bodyPr/>
                    <a:lstStyle/>
                    <a:p>
                      <a:pPr algn="r" fontAlgn="b"/>
                      <a:r>
                        <a:rPr lang="en-US" sz="900" u="none" strike="noStrike">
                          <a:effectLst/>
                        </a:rPr>
                        <a:t>171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91456558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Judge, Alva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28819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6372679"/>
                  </a:ext>
                </a:extLst>
              </a:tr>
              <a:tr h="178472">
                <a:tc>
                  <a:txBody>
                    <a:bodyPr/>
                    <a:lstStyle/>
                    <a:p>
                      <a:pPr algn="r" fontAlgn="b"/>
                      <a:r>
                        <a:rPr lang="en-US" sz="900" u="none" strike="noStrike">
                          <a:effectLst/>
                        </a:rPr>
                        <a:t>606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94164794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Native Store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34368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36579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2211</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2956253"/>
                  </a:ext>
                </a:extLst>
              </a:tr>
              <a:tr h="178472">
                <a:tc>
                  <a:txBody>
                    <a:bodyPr/>
                    <a:lstStyle/>
                    <a:p>
                      <a:pPr algn="r" fontAlgn="b"/>
                      <a:r>
                        <a:rPr lang="en-US" sz="900" u="none" strike="noStrike">
                          <a:effectLst/>
                        </a:rPr>
                        <a:t>571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23360131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Streetlight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525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32366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32389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345</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7882199"/>
                  </a:ext>
                </a:extLst>
              </a:tr>
            </a:tbl>
          </a:graphicData>
        </a:graphic>
      </p:graphicFrame>
      <p:sp>
        <p:nvSpPr>
          <p:cNvPr id="10" name="TextBox 9"/>
          <p:cNvSpPr txBox="1"/>
          <p:nvPr/>
        </p:nvSpPr>
        <p:spPr>
          <a:xfrm>
            <a:off x="6229237" y="5634469"/>
            <a:ext cx="2529254" cy="942181"/>
          </a:xfrm>
          <a:prstGeom prst="rect">
            <a:avLst/>
          </a:prstGeom>
          <a:noFill/>
          <a:ln>
            <a:solidFill>
              <a:schemeClr val="tx1"/>
            </a:solidFill>
          </a:ln>
        </p:spPr>
        <p:txBody>
          <a:bodyPr wrap="square" rtlCol="0">
            <a:spAutoFit/>
          </a:bodyPr>
          <a:lstStyle/>
          <a:p>
            <a:r>
              <a:rPr lang="en-US" i="1" dirty="0"/>
              <a:t>Note: Rows and columns removed to make easier to read</a:t>
            </a:r>
          </a:p>
        </p:txBody>
      </p:sp>
      <p:sp>
        <p:nvSpPr>
          <p:cNvPr id="12" name="Oval 11"/>
          <p:cNvSpPr/>
          <p:nvPr/>
        </p:nvSpPr>
        <p:spPr>
          <a:xfrm>
            <a:off x="3309780" y="1966485"/>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57815" y="1966485"/>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131832" y="1966485"/>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2" idx="4"/>
          </p:cNvCxnSpPr>
          <p:nvPr/>
        </p:nvCxnSpPr>
        <p:spPr>
          <a:xfrm flipH="1">
            <a:off x="2934882" y="2318179"/>
            <a:ext cx="660648" cy="26716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5" idx="4"/>
          </p:cNvCxnSpPr>
          <p:nvPr/>
        </p:nvCxnSpPr>
        <p:spPr>
          <a:xfrm flipH="1">
            <a:off x="3595530" y="2318179"/>
            <a:ext cx="5249636" cy="342745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80118" y="4889376"/>
                <a:ext cx="697929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=20∗(3346−2923)</m:t>
                      </m:r>
                    </m:oMath>
                  </m:oMathPara>
                </a14:m>
                <a:endParaRPr lang="en-US"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80118" y="4889376"/>
                <a:ext cx="6979298" cy="338554"/>
              </a:xfrm>
              <a:prstGeom prst="rect">
                <a:avLst/>
              </a:prstGeom>
              <a:blipFill>
                <a:blip r:embed="rId2"/>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80118" y="5283168"/>
                <a:ext cx="697929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=20∗(423)</m:t>
                      </m:r>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580118" y="5283168"/>
                <a:ext cx="6979298" cy="338554"/>
              </a:xfrm>
              <a:prstGeom prst="rect">
                <a:avLst/>
              </a:prstGeom>
              <a:blipFill>
                <a:blip r:embed="rId3"/>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80118" y="5621722"/>
                <a:ext cx="6979298" cy="338554"/>
              </a:xfrm>
              <a:prstGeom prst="rect">
                <a:avLst/>
              </a:prstGeom>
              <a:noFill/>
            </p:spPr>
            <p:txBody>
              <a:bodyPr wrap="square" rtlCol="0">
                <a:spAutoFit/>
              </a:bodyPr>
              <a:lstStyle/>
              <a:p>
                <a14:m>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=8,46</m:t>
                    </m:r>
                  </m:oMath>
                </a14:m>
                <a:r>
                  <a:rPr lang="en-US" sz="1600" dirty="0"/>
                  <a:t>0 kWh</a:t>
                </a:r>
              </a:p>
            </p:txBody>
          </p:sp>
        </mc:Choice>
        <mc:Fallback xmlns="">
          <p:sp>
            <p:nvSpPr>
              <p:cNvPr id="34" name="TextBox 33"/>
              <p:cNvSpPr txBox="1">
                <a:spLocks noRot="1" noChangeAspect="1" noMove="1" noResize="1" noEditPoints="1" noAdjustHandles="1" noChangeArrowheads="1" noChangeShapeType="1" noTextEdit="1"/>
              </p:cNvSpPr>
              <p:nvPr/>
            </p:nvSpPr>
            <p:spPr>
              <a:xfrm>
                <a:off x="1580118" y="5621722"/>
                <a:ext cx="6979298" cy="338554"/>
              </a:xfrm>
              <a:prstGeom prst="rect">
                <a:avLst/>
              </a:prstGeom>
              <a:blipFill>
                <a:blip r:embed="rId4"/>
                <a:stretch>
                  <a:fillRect t="-5357" b="-21429"/>
                </a:stretch>
              </a:blipFill>
            </p:spPr>
            <p:txBody>
              <a:bodyPr/>
              <a:lstStyle/>
              <a:p>
                <a:r>
                  <a:rPr lang="en-US">
                    <a:noFill/>
                  </a:rPr>
                  <a:t> </a:t>
                </a:r>
              </a:p>
            </p:txBody>
          </p:sp>
        </mc:Fallback>
      </mc:AlternateContent>
      <p:sp>
        <p:nvSpPr>
          <p:cNvPr id="35" name="Oval 34"/>
          <p:cNvSpPr/>
          <p:nvPr/>
        </p:nvSpPr>
        <p:spPr>
          <a:xfrm>
            <a:off x="8559416" y="1966485"/>
            <a:ext cx="571500" cy="351692"/>
          </a:xfrm>
          <a:prstGeom prst="ellipse">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09780" y="1966485"/>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57815" y="1966485"/>
            <a:ext cx="571500" cy="351692"/>
          </a:xfrm>
          <a:prstGeom prst="ellipse">
            <a:avLst/>
          </a:prstGeom>
          <a:no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131832" y="1966485"/>
            <a:ext cx="571500" cy="351692"/>
          </a:xfrm>
          <a:prstGeom prst="ellipse">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a:off x="4567741" y="2318179"/>
            <a:ext cx="1575825" cy="26716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1580118" y="4485306"/>
                <a:ext cx="697929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𝑘𝑊h</m:t>
                      </m:r>
                      <m:r>
                        <a:rPr lang="en-US" sz="1600" i="1">
                          <a:latin typeface="Cambria Math" panose="02040503050406030204" pitchFamily="18" charset="0"/>
                        </a:rPr>
                        <m:t> </m:t>
                      </m:r>
                      <m:r>
                        <a:rPr lang="en-US" sz="1600" i="1">
                          <a:latin typeface="Cambria Math" panose="02040503050406030204" pitchFamily="18" charset="0"/>
                        </a:rPr>
                        <m:t>𝑢𝑠𝑒𝑑</m:t>
                      </m:r>
                      <m:r>
                        <a:rPr lang="en-US" sz="1600" i="1">
                          <a:latin typeface="Cambria Math" panose="02040503050406030204" pitchFamily="18" charset="0"/>
                        </a:rPr>
                        <m:t>=</m:t>
                      </m:r>
                      <m:r>
                        <a:rPr lang="en-US" sz="1600" i="1">
                          <a:solidFill>
                            <a:srgbClr val="FF0000"/>
                          </a:solidFill>
                          <a:latin typeface="Cambria Math" panose="02040503050406030204" pitchFamily="18" charset="0"/>
                        </a:rPr>
                        <m:t>𝑀𝑒𝑡𝑒𝑟</m:t>
                      </m:r>
                      <m:r>
                        <a:rPr lang="en-US" sz="1600" i="1">
                          <a:solidFill>
                            <a:srgbClr val="FF0000"/>
                          </a:solidFill>
                          <a:latin typeface="Cambria Math" panose="02040503050406030204" pitchFamily="18" charset="0"/>
                        </a:rPr>
                        <m:t> </m:t>
                      </m:r>
                      <m:r>
                        <a:rPr lang="en-US" sz="1600" i="1">
                          <a:solidFill>
                            <a:srgbClr val="FF0000"/>
                          </a:solidFill>
                          <a:latin typeface="Cambria Math" panose="02040503050406030204" pitchFamily="18" charset="0"/>
                        </a:rPr>
                        <m:t>𝑚𝑢𝑙𝑡𝑖𝑝𝑙𝑖𝑒𝑟</m:t>
                      </m:r>
                      <m:r>
                        <a:rPr lang="en-US" sz="1600" i="1">
                          <a:solidFill>
                            <a:srgbClr val="FF0000"/>
                          </a:solidFill>
                          <a:latin typeface="Cambria Math" panose="02040503050406030204" pitchFamily="18" charset="0"/>
                        </a:rPr>
                        <m:t> ∗(</m:t>
                      </m:r>
                      <m:r>
                        <a:rPr lang="en-US" sz="1600" i="1">
                          <a:solidFill>
                            <a:schemeClr val="accent6">
                              <a:lumMod val="50000"/>
                            </a:schemeClr>
                          </a:solidFill>
                          <a:latin typeface="Cambria Math" panose="02040503050406030204" pitchFamily="18" charset="0"/>
                        </a:rPr>
                        <m:t>𝐶𝑢𝑟𝑟𝑒𝑛𝑡</m:t>
                      </m:r>
                      <m:r>
                        <a:rPr lang="en-US" sz="1600" i="1">
                          <a:solidFill>
                            <a:schemeClr val="accent6">
                              <a:lumMod val="50000"/>
                            </a:schemeClr>
                          </a:solidFill>
                          <a:latin typeface="Cambria Math" panose="02040503050406030204" pitchFamily="18" charset="0"/>
                        </a:rPr>
                        <m:t> </m:t>
                      </m:r>
                      <m:r>
                        <a:rPr lang="en-US" sz="1600" i="1">
                          <a:solidFill>
                            <a:schemeClr val="accent6">
                              <a:lumMod val="50000"/>
                            </a:schemeClr>
                          </a:solidFill>
                          <a:latin typeface="Cambria Math" panose="02040503050406030204" pitchFamily="18" charset="0"/>
                        </a:rPr>
                        <m:t>𝑟𝑒𝑎𝑑𝑖𝑛𝑔</m:t>
                      </m:r>
                      <m:r>
                        <a:rPr lang="en-US" sz="1600" i="1">
                          <a:latin typeface="Cambria Math" panose="02040503050406030204" pitchFamily="18" charset="0"/>
                        </a:rPr>
                        <m:t>−</m:t>
                      </m:r>
                      <m:r>
                        <a:rPr lang="en-US" sz="1600" i="1">
                          <a:solidFill>
                            <a:schemeClr val="accent4">
                              <a:lumMod val="50000"/>
                            </a:schemeClr>
                          </a:solidFill>
                          <a:latin typeface="Cambria Math" panose="02040503050406030204" pitchFamily="18" charset="0"/>
                        </a:rPr>
                        <m:t>𝑝𝑟𝑒𝑣𝑖𝑜𝑢𝑠</m:t>
                      </m:r>
                      <m:r>
                        <a:rPr lang="en-US" sz="1600" i="1">
                          <a:solidFill>
                            <a:schemeClr val="accent4">
                              <a:lumMod val="50000"/>
                            </a:schemeClr>
                          </a:solidFill>
                          <a:latin typeface="Cambria Math" panose="02040503050406030204" pitchFamily="18" charset="0"/>
                        </a:rPr>
                        <m:t> </m:t>
                      </m:r>
                      <m:r>
                        <a:rPr lang="en-US" sz="1600" i="1">
                          <a:solidFill>
                            <a:schemeClr val="accent4">
                              <a:lumMod val="50000"/>
                            </a:schemeClr>
                          </a:solidFill>
                          <a:latin typeface="Cambria Math" panose="02040503050406030204" pitchFamily="18" charset="0"/>
                        </a:rPr>
                        <m:t>𝑟𝑒𝑎𝑑𝑖𝑛𝑔</m:t>
                      </m:r>
                      <m:r>
                        <a:rPr lang="en-US" sz="1600" i="1">
                          <a:latin typeface="Cambria Math" panose="02040503050406030204" pitchFamily="18" charset="0"/>
                        </a:rPr>
                        <m:t>)</m:t>
                      </m:r>
                    </m:oMath>
                  </m:oMathPara>
                </a14:m>
                <a:endParaRPr lang="en-US"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580118" y="4485306"/>
                <a:ext cx="6979298" cy="338554"/>
              </a:xfrm>
              <a:prstGeom prst="rect">
                <a:avLst/>
              </a:prstGeom>
              <a:blipFill>
                <a:blip r:embed="rId5"/>
                <a:stretch>
                  <a:fillRect b="-10909"/>
                </a:stretch>
              </a:blipFill>
            </p:spPr>
            <p:txBody>
              <a:bodyPr/>
              <a:lstStyle/>
              <a:p>
                <a:r>
                  <a:rPr lang="en-US">
                    <a:noFill/>
                  </a:rPr>
                  <a:t> </a:t>
                </a:r>
              </a:p>
            </p:txBody>
          </p:sp>
        </mc:Fallback>
      </mc:AlternateContent>
      <p:sp>
        <p:nvSpPr>
          <p:cNvPr id="29" name="Oval 28"/>
          <p:cNvSpPr/>
          <p:nvPr/>
        </p:nvSpPr>
        <p:spPr>
          <a:xfrm>
            <a:off x="8559416" y="1966485"/>
            <a:ext cx="571500" cy="351692"/>
          </a:xfrm>
          <a:prstGeom prst="ellipse">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a:off x="3595532" y="2308656"/>
            <a:ext cx="3782911" cy="2681196"/>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37766D1-85F3-4E34-814F-4368878456E8}" type="slidenum">
              <a:rPr lang="en-US" smtClean="0"/>
              <a:t>18</a:t>
            </a:fld>
            <a:endParaRPr lang="en-US"/>
          </a:p>
        </p:txBody>
      </p:sp>
    </p:spTree>
    <p:extLst>
      <p:ext uri="{BB962C8B-B14F-4D97-AF65-F5344CB8AC3E}">
        <p14:creationId xmlns:p14="http://schemas.microsoft.com/office/powerpoint/2010/main" val="121841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48442954"/>
              </p:ext>
            </p:extLst>
          </p:nvPr>
        </p:nvGraphicFramePr>
        <p:xfrm>
          <a:off x="469351" y="970517"/>
          <a:ext cx="8510953" cy="5943600"/>
        </p:xfrm>
        <a:graphic>
          <a:graphicData uri="http://schemas.openxmlformats.org/drawingml/2006/table">
            <a:tbl>
              <a:tblPr>
                <a:tableStyleId>{0505E3EF-67EA-436B-97B2-0124C06EBD24}</a:tableStyleId>
              </a:tblPr>
              <a:tblGrid>
                <a:gridCol w="471768">
                  <a:extLst>
                    <a:ext uri="{9D8B030D-6E8A-4147-A177-3AD203B41FA5}">
                      <a16:colId xmlns:a16="http://schemas.microsoft.com/office/drawing/2014/main" val="3785136771"/>
                    </a:ext>
                  </a:extLst>
                </a:gridCol>
                <a:gridCol w="602382">
                  <a:extLst>
                    <a:ext uri="{9D8B030D-6E8A-4147-A177-3AD203B41FA5}">
                      <a16:colId xmlns:a16="http://schemas.microsoft.com/office/drawing/2014/main" val="1773001156"/>
                    </a:ext>
                  </a:extLst>
                </a:gridCol>
                <a:gridCol w="967704">
                  <a:extLst>
                    <a:ext uri="{9D8B030D-6E8A-4147-A177-3AD203B41FA5}">
                      <a16:colId xmlns:a16="http://schemas.microsoft.com/office/drawing/2014/main" val="1120005907"/>
                    </a:ext>
                  </a:extLst>
                </a:gridCol>
                <a:gridCol w="812871">
                  <a:extLst>
                    <a:ext uri="{9D8B030D-6E8A-4147-A177-3AD203B41FA5}">
                      <a16:colId xmlns:a16="http://schemas.microsoft.com/office/drawing/2014/main" val="257886540"/>
                    </a:ext>
                  </a:extLst>
                </a:gridCol>
                <a:gridCol w="1647515">
                  <a:extLst>
                    <a:ext uri="{9D8B030D-6E8A-4147-A177-3AD203B41FA5}">
                      <a16:colId xmlns:a16="http://schemas.microsoft.com/office/drawing/2014/main" val="2906197742"/>
                    </a:ext>
                  </a:extLst>
                </a:gridCol>
                <a:gridCol w="570945">
                  <a:extLst>
                    <a:ext uri="{9D8B030D-6E8A-4147-A177-3AD203B41FA5}">
                      <a16:colId xmlns:a16="http://schemas.microsoft.com/office/drawing/2014/main" val="2725653384"/>
                    </a:ext>
                  </a:extLst>
                </a:gridCol>
                <a:gridCol w="570945">
                  <a:extLst>
                    <a:ext uri="{9D8B030D-6E8A-4147-A177-3AD203B41FA5}">
                      <a16:colId xmlns:a16="http://schemas.microsoft.com/office/drawing/2014/main" val="1785660376"/>
                    </a:ext>
                  </a:extLst>
                </a:gridCol>
                <a:gridCol w="544333">
                  <a:extLst>
                    <a:ext uri="{9D8B030D-6E8A-4147-A177-3AD203B41FA5}">
                      <a16:colId xmlns:a16="http://schemas.microsoft.com/office/drawing/2014/main" val="2199316512"/>
                    </a:ext>
                  </a:extLst>
                </a:gridCol>
                <a:gridCol w="464498">
                  <a:extLst>
                    <a:ext uri="{9D8B030D-6E8A-4147-A177-3AD203B41FA5}">
                      <a16:colId xmlns:a16="http://schemas.microsoft.com/office/drawing/2014/main" val="1722568843"/>
                    </a:ext>
                  </a:extLst>
                </a:gridCol>
                <a:gridCol w="464498">
                  <a:extLst>
                    <a:ext uri="{9D8B030D-6E8A-4147-A177-3AD203B41FA5}">
                      <a16:colId xmlns:a16="http://schemas.microsoft.com/office/drawing/2014/main" val="1347825779"/>
                    </a:ext>
                  </a:extLst>
                </a:gridCol>
                <a:gridCol w="464498">
                  <a:extLst>
                    <a:ext uri="{9D8B030D-6E8A-4147-A177-3AD203B41FA5}">
                      <a16:colId xmlns:a16="http://schemas.microsoft.com/office/drawing/2014/main" val="2684810529"/>
                    </a:ext>
                  </a:extLst>
                </a:gridCol>
                <a:gridCol w="464498">
                  <a:extLst>
                    <a:ext uri="{9D8B030D-6E8A-4147-A177-3AD203B41FA5}">
                      <a16:colId xmlns:a16="http://schemas.microsoft.com/office/drawing/2014/main" val="3592456968"/>
                    </a:ext>
                  </a:extLst>
                </a:gridCol>
                <a:gridCol w="464498">
                  <a:extLst>
                    <a:ext uri="{9D8B030D-6E8A-4147-A177-3AD203B41FA5}">
                      <a16:colId xmlns:a16="http://schemas.microsoft.com/office/drawing/2014/main" val="86423826"/>
                    </a:ext>
                  </a:extLst>
                </a:gridCol>
              </a:tblGrid>
              <a:tr h="145862">
                <a:tc gridSpan="13">
                  <a:txBody>
                    <a:bodyPr/>
                    <a:lstStyle/>
                    <a:p>
                      <a:pPr algn="ctr" fontAlgn="b"/>
                      <a:r>
                        <a:rPr lang="en-US" sz="1000" u="none" strike="noStrike" dirty="0">
                          <a:effectLst/>
                        </a:rPr>
                        <a:t>Meter reads</a:t>
                      </a:r>
                      <a:endParaRPr lang="en-US"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1497166"/>
                  </a:ext>
                </a:extLst>
              </a:tr>
              <a:tr h="583448">
                <a:tc>
                  <a:txBody>
                    <a:bodyPr/>
                    <a:lstStyle/>
                    <a:p>
                      <a:pPr algn="ctr" fontAlgn="ctr"/>
                      <a:r>
                        <a:rPr lang="en-US" sz="1000" u="none" strike="noStrike">
                          <a:effectLst/>
                        </a:rPr>
                        <a:t>Customer #</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Meter #</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Customer Name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Customer address/location</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Notes about meter location, other</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Meter Multiplier</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kWh used last period</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Previous Date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Previous meter reading</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Current Date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Current meter reading</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Number of days in period</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kWh used </a:t>
                      </a:r>
                      <a:r>
                        <a:rPr lang="en-US" sz="1000" u="none" strike="noStrike" dirty="0" smtClean="0">
                          <a:effectLst/>
                        </a:rPr>
                        <a:t>current period</a:t>
                      </a:r>
                      <a:endParaRPr lang="en-US"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4713355"/>
                  </a:ext>
                </a:extLst>
              </a:tr>
              <a:tr h="145862">
                <a:tc>
                  <a:txBody>
                    <a:bodyPr/>
                    <a:lstStyle/>
                    <a:p>
                      <a:pPr algn="ctr" fontAlgn="b"/>
                      <a:r>
                        <a:rPr lang="en-US" sz="1000" u="none" strike="noStrike" dirty="0">
                          <a:effectLst/>
                        </a:rPr>
                        <a:t>352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91654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Patao, Preston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14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217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92092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92228</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136</a:t>
                      </a:r>
                    </a:p>
                  </a:txBody>
                  <a:tcPr marL="0" marR="0" marT="0" marB="0" anchor="b"/>
                </a:tc>
                <a:extLst>
                  <a:ext uri="{0D108BD9-81ED-4DB2-BD59-A6C34878D82A}">
                    <a16:rowId xmlns:a16="http://schemas.microsoft.com/office/drawing/2014/main" val="4049059771"/>
                  </a:ext>
                </a:extLst>
              </a:tr>
              <a:tr h="145862">
                <a:tc>
                  <a:txBody>
                    <a:bodyPr/>
                    <a:lstStyle/>
                    <a:p>
                      <a:pPr algn="ctr" fontAlgn="b"/>
                      <a:r>
                        <a:rPr lang="en-US" sz="1000" u="none" strike="noStrike">
                          <a:effectLst/>
                        </a:rPr>
                        <a:t>146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4970878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Bagley, Felicia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24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266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23534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a:t>
                      </a:r>
                    </a:p>
                  </a:txBody>
                  <a:tcPr marL="0" marR="0" marT="0" marB="0" anchor="b"/>
                </a:tc>
                <a:extLst>
                  <a:ext uri="{0D108BD9-81ED-4DB2-BD59-A6C34878D82A}">
                    <a16:rowId xmlns:a16="http://schemas.microsoft.com/office/drawing/2014/main" val="468751858"/>
                  </a:ext>
                </a:extLst>
              </a:tr>
              <a:tr h="145862">
                <a:tc>
                  <a:txBody>
                    <a:bodyPr/>
                    <a:lstStyle/>
                    <a:p>
                      <a:pPr algn="ctr" fontAlgn="b"/>
                      <a:r>
                        <a:rPr lang="en-US" sz="1000" u="none" strike="noStrike">
                          <a:effectLst/>
                        </a:rPr>
                        <a:t>472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8288190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Water treatment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42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To left of washeteria meter</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1505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48338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49744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1406</a:t>
                      </a:r>
                    </a:p>
                  </a:txBody>
                  <a:tcPr marL="0" marR="0" marT="0" marB="0" anchor="b"/>
                </a:tc>
                <a:extLst>
                  <a:ext uri="{0D108BD9-81ED-4DB2-BD59-A6C34878D82A}">
                    <a16:rowId xmlns:a16="http://schemas.microsoft.com/office/drawing/2014/main" val="3563882658"/>
                  </a:ext>
                </a:extLst>
              </a:tr>
              <a:tr h="291724">
                <a:tc>
                  <a:txBody>
                    <a:bodyPr/>
                    <a:lstStyle/>
                    <a:p>
                      <a:pPr algn="ctr" fontAlgn="b"/>
                      <a:r>
                        <a:rPr lang="en-US" sz="1000" u="none" strike="noStrike">
                          <a:effectLst/>
                        </a:rPr>
                        <a:t>784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87402695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Washeteria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68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To right of water treatment meter</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3695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56151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59654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3503</a:t>
                      </a:r>
                    </a:p>
                  </a:txBody>
                  <a:tcPr marL="0" marR="0" marT="0" marB="0" anchor="b"/>
                </a:tc>
                <a:extLst>
                  <a:ext uri="{0D108BD9-81ED-4DB2-BD59-A6C34878D82A}">
                    <a16:rowId xmlns:a16="http://schemas.microsoft.com/office/drawing/2014/main" val="2301255846"/>
                  </a:ext>
                </a:extLst>
              </a:tr>
              <a:tr h="145862">
                <a:tc>
                  <a:txBody>
                    <a:bodyPr/>
                    <a:lstStyle/>
                    <a:p>
                      <a:pPr algn="ctr" fontAlgn="b"/>
                      <a:r>
                        <a:rPr lang="en-US" sz="1000" u="none" strike="noStrike">
                          <a:effectLst/>
                        </a:rPr>
                        <a:t>268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23226130</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Mccook, Ranae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88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91491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91724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233</a:t>
                      </a:r>
                    </a:p>
                  </a:txBody>
                  <a:tcPr marL="0" marR="0" marT="0" marB="0" anchor="b"/>
                </a:tc>
                <a:extLst>
                  <a:ext uri="{0D108BD9-81ED-4DB2-BD59-A6C34878D82A}">
                    <a16:rowId xmlns:a16="http://schemas.microsoft.com/office/drawing/2014/main" val="4146856128"/>
                  </a:ext>
                </a:extLst>
              </a:tr>
              <a:tr h="145862">
                <a:tc>
                  <a:txBody>
                    <a:bodyPr/>
                    <a:lstStyle/>
                    <a:p>
                      <a:pPr algn="ctr" fontAlgn="b"/>
                      <a:r>
                        <a:rPr lang="en-US" sz="1000" u="none" strike="noStrike">
                          <a:effectLst/>
                        </a:rPr>
                        <a:t>781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58234867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Village council</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30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236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19380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19422</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42</a:t>
                      </a:r>
                    </a:p>
                  </a:txBody>
                  <a:tcPr marL="0" marR="0" marT="0" marB="0" anchor="b"/>
                </a:tc>
                <a:extLst>
                  <a:ext uri="{0D108BD9-81ED-4DB2-BD59-A6C34878D82A}">
                    <a16:rowId xmlns:a16="http://schemas.microsoft.com/office/drawing/2014/main" val="3678960349"/>
                  </a:ext>
                </a:extLst>
              </a:tr>
              <a:tr h="145862">
                <a:tc>
                  <a:txBody>
                    <a:bodyPr/>
                    <a:lstStyle/>
                    <a:p>
                      <a:pPr algn="ctr" fontAlgn="b"/>
                      <a:r>
                        <a:rPr lang="en-US" sz="1000" u="none" strike="noStrike">
                          <a:effectLst/>
                        </a:rPr>
                        <a:t>433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58849395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US Post Office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50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598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1/1/2018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79614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79958</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344</a:t>
                      </a:r>
                    </a:p>
                  </a:txBody>
                  <a:tcPr marL="0" marR="0" marT="0" marB="0" anchor="b"/>
                </a:tc>
                <a:extLst>
                  <a:ext uri="{0D108BD9-81ED-4DB2-BD59-A6C34878D82A}">
                    <a16:rowId xmlns:a16="http://schemas.microsoft.com/office/drawing/2014/main" val="1451739689"/>
                  </a:ext>
                </a:extLst>
              </a:tr>
              <a:tr h="145862">
                <a:tc>
                  <a:txBody>
                    <a:bodyPr/>
                    <a:lstStyle/>
                    <a:p>
                      <a:pPr algn="ctr" fontAlgn="b"/>
                      <a:r>
                        <a:rPr lang="en-US" sz="1000" u="none" strike="noStrike">
                          <a:effectLst/>
                        </a:rPr>
                        <a:t>274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62196874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Bross, Polly</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82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271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65176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936</a:t>
                      </a:r>
                    </a:p>
                  </a:txBody>
                  <a:tcPr marL="0" marR="0" marT="0" marB="0" anchor="b"/>
                </a:tc>
                <a:extLst>
                  <a:ext uri="{0D108BD9-81ED-4DB2-BD59-A6C34878D82A}">
                    <a16:rowId xmlns:a16="http://schemas.microsoft.com/office/drawing/2014/main" val="2456007712"/>
                  </a:ext>
                </a:extLst>
              </a:tr>
              <a:tr h="145862">
                <a:tc>
                  <a:txBody>
                    <a:bodyPr/>
                    <a:lstStyle/>
                    <a:p>
                      <a:pPr algn="ctr" fontAlgn="b"/>
                      <a:r>
                        <a:rPr lang="en-US" sz="1000" u="none" strike="noStrike">
                          <a:effectLst/>
                        </a:rPr>
                        <a:t>92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65795659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Bruss, Rosario</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90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284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39443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a:t>
                      </a:r>
                    </a:p>
                  </a:txBody>
                  <a:tcPr marL="0" marR="0" marT="0" marB="0" anchor="b"/>
                </a:tc>
                <a:extLst>
                  <a:ext uri="{0D108BD9-81ED-4DB2-BD59-A6C34878D82A}">
                    <a16:rowId xmlns:a16="http://schemas.microsoft.com/office/drawing/2014/main" val="901672232"/>
                  </a:ext>
                </a:extLst>
              </a:tr>
              <a:tr h="291724">
                <a:tc>
                  <a:txBody>
                    <a:bodyPr/>
                    <a:lstStyle/>
                    <a:p>
                      <a:pPr algn="ctr" fontAlgn="b"/>
                      <a:r>
                        <a:rPr lang="en-US" sz="1000" u="none" strike="noStrike" dirty="0">
                          <a:effectLst/>
                        </a:rPr>
                        <a:t>194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34707414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Rojas, Alyssa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83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299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98724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99053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329</a:t>
                      </a:r>
                    </a:p>
                  </a:txBody>
                  <a:tcPr marL="0" marR="0" marT="0" marB="0" anchor="b"/>
                </a:tc>
                <a:extLst>
                  <a:ext uri="{0D108BD9-81ED-4DB2-BD59-A6C34878D82A}">
                    <a16:rowId xmlns:a16="http://schemas.microsoft.com/office/drawing/2014/main" val="1765357752"/>
                  </a:ext>
                </a:extLst>
              </a:tr>
              <a:tr h="291724">
                <a:tc>
                  <a:txBody>
                    <a:bodyPr/>
                    <a:lstStyle/>
                    <a:p>
                      <a:pPr algn="ctr" fontAlgn="b"/>
                      <a:r>
                        <a:rPr lang="en-US" sz="1000" u="none" strike="noStrike" dirty="0">
                          <a:effectLst/>
                        </a:rPr>
                        <a:t>367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36254846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Kiddy, Adrianne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75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37954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38126</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172</a:t>
                      </a:r>
                    </a:p>
                  </a:txBody>
                  <a:tcPr marL="0" marR="0" marT="0" marB="0" anchor="b"/>
                </a:tc>
                <a:extLst>
                  <a:ext uri="{0D108BD9-81ED-4DB2-BD59-A6C34878D82A}">
                    <a16:rowId xmlns:a16="http://schemas.microsoft.com/office/drawing/2014/main" val="980745500"/>
                  </a:ext>
                </a:extLst>
              </a:tr>
              <a:tr h="291724">
                <a:tc>
                  <a:txBody>
                    <a:bodyPr/>
                    <a:lstStyle/>
                    <a:p>
                      <a:pPr algn="ctr" fontAlgn="b"/>
                      <a:r>
                        <a:rPr lang="en-US" sz="1000" u="none" strike="noStrike">
                          <a:effectLst/>
                        </a:rPr>
                        <a:t>151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47859795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Brinson, Tennie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63 Spruce Street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673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75133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a:t>
                      </a:r>
                    </a:p>
                  </a:txBody>
                  <a:tcPr marL="0" marR="0" marT="0" marB="0" anchor="b"/>
                </a:tc>
                <a:extLst>
                  <a:ext uri="{0D108BD9-81ED-4DB2-BD59-A6C34878D82A}">
                    <a16:rowId xmlns:a16="http://schemas.microsoft.com/office/drawing/2014/main" val="2909892901"/>
                  </a:ext>
                </a:extLst>
              </a:tr>
              <a:tr h="291724">
                <a:tc>
                  <a:txBody>
                    <a:bodyPr/>
                    <a:lstStyle/>
                    <a:p>
                      <a:pPr algn="ctr" fontAlgn="b"/>
                      <a:r>
                        <a:rPr lang="en-US" sz="1000" u="none" strike="noStrike">
                          <a:effectLst/>
                        </a:rPr>
                        <a:t>278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48643974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Candy, Chanda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33 Spruce Street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94924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94980</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56</a:t>
                      </a:r>
                    </a:p>
                  </a:txBody>
                  <a:tcPr marL="0" marR="0" marT="0" marB="0" anchor="b"/>
                </a:tc>
                <a:extLst>
                  <a:ext uri="{0D108BD9-81ED-4DB2-BD59-A6C34878D82A}">
                    <a16:rowId xmlns:a16="http://schemas.microsoft.com/office/drawing/2014/main" val="1688710196"/>
                  </a:ext>
                </a:extLst>
              </a:tr>
              <a:tr h="291724">
                <a:tc>
                  <a:txBody>
                    <a:bodyPr/>
                    <a:lstStyle/>
                    <a:p>
                      <a:pPr algn="ctr" fontAlgn="b"/>
                      <a:r>
                        <a:rPr lang="en-US" sz="1000" u="none" strike="noStrike">
                          <a:effectLst/>
                        </a:rPr>
                        <a:t>585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42925745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School #1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15 Spruce Street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On SW corner of school</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8700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smtClean="0">
                          <a:effectLst/>
                        </a:rPr>
                        <a:t>2923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dirty="0" smtClean="0">
                          <a:solidFill>
                            <a:schemeClr val="tx1"/>
                          </a:solidFill>
                          <a:effectLst/>
                          <a:latin typeface="Calibri" panose="020F0502020204030204" pitchFamily="34" charset="0"/>
                        </a:rPr>
                        <a:t>3346</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8466</a:t>
                      </a:r>
                    </a:p>
                  </a:txBody>
                  <a:tcPr marL="0" marR="0" marT="0" marB="0" anchor="b"/>
                </a:tc>
                <a:extLst>
                  <a:ext uri="{0D108BD9-81ED-4DB2-BD59-A6C34878D82A}">
                    <a16:rowId xmlns:a16="http://schemas.microsoft.com/office/drawing/2014/main" val="2291459560"/>
                  </a:ext>
                </a:extLst>
              </a:tr>
              <a:tr h="291724">
                <a:tc>
                  <a:txBody>
                    <a:bodyPr/>
                    <a:lstStyle/>
                    <a:p>
                      <a:pPr algn="ctr" fontAlgn="b"/>
                      <a:r>
                        <a:rPr lang="en-US" sz="1000" u="none" strike="noStrike" dirty="0" smtClean="0">
                          <a:effectLst/>
                        </a:rPr>
                        <a:t>585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53169183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School #2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13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On NE corner of school</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250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smtClean="0">
                          <a:effectLst/>
                        </a:rPr>
                        <a:t>8259</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dirty="0" smtClean="0">
                          <a:solidFill>
                            <a:schemeClr val="tx1"/>
                          </a:solidFill>
                          <a:effectLst/>
                          <a:latin typeface="Calibri" panose="020F0502020204030204" pitchFamily="34" charset="0"/>
                        </a:rPr>
                        <a:t>8272</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dirty="0" smtClean="0">
                          <a:solidFill>
                            <a:schemeClr val="tx1"/>
                          </a:solidFill>
                          <a:effectLst/>
                          <a:latin typeface="Calibri" panose="020F0502020204030204" pitchFamily="34" charset="0"/>
                        </a:rPr>
                        <a:t>130</a:t>
                      </a:r>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528258430"/>
                  </a:ext>
                </a:extLst>
              </a:tr>
              <a:tr h="291724">
                <a:tc>
                  <a:txBody>
                    <a:bodyPr/>
                    <a:lstStyle/>
                    <a:p>
                      <a:pPr algn="ctr" fontAlgn="b"/>
                      <a:r>
                        <a:rPr lang="en-US" sz="1000" u="none" strike="noStrike">
                          <a:effectLst/>
                        </a:rPr>
                        <a:t>203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56888693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Cadle, Lydia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22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315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69874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162</a:t>
                      </a:r>
                    </a:p>
                  </a:txBody>
                  <a:tcPr marL="0" marR="0" marT="0" marB="0" anchor="b"/>
                </a:tc>
                <a:extLst>
                  <a:ext uri="{0D108BD9-81ED-4DB2-BD59-A6C34878D82A}">
                    <a16:rowId xmlns:a16="http://schemas.microsoft.com/office/drawing/2014/main" val="3519483864"/>
                  </a:ext>
                </a:extLst>
              </a:tr>
              <a:tr h="291724">
                <a:tc>
                  <a:txBody>
                    <a:bodyPr/>
                    <a:lstStyle/>
                    <a:p>
                      <a:pPr algn="ct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67850176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Boehm, Sheldon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44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229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94251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130</a:t>
                      </a:r>
                    </a:p>
                  </a:txBody>
                  <a:tcPr marL="0" marR="0" marT="0" marB="0" anchor="b"/>
                </a:tc>
                <a:extLst>
                  <a:ext uri="{0D108BD9-81ED-4DB2-BD59-A6C34878D82A}">
                    <a16:rowId xmlns:a16="http://schemas.microsoft.com/office/drawing/2014/main" val="3854120966"/>
                  </a:ext>
                </a:extLst>
              </a:tr>
              <a:tr h="145862">
                <a:tc>
                  <a:txBody>
                    <a:bodyPr/>
                    <a:lstStyle/>
                    <a:p>
                      <a:pPr algn="ctr" fontAlgn="b"/>
                      <a:r>
                        <a:rPr lang="en-US" sz="1000" u="none" strike="noStrike" dirty="0">
                          <a:effectLst/>
                        </a:rPr>
                        <a:t>196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68151075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Degroff, Melinda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13 Frost Road</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564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84428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84854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426</a:t>
                      </a:r>
                    </a:p>
                  </a:txBody>
                  <a:tcPr marL="0" marR="0" marT="0" marB="0" anchor="b"/>
                </a:tc>
                <a:extLst>
                  <a:ext uri="{0D108BD9-81ED-4DB2-BD59-A6C34878D82A}">
                    <a16:rowId xmlns:a16="http://schemas.microsoft.com/office/drawing/2014/main" val="537022294"/>
                  </a:ext>
                </a:extLst>
              </a:tr>
              <a:tr h="145862">
                <a:tc>
                  <a:txBody>
                    <a:bodyPr/>
                    <a:lstStyle/>
                    <a:p>
                      <a:pPr algn="ctr" fontAlgn="b"/>
                      <a:r>
                        <a:rPr lang="en-US" sz="1000" u="none" strike="noStrike" dirty="0">
                          <a:effectLst/>
                        </a:rPr>
                        <a:t>53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77112727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Dambrosia, Vida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5 Frost Road</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459</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42857</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43023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166</a:t>
                      </a:r>
                    </a:p>
                  </a:txBody>
                  <a:tcPr marL="0" marR="0" marT="0" marB="0" anchor="b"/>
                </a:tc>
                <a:extLst>
                  <a:ext uri="{0D108BD9-81ED-4DB2-BD59-A6C34878D82A}">
                    <a16:rowId xmlns:a16="http://schemas.microsoft.com/office/drawing/2014/main" val="2539660840"/>
                  </a:ext>
                </a:extLst>
              </a:tr>
              <a:tr h="145862">
                <a:tc>
                  <a:txBody>
                    <a:bodyPr/>
                    <a:lstStyle/>
                    <a:p>
                      <a:pPr algn="ctr" fontAlgn="b"/>
                      <a:r>
                        <a:rPr lang="en-US" sz="1000" u="none" strike="noStrike" dirty="0">
                          <a:effectLst/>
                        </a:rPr>
                        <a:t>269</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78544302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Bump, Stephen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63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212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1/1/2018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55283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27</a:t>
                      </a:r>
                    </a:p>
                  </a:txBody>
                  <a:tcPr marL="0" marR="0" marT="0" marB="0" anchor="b"/>
                </a:tc>
                <a:extLst>
                  <a:ext uri="{0D108BD9-81ED-4DB2-BD59-A6C34878D82A}">
                    <a16:rowId xmlns:a16="http://schemas.microsoft.com/office/drawing/2014/main" val="3820290729"/>
                  </a:ext>
                </a:extLst>
              </a:tr>
              <a:tr h="145862">
                <a:tc>
                  <a:txBody>
                    <a:bodyPr/>
                    <a:lstStyle/>
                    <a:p>
                      <a:pPr algn="ctr" fontAlgn="b"/>
                      <a:r>
                        <a:rPr lang="en-US" sz="1000" u="none" strike="noStrike" dirty="0">
                          <a:effectLst/>
                        </a:rPr>
                        <a:t>444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83790941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Telephone utility</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43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2503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smtClean="0">
                          <a:effectLst/>
                        </a:rPr>
                        <a:t>1696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dirty="0" smtClean="0">
                          <a:solidFill>
                            <a:schemeClr val="tx1"/>
                          </a:solidFill>
                          <a:effectLst/>
                          <a:latin typeface="Calibri" panose="020F0502020204030204" pitchFamily="34" charset="0"/>
                        </a:rPr>
                        <a:t>1920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2240</a:t>
                      </a:r>
                    </a:p>
                  </a:txBody>
                  <a:tcPr marL="0" marR="0" marT="0" marB="0" anchor="b"/>
                </a:tc>
                <a:extLst>
                  <a:ext uri="{0D108BD9-81ED-4DB2-BD59-A6C34878D82A}">
                    <a16:rowId xmlns:a16="http://schemas.microsoft.com/office/drawing/2014/main" val="1167561750"/>
                  </a:ext>
                </a:extLst>
              </a:tr>
              <a:tr h="145862">
                <a:tc>
                  <a:txBody>
                    <a:bodyPr/>
                    <a:lstStyle/>
                    <a:p>
                      <a:pPr algn="ctr" fontAlgn="b"/>
                      <a:r>
                        <a:rPr lang="en-US" sz="1000" u="none" strike="noStrike" dirty="0">
                          <a:effectLst/>
                        </a:rPr>
                        <a:t>171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91456558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Judge, Alva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33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348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28819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28843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24</a:t>
                      </a:r>
                    </a:p>
                  </a:txBody>
                  <a:tcPr marL="0" marR="0" marT="0" marB="0" anchor="b"/>
                </a:tc>
                <a:extLst>
                  <a:ext uri="{0D108BD9-81ED-4DB2-BD59-A6C34878D82A}">
                    <a16:rowId xmlns:a16="http://schemas.microsoft.com/office/drawing/2014/main" val="2753750361"/>
                  </a:ext>
                </a:extLst>
              </a:tr>
              <a:tr h="145862">
                <a:tc>
                  <a:txBody>
                    <a:bodyPr/>
                    <a:lstStyle/>
                    <a:p>
                      <a:pPr algn="ctr" fontAlgn="b"/>
                      <a:r>
                        <a:rPr lang="en-US" sz="1000" u="none" strike="noStrike" dirty="0">
                          <a:effectLst/>
                        </a:rPr>
                        <a:t>606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94164794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Native Store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2400</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34368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36579</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2211</a:t>
                      </a:r>
                    </a:p>
                  </a:txBody>
                  <a:tcPr marL="0" marR="0" marT="0" marB="0" anchor="b"/>
                </a:tc>
                <a:extLst>
                  <a:ext uri="{0D108BD9-81ED-4DB2-BD59-A6C34878D82A}">
                    <a16:rowId xmlns:a16="http://schemas.microsoft.com/office/drawing/2014/main" val="2321382864"/>
                  </a:ext>
                </a:extLst>
              </a:tr>
              <a:tr h="291724">
                <a:tc>
                  <a:txBody>
                    <a:bodyPr/>
                    <a:lstStyle/>
                    <a:p>
                      <a:pPr algn="ctr" fontAlgn="b"/>
                      <a:r>
                        <a:rPr lang="en-US" sz="1000" u="none" strike="noStrike" dirty="0">
                          <a:effectLst/>
                        </a:rPr>
                        <a:t>571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23360131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Streetlight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15 streetlights based on one meter</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32366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2/1/2018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32389</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345</a:t>
                      </a:r>
                    </a:p>
                  </a:txBody>
                  <a:tcPr marL="0" marR="0" marT="0" marB="0" anchor="b"/>
                </a:tc>
                <a:extLst>
                  <a:ext uri="{0D108BD9-81ED-4DB2-BD59-A6C34878D82A}">
                    <a16:rowId xmlns:a16="http://schemas.microsoft.com/office/drawing/2014/main" val="2297982974"/>
                  </a:ext>
                </a:extLst>
              </a:tr>
            </a:tbl>
          </a:graphicData>
        </a:graphic>
      </p:graphicFrame>
      <p:sp>
        <p:nvSpPr>
          <p:cNvPr id="4" name="Title 3"/>
          <p:cNvSpPr>
            <a:spLocks noGrp="1"/>
          </p:cNvSpPr>
          <p:nvPr>
            <p:ph type="title"/>
          </p:nvPr>
        </p:nvSpPr>
        <p:spPr>
          <a:xfrm>
            <a:off x="469350" y="456407"/>
            <a:ext cx="8431824" cy="514110"/>
          </a:xfrm>
        </p:spPr>
        <p:txBody>
          <a:bodyPr>
            <a:noAutofit/>
          </a:bodyPr>
          <a:lstStyle/>
          <a:p>
            <a:r>
              <a:rPr lang="en-US" sz="3600" dirty="0"/>
              <a:t>Meter reading: Completed</a:t>
            </a:r>
          </a:p>
        </p:txBody>
      </p:sp>
      <p:sp>
        <p:nvSpPr>
          <p:cNvPr id="2" name="Slide Number Placeholder 1"/>
          <p:cNvSpPr>
            <a:spLocks noGrp="1"/>
          </p:cNvSpPr>
          <p:nvPr>
            <p:ph type="sldNum" sz="quarter" idx="12"/>
          </p:nvPr>
        </p:nvSpPr>
        <p:spPr/>
        <p:txBody>
          <a:bodyPr/>
          <a:lstStyle/>
          <a:p>
            <a:fld id="{437766D1-85F3-4E34-814F-4368878456E8}" type="slidenum">
              <a:rPr lang="en-US" smtClean="0"/>
              <a:t>19</a:t>
            </a:fld>
            <a:endParaRPr lang="en-US"/>
          </a:p>
        </p:txBody>
      </p:sp>
    </p:spTree>
    <p:extLst>
      <p:ext uri="{BB962C8B-B14F-4D97-AF65-F5344CB8AC3E}">
        <p14:creationId xmlns:p14="http://schemas.microsoft.com/office/powerpoint/2010/main" val="395811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Step 1: Create the meter 		   	  	reading map</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2</a:t>
            </a:fld>
            <a:endParaRPr lang="en-US"/>
          </a:p>
        </p:txBody>
      </p:sp>
    </p:spTree>
    <p:extLst>
      <p:ext uri="{BB962C8B-B14F-4D97-AF65-F5344CB8AC3E}">
        <p14:creationId xmlns:p14="http://schemas.microsoft.com/office/powerpoint/2010/main" val="71080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Step 4: Check the meter 		 		readings for accuracy</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20</a:t>
            </a:fld>
            <a:endParaRPr lang="en-US"/>
          </a:p>
        </p:txBody>
      </p:sp>
    </p:spTree>
    <p:extLst>
      <p:ext uri="{BB962C8B-B14F-4D97-AF65-F5344CB8AC3E}">
        <p14:creationId xmlns:p14="http://schemas.microsoft.com/office/powerpoint/2010/main" val="60853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66" y="240751"/>
            <a:ext cx="8361484" cy="1104657"/>
          </a:xfrm>
        </p:spPr>
        <p:txBody>
          <a:bodyPr>
            <a:noAutofit/>
          </a:bodyPr>
          <a:lstStyle/>
          <a:p>
            <a:r>
              <a:rPr lang="en-US" sz="3600" dirty="0"/>
              <a:t>Check meter reads: Review and verify kWh used in current period</a:t>
            </a:r>
          </a:p>
        </p:txBody>
      </p:sp>
      <p:sp>
        <p:nvSpPr>
          <p:cNvPr id="8" name="Content Placeholder 7"/>
          <p:cNvSpPr>
            <a:spLocks noGrp="1"/>
          </p:cNvSpPr>
          <p:nvPr>
            <p:ph idx="1"/>
          </p:nvPr>
        </p:nvSpPr>
        <p:spPr>
          <a:xfrm>
            <a:off x="7344940" y="1345408"/>
            <a:ext cx="1890343" cy="4606925"/>
          </a:xfrm>
        </p:spPr>
        <p:txBody>
          <a:bodyPr>
            <a:normAutofit lnSpcReduction="10000"/>
          </a:bodyPr>
          <a:lstStyle/>
          <a:p>
            <a:pPr marL="0" indent="0">
              <a:buNone/>
            </a:pPr>
            <a:r>
              <a:rPr lang="en-US" sz="1800" dirty="0"/>
              <a:t>Questions:</a:t>
            </a:r>
          </a:p>
          <a:p>
            <a:pPr marL="342900" indent="-342900">
              <a:buFont typeface="+mj-lt"/>
              <a:buAutoNum type="arabicPeriod"/>
            </a:pPr>
            <a:r>
              <a:rPr lang="en-US" sz="1800" dirty="0"/>
              <a:t>Are there any meters with a reading of zero?</a:t>
            </a:r>
          </a:p>
          <a:p>
            <a:pPr marL="342900" indent="-342900">
              <a:buFont typeface="+mj-lt"/>
              <a:buAutoNum type="arabicPeriod"/>
            </a:pPr>
            <a:r>
              <a:rPr lang="en-US" sz="1800" dirty="0"/>
              <a:t>Did the meter reader take a reading?</a:t>
            </a:r>
          </a:p>
          <a:p>
            <a:pPr marL="342900" indent="-342900">
              <a:buFont typeface="+mj-lt"/>
              <a:buAutoNum type="arabicPeriod"/>
            </a:pPr>
            <a:r>
              <a:rPr lang="en-US" sz="1800" dirty="0"/>
              <a:t>Was the customer disconnected? </a:t>
            </a:r>
          </a:p>
          <a:p>
            <a:pPr marL="342900" indent="-342900">
              <a:buFont typeface="+mj-lt"/>
              <a:buAutoNum type="arabicPeriod"/>
            </a:pPr>
            <a:r>
              <a:rPr lang="en-US" sz="1800" dirty="0"/>
              <a:t>Out of town? </a:t>
            </a:r>
          </a:p>
          <a:p>
            <a:pPr marL="342900" indent="-342900">
              <a:buFont typeface="+mj-lt"/>
              <a:buAutoNum type="arabicPeriod"/>
            </a:pPr>
            <a:r>
              <a:rPr lang="en-US" sz="1800" dirty="0"/>
              <a:t>Does the meter appear to be tampered with?</a:t>
            </a:r>
          </a:p>
        </p:txBody>
      </p:sp>
      <p:graphicFrame>
        <p:nvGraphicFramePr>
          <p:cNvPr id="5" name="Table 4"/>
          <p:cNvGraphicFramePr>
            <a:graphicFrameLocks noGrp="1"/>
          </p:cNvGraphicFramePr>
          <p:nvPr>
            <p:extLst>
              <p:ext uri="{D42A27DB-BD31-4B8C-83A1-F6EECF244321}">
                <p14:modId xmlns:p14="http://schemas.microsoft.com/office/powerpoint/2010/main" val="1216019104"/>
              </p:ext>
            </p:extLst>
          </p:nvPr>
        </p:nvGraphicFramePr>
        <p:xfrm>
          <a:off x="451769" y="1345408"/>
          <a:ext cx="6893171" cy="4997215"/>
        </p:xfrm>
        <a:graphic>
          <a:graphicData uri="http://schemas.openxmlformats.org/drawingml/2006/table">
            <a:tbl>
              <a:tblPr>
                <a:tableStyleId>{0505E3EF-67EA-436B-97B2-0124C06EBD24}</a:tableStyleId>
              </a:tblPr>
              <a:tblGrid>
                <a:gridCol w="639429">
                  <a:extLst>
                    <a:ext uri="{9D8B030D-6E8A-4147-A177-3AD203B41FA5}">
                      <a16:colId xmlns:a16="http://schemas.microsoft.com/office/drawing/2014/main" val="2471137014"/>
                    </a:ext>
                  </a:extLst>
                </a:gridCol>
                <a:gridCol w="584308">
                  <a:extLst>
                    <a:ext uri="{9D8B030D-6E8A-4147-A177-3AD203B41FA5}">
                      <a16:colId xmlns:a16="http://schemas.microsoft.com/office/drawing/2014/main" val="3203772919"/>
                    </a:ext>
                  </a:extLst>
                </a:gridCol>
                <a:gridCol w="1102465">
                  <a:extLst>
                    <a:ext uri="{9D8B030D-6E8A-4147-A177-3AD203B41FA5}">
                      <a16:colId xmlns:a16="http://schemas.microsoft.com/office/drawing/2014/main" val="3107162574"/>
                    </a:ext>
                  </a:extLst>
                </a:gridCol>
                <a:gridCol w="650456">
                  <a:extLst>
                    <a:ext uri="{9D8B030D-6E8A-4147-A177-3AD203B41FA5}">
                      <a16:colId xmlns:a16="http://schemas.microsoft.com/office/drawing/2014/main" val="2847086873"/>
                    </a:ext>
                  </a:extLst>
                </a:gridCol>
                <a:gridCol w="650456">
                  <a:extLst>
                    <a:ext uri="{9D8B030D-6E8A-4147-A177-3AD203B41FA5}">
                      <a16:colId xmlns:a16="http://schemas.microsoft.com/office/drawing/2014/main" val="21575755"/>
                    </a:ext>
                  </a:extLst>
                </a:gridCol>
                <a:gridCol w="620137">
                  <a:extLst>
                    <a:ext uri="{9D8B030D-6E8A-4147-A177-3AD203B41FA5}">
                      <a16:colId xmlns:a16="http://schemas.microsoft.com/office/drawing/2014/main" val="537680276"/>
                    </a:ext>
                  </a:extLst>
                </a:gridCol>
                <a:gridCol w="529184">
                  <a:extLst>
                    <a:ext uri="{9D8B030D-6E8A-4147-A177-3AD203B41FA5}">
                      <a16:colId xmlns:a16="http://schemas.microsoft.com/office/drawing/2014/main" val="3351385355"/>
                    </a:ext>
                  </a:extLst>
                </a:gridCol>
                <a:gridCol w="529184">
                  <a:extLst>
                    <a:ext uri="{9D8B030D-6E8A-4147-A177-3AD203B41FA5}">
                      <a16:colId xmlns:a16="http://schemas.microsoft.com/office/drawing/2014/main" val="1785109478"/>
                    </a:ext>
                  </a:extLst>
                </a:gridCol>
                <a:gridCol w="529184">
                  <a:extLst>
                    <a:ext uri="{9D8B030D-6E8A-4147-A177-3AD203B41FA5}">
                      <a16:colId xmlns:a16="http://schemas.microsoft.com/office/drawing/2014/main" val="1859700520"/>
                    </a:ext>
                  </a:extLst>
                </a:gridCol>
                <a:gridCol w="529184">
                  <a:extLst>
                    <a:ext uri="{9D8B030D-6E8A-4147-A177-3AD203B41FA5}">
                      <a16:colId xmlns:a16="http://schemas.microsoft.com/office/drawing/2014/main" val="1671925968"/>
                    </a:ext>
                  </a:extLst>
                </a:gridCol>
                <a:gridCol w="529184">
                  <a:extLst>
                    <a:ext uri="{9D8B030D-6E8A-4147-A177-3AD203B41FA5}">
                      <a16:colId xmlns:a16="http://schemas.microsoft.com/office/drawing/2014/main" val="548294641"/>
                    </a:ext>
                  </a:extLst>
                </a:gridCol>
              </a:tblGrid>
              <a:tr h="178472">
                <a:tc gridSpan="11">
                  <a:txBody>
                    <a:bodyPr/>
                    <a:lstStyle/>
                    <a:p>
                      <a:pPr algn="ctr" fontAlgn="b"/>
                      <a:r>
                        <a:rPr lang="en-US" sz="900" u="none" strike="noStrike" dirty="0">
                          <a:effectLst/>
                        </a:rPr>
                        <a:t>Meter reads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5883823"/>
                  </a:ext>
                </a:extLst>
              </a:tr>
              <a:tr h="535415">
                <a:tc>
                  <a:txBody>
                    <a:bodyPr/>
                    <a:lstStyle/>
                    <a:p>
                      <a:pPr algn="ctr" fontAlgn="ctr"/>
                      <a:r>
                        <a:rPr lang="en-US" sz="900" u="none" strike="noStrike">
                          <a:effectLst/>
                        </a:rPr>
                        <a:t>Customer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Name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Multiplier</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kWh used last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Number of days in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smtClean="0">
                          <a:effectLst/>
                        </a:rPr>
                        <a:t>kWh used current period</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8965440"/>
                  </a:ext>
                </a:extLst>
              </a:tr>
              <a:tr h="178472">
                <a:tc>
                  <a:txBody>
                    <a:bodyPr/>
                    <a:lstStyle/>
                    <a:p>
                      <a:pPr algn="r" fontAlgn="b"/>
                      <a:r>
                        <a:rPr lang="en-US" sz="900" u="none" strike="noStrike">
                          <a:effectLst/>
                        </a:rPr>
                        <a:t>352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err="1">
                          <a:effectLst/>
                        </a:rPr>
                        <a:t>Patao</a:t>
                      </a:r>
                      <a:r>
                        <a:rPr lang="en-US" sz="900" u="none" strike="noStrike" dirty="0">
                          <a:effectLst/>
                        </a:rPr>
                        <a:t>, Preston</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92092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92228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4143359"/>
                  </a:ext>
                </a:extLst>
              </a:tr>
              <a:tr h="178472">
                <a:tc>
                  <a:txBody>
                    <a:bodyPr/>
                    <a:lstStyle/>
                    <a:p>
                      <a:pPr algn="r" fontAlgn="b"/>
                      <a:r>
                        <a:rPr lang="en-US" sz="900" u="none" strike="noStrike">
                          <a:effectLst/>
                        </a:rPr>
                        <a:t>146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4970878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Bagley, Felicia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1028570"/>
                  </a:ext>
                </a:extLst>
              </a:tr>
              <a:tr h="178472">
                <a:tc>
                  <a:txBody>
                    <a:bodyPr/>
                    <a:lstStyle/>
                    <a:p>
                      <a:pPr algn="r" fontAlgn="b"/>
                      <a:r>
                        <a:rPr lang="en-US" sz="900" u="none" strike="noStrike">
                          <a:effectLst/>
                        </a:rPr>
                        <a:t>472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8288190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Water treatment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1505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48338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1406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6372679"/>
                  </a:ext>
                </a:extLst>
              </a:tr>
              <a:tr h="178472">
                <a:tc>
                  <a:txBody>
                    <a:bodyPr/>
                    <a:lstStyle/>
                    <a:p>
                      <a:pPr algn="r" fontAlgn="b"/>
                      <a:r>
                        <a:rPr lang="en-US" sz="900" u="none" strike="noStrike">
                          <a:effectLst/>
                        </a:rPr>
                        <a:t>784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87402695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Washeteria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3503</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2956253"/>
                  </a:ext>
                </a:extLst>
              </a:tr>
              <a:tr h="178472">
                <a:tc>
                  <a:txBody>
                    <a:bodyPr/>
                    <a:lstStyle/>
                    <a:p>
                      <a:pPr algn="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23226130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Mccook, Ranae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91491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233</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7882199"/>
                  </a:ext>
                </a:extLst>
              </a:tr>
              <a:tr h="178472">
                <a:tc>
                  <a:txBody>
                    <a:bodyPr/>
                    <a:lstStyle/>
                    <a:p>
                      <a:pPr algn="r" fontAlgn="b"/>
                      <a:r>
                        <a:rPr lang="en-US" sz="900" u="none" strike="noStrike">
                          <a:effectLst/>
                        </a:rPr>
                        <a:t>781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58234867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Village council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19380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19422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99855112"/>
                  </a:ext>
                </a:extLst>
              </a:tr>
              <a:tr h="178472">
                <a:tc>
                  <a:txBody>
                    <a:bodyPr/>
                    <a:lstStyle/>
                    <a:p>
                      <a:pPr algn="r" fontAlgn="b"/>
                      <a:r>
                        <a:rPr lang="en-US" sz="900" u="none" strike="noStrike">
                          <a:effectLst/>
                        </a:rPr>
                        <a:t>433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58849395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US Post Office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79614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79958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344</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0622151"/>
                  </a:ext>
                </a:extLst>
              </a:tr>
              <a:tr h="178472">
                <a:tc>
                  <a:txBody>
                    <a:bodyPr/>
                    <a:lstStyle/>
                    <a:p>
                      <a:pPr algn="r" fontAlgn="b"/>
                      <a:r>
                        <a:rPr lang="en-US" sz="900" u="none" strike="noStrike">
                          <a:effectLst/>
                        </a:rPr>
                        <a:t>274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62196874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Bross, Polly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rgbClr val="000000"/>
                          </a:solidFill>
                          <a:effectLst/>
                          <a:latin typeface="Calibri" panose="020F0502020204030204" pitchFamily="34" charset="0"/>
                        </a:rPr>
                        <a:t>66112</a:t>
                      </a: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31</a:t>
                      </a: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936</a:t>
                      </a:r>
                    </a:p>
                  </a:txBody>
                  <a:tcPr marL="0" marR="0" marT="0" marB="0" anchor="b"/>
                </a:tc>
                <a:extLst>
                  <a:ext uri="{0D108BD9-81ED-4DB2-BD59-A6C34878D82A}">
                    <a16:rowId xmlns:a16="http://schemas.microsoft.com/office/drawing/2014/main" val="1431426020"/>
                  </a:ext>
                </a:extLst>
              </a:tr>
              <a:tr h="178472">
                <a:tc>
                  <a:txBody>
                    <a:bodyPr/>
                    <a:lstStyle/>
                    <a:p>
                      <a:pPr algn="r" fontAlgn="b"/>
                      <a:r>
                        <a:rPr lang="en-US" sz="900" u="none" strike="noStrike">
                          <a:effectLst/>
                        </a:rPr>
                        <a:t>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65795659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Bruss, Rosario</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4227966"/>
                  </a:ext>
                </a:extLst>
              </a:tr>
              <a:tr h="178472">
                <a:tc>
                  <a:txBody>
                    <a:bodyPr/>
                    <a:lstStyle/>
                    <a:p>
                      <a:pPr algn="r" fontAlgn="b"/>
                      <a:r>
                        <a:rPr lang="en-US" sz="900" u="none" strike="noStrike">
                          <a:effectLst/>
                        </a:rPr>
                        <a:t>194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34707414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Rojas, Alyssa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299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98724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99053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95297"/>
                  </a:ext>
                </a:extLst>
              </a:tr>
              <a:tr h="178472">
                <a:tc>
                  <a:txBody>
                    <a:bodyPr/>
                    <a:lstStyle/>
                    <a:p>
                      <a:pPr algn="r" fontAlgn="b"/>
                      <a:r>
                        <a:rPr lang="en-US" sz="900" u="none" strike="noStrike">
                          <a:effectLst/>
                        </a:rPr>
                        <a:t>367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36254846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Kiddy, Adrianne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37954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38126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172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3942487"/>
                  </a:ext>
                </a:extLst>
              </a:tr>
              <a:tr h="178472">
                <a:tc>
                  <a:txBody>
                    <a:bodyPr/>
                    <a:lstStyle/>
                    <a:p>
                      <a:pPr algn="r" fontAlgn="b"/>
                      <a:r>
                        <a:rPr lang="en-US" sz="900" u="none" strike="noStrike">
                          <a:effectLst/>
                        </a:rPr>
                        <a:t>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47859795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Brinson, Tennie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75133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75833</a:t>
                      </a: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31</a:t>
                      </a: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700</a:t>
                      </a:r>
                    </a:p>
                  </a:txBody>
                  <a:tcPr marL="0" marR="0" marT="0" marB="0" anchor="b"/>
                </a:tc>
                <a:extLst>
                  <a:ext uri="{0D108BD9-81ED-4DB2-BD59-A6C34878D82A}">
                    <a16:rowId xmlns:a16="http://schemas.microsoft.com/office/drawing/2014/main" val="1915270534"/>
                  </a:ext>
                </a:extLst>
              </a:tr>
              <a:tr h="178472">
                <a:tc>
                  <a:txBody>
                    <a:bodyPr/>
                    <a:lstStyle/>
                    <a:p>
                      <a:pPr algn="r" fontAlgn="b"/>
                      <a:r>
                        <a:rPr lang="en-US" sz="900" u="none" strike="noStrike">
                          <a:effectLst/>
                        </a:rPr>
                        <a:t>278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48643974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Candy, Chanda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94924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94980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59486901"/>
                  </a:ext>
                </a:extLst>
              </a:tr>
              <a:tr h="178472">
                <a:tc>
                  <a:txBody>
                    <a:bodyPr/>
                    <a:lstStyle/>
                    <a:p>
                      <a:pPr algn="r" fontAlgn="b"/>
                      <a:r>
                        <a:rPr lang="en-US" sz="900" u="none" strike="noStrike" dirty="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42925745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2923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3346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8460</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1296130"/>
                  </a:ext>
                </a:extLst>
              </a:tr>
              <a:tr h="178472">
                <a:tc>
                  <a:txBody>
                    <a:bodyPr/>
                    <a:lstStyle/>
                    <a:p>
                      <a:pPr algn="r" fontAlgn="b"/>
                      <a:r>
                        <a:rPr lang="en-US" sz="900" u="none" strike="noStrike" dirty="0" smtClean="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53169183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8259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8272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128</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78057045"/>
                  </a:ext>
                </a:extLst>
              </a:tr>
              <a:tr h="178472">
                <a:tc>
                  <a:txBody>
                    <a:bodyPr/>
                    <a:lstStyle/>
                    <a:p>
                      <a:pPr algn="r" fontAlgn="b"/>
                      <a:r>
                        <a:rPr lang="en-US" sz="900" u="none" strike="noStrike">
                          <a:effectLst/>
                        </a:rPr>
                        <a:t>203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56888693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Cadle, Lydia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69874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70036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9912147"/>
                  </a:ext>
                </a:extLst>
              </a:tr>
              <a:tr h="178472">
                <a:tc>
                  <a:txBody>
                    <a:bodyPr/>
                    <a:lstStyle/>
                    <a:p>
                      <a:pPr algn="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67850176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Boehm, Sheldon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94251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94381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2568927"/>
                  </a:ext>
                </a:extLst>
              </a:tr>
              <a:tr h="178472">
                <a:tc>
                  <a:txBody>
                    <a:bodyPr/>
                    <a:lstStyle/>
                    <a:p>
                      <a:pPr algn="r" fontAlgn="b"/>
                      <a:r>
                        <a:rPr lang="en-US" sz="900" u="none" strike="noStrike">
                          <a:effectLst/>
                        </a:rPr>
                        <a:t>196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68151075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Degroff, Melinda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84428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84854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84605004"/>
                  </a:ext>
                </a:extLst>
              </a:tr>
              <a:tr h="178472">
                <a:tc>
                  <a:txBody>
                    <a:bodyPr/>
                    <a:lstStyle/>
                    <a:p>
                      <a:pPr algn="r" fontAlgn="b"/>
                      <a:r>
                        <a:rPr lang="en-US" sz="900" u="none" strike="noStrike">
                          <a:effectLst/>
                        </a:rPr>
                        <a:t>53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77112727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Dambrosia, Vida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42857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43023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5032676"/>
                  </a:ext>
                </a:extLst>
              </a:tr>
              <a:tr h="178472">
                <a:tc>
                  <a:txBody>
                    <a:bodyPr/>
                    <a:lstStyle/>
                    <a:p>
                      <a:pPr algn="r" fontAlgn="b"/>
                      <a:r>
                        <a:rPr lang="en-US" sz="900" u="none" strike="noStrike">
                          <a:effectLst/>
                        </a:rPr>
                        <a:t>269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78544302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Bump, Stephen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55283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55310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9586792"/>
                  </a:ext>
                </a:extLst>
              </a:tr>
              <a:tr h="178472">
                <a:tc>
                  <a:txBody>
                    <a:bodyPr/>
                    <a:lstStyle/>
                    <a:p>
                      <a:pPr algn="r" fontAlgn="b"/>
                      <a:r>
                        <a:rPr lang="en-US" sz="900" u="none" strike="noStrike">
                          <a:effectLst/>
                        </a:rPr>
                        <a:t>444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83790941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Telephone utility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1696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1920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2240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0544249"/>
                  </a:ext>
                </a:extLst>
              </a:tr>
              <a:tr h="178472">
                <a:tc>
                  <a:txBody>
                    <a:bodyPr/>
                    <a:lstStyle/>
                    <a:p>
                      <a:pPr algn="r" fontAlgn="b"/>
                      <a:r>
                        <a:rPr lang="en-US" sz="900" u="none" strike="noStrike">
                          <a:effectLst/>
                        </a:rPr>
                        <a:t>171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91456558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Judge, Alva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28819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8873556"/>
                  </a:ext>
                </a:extLst>
              </a:tr>
              <a:tr h="178472">
                <a:tc>
                  <a:txBody>
                    <a:bodyPr/>
                    <a:lstStyle/>
                    <a:p>
                      <a:pPr algn="r" fontAlgn="b"/>
                      <a:r>
                        <a:rPr lang="en-US" sz="900" u="none" strike="noStrike">
                          <a:effectLst/>
                        </a:rPr>
                        <a:t>606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94164794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Native Store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34368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36579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2211</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980185"/>
                  </a:ext>
                </a:extLst>
              </a:tr>
              <a:tr h="178472">
                <a:tc>
                  <a:txBody>
                    <a:bodyPr/>
                    <a:lstStyle/>
                    <a:p>
                      <a:pPr algn="r" fontAlgn="b"/>
                      <a:r>
                        <a:rPr lang="en-US" sz="900" u="none" strike="noStrike">
                          <a:effectLst/>
                        </a:rPr>
                        <a:t>571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23360131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Streetlight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525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32366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32389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345</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8343492"/>
                  </a:ext>
                </a:extLst>
              </a:tr>
            </a:tbl>
          </a:graphicData>
        </a:graphic>
      </p:graphicFrame>
      <p:sp>
        <p:nvSpPr>
          <p:cNvPr id="6" name="Oval 5"/>
          <p:cNvSpPr/>
          <p:nvPr/>
        </p:nvSpPr>
        <p:spPr>
          <a:xfrm>
            <a:off x="6928770" y="3460934"/>
            <a:ext cx="571500" cy="2615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86272" y="2171340"/>
            <a:ext cx="571500" cy="28507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928771" y="6342622"/>
            <a:ext cx="2306511" cy="523220"/>
          </a:xfrm>
          <a:prstGeom prst="rect">
            <a:avLst/>
          </a:prstGeom>
          <a:noFill/>
          <a:ln>
            <a:solidFill>
              <a:schemeClr val="tx1"/>
            </a:solidFill>
          </a:ln>
        </p:spPr>
        <p:txBody>
          <a:bodyPr wrap="square" rtlCol="0">
            <a:spAutoFit/>
          </a:bodyPr>
          <a:lstStyle/>
          <a:p>
            <a:r>
              <a:rPr lang="en-US" sz="1400" i="1" dirty="0"/>
              <a:t>Note: Columns removed to make easier to read</a:t>
            </a:r>
          </a:p>
        </p:txBody>
      </p:sp>
      <p:sp>
        <p:nvSpPr>
          <p:cNvPr id="3" name="Slide Number Placeholder 2"/>
          <p:cNvSpPr>
            <a:spLocks noGrp="1"/>
          </p:cNvSpPr>
          <p:nvPr>
            <p:ph type="sldNum" sz="quarter" idx="12"/>
          </p:nvPr>
        </p:nvSpPr>
        <p:spPr/>
        <p:txBody>
          <a:bodyPr/>
          <a:lstStyle/>
          <a:p>
            <a:fld id="{437766D1-85F3-4E34-814F-4368878456E8}" type="slidenum">
              <a:rPr lang="en-US" smtClean="0"/>
              <a:t>21</a:t>
            </a:fld>
            <a:endParaRPr lang="en-US"/>
          </a:p>
        </p:txBody>
      </p:sp>
    </p:spTree>
    <p:extLst>
      <p:ext uri="{BB962C8B-B14F-4D97-AF65-F5344CB8AC3E}">
        <p14:creationId xmlns:p14="http://schemas.microsoft.com/office/powerpoint/2010/main" val="660816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66" y="240751"/>
            <a:ext cx="8361484" cy="1104657"/>
          </a:xfrm>
        </p:spPr>
        <p:txBody>
          <a:bodyPr>
            <a:noAutofit/>
          </a:bodyPr>
          <a:lstStyle/>
          <a:p>
            <a:r>
              <a:rPr lang="en-US" sz="3600" dirty="0"/>
              <a:t>Check meter reads: Review and verify very low readings</a:t>
            </a:r>
          </a:p>
        </p:txBody>
      </p:sp>
      <p:graphicFrame>
        <p:nvGraphicFramePr>
          <p:cNvPr id="5" name="Table 4"/>
          <p:cNvGraphicFramePr>
            <a:graphicFrameLocks noGrp="1"/>
          </p:cNvGraphicFramePr>
          <p:nvPr>
            <p:extLst>
              <p:ext uri="{D42A27DB-BD31-4B8C-83A1-F6EECF244321}">
                <p14:modId xmlns:p14="http://schemas.microsoft.com/office/powerpoint/2010/main" val="33378761"/>
              </p:ext>
            </p:extLst>
          </p:nvPr>
        </p:nvGraphicFramePr>
        <p:xfrm>
          <a:off x="381433" y="1345408"/>
          <a:ext cx="6893171" cy="4997215"/>
        </p:xfrm>
        <a:graphic>
          <a:graphicData uri="http://schemas.openxmlformats.org/drawingml/2006/table">
            <a:tbl>
              <a:tblPr>
                <a:tableStyleId>{0505E3EF-67EA-436B-97B2-0124C06EBD24}</a:tableStyleId>
              </a:tblPr>
              <a:tblGrid>
                <a:gridCol w="639429">
                  <a:extLst>
                    <a:ext uri="{9D8B030D-6E8A-4147-A177-3AD203B41FA5}">
                      <a16:colId xmlns:a16="http://schemas.microsoft.com/office/drawing/2014/main" val="2471137014"/>
                    </a:ext>
                  </a:extLst>
                </a:gridCol>
                <a:gridCol w="584308">
                  <a:extLst>
                    <a:ext uri="{9D8B030D-6E8A-4147-A177-3AD203B41FA5}">
                      <a16:colId xmlns:a16="http://schemas.microsoft.com/office/drawing/2014/main" val="3203772919"/>
                    </a:ext>
                  </a:extLst>
                </a:gridCol>
                <a:gridCol w="1102465">
                  <a:extLst>
                    <a:ext uri="{9D8B030D-6E8A-4147-A177-3AD203B41FA5}">
                      <a16:colId xmlns:a16="http://schemas.microsoft.com/office/drawing/2014/main" val="3107162574"/>
                    </a:ext>
                  </a:extLst>
                </a:gridCol>
                <a:gridCol w="650456">
                  <a:extLst>
                    <a:ext uri="{9D8B030D-6E8A-4147-A177-3AD203B41FA5}">
                      <a16:colId xmlns:a16="http://schemas.microsoft.com/office/drawing/2014/main" val="2847086873"/>
                    </a:ext>
                  </a:extLst>
                </a:gridCol>
                <a:gridCol w="650456">
                  <a:extLst>
                    <a:ext uri="{9D8B030D-6E8A-4147-A177-3AD203B41FA5}">
                      <a16:colId xmlns:a16="http://schemas.microsoft.com/office/drawing/2014/main" val="21575755"/>
                    </a:ext>
                  </a:extLst>
                </a:gridCol>
                <a:gridCol w="620137">
                  <a:extLst>
                    <a:ext uri="{9D8B030D-6E8A-4147-A177-3AD203B41FA5}">
                      <a16:colId xmlns:a16="http://schemas.microsoft.com/office/drawing/2014/main" val="537680276"/>
                    </a:ext>
                  </a:extLst>
                </a:gridCol>
                <a:gridCol w="529184">
                  <a:extLst>
                    <a:ext uri="{9D8B030D-6E8A-4147-A177-3AD203B41FA5}">
                      <a16:colId xmlns:a16="http://schemas.microsoft.com/office/drawing/2014/main" val="3351385355"/>
                    </a:ext>
                  </a:extLst>
                </a:gridCol>
                <a:gridCol w="529184">
                  <a:extLst>
                    <a:ext uri="{9D8B030D-6E8A-4147-A177-3AD203B41FA5}">
                      <a16:colId xmlns:a16="http://schemas.microsoft.com/office/drawing/2014/main" val="1785109478"/>
                    </a:ext>
                  </a:extLst>
                </a:gridCol>
                <a:gridCol w="529184">
                  <a:extLst>
                    <a:ext uri="{9D8B030D-6E8A-4147-A177-3AD203B41FA5}">
                      <a16:colId xmlns:a16="http://schemas.microsoft.com/office/drawing/2014/main" val="1859700520"/>
                    </a:ext>
                  </a:extLst>
                </a:gridCol>
                <a:gridCol w="529184">
                  <a:extLst>
                    <a:ext uri="{9D8B030D-6E8A-4147-A177-3AD203B41FA5}">
                      <a16:colId xmlns:a16="http://schemas.microsoft.com/office/drawing/2014/main" val="1671925968"/>
                    </a:ext>
                  </a:extLst>
                </a:gridCol>
                <a:gridCol w="529184">
                  <a:extLst>
                    <a:ext uri="{9D8B030D-6E8A-4147-A177-3AD203B41FA5}">
                      <a16:colId xmlns:a16="http://schemas.microsoft.com/office/drawing/2014/main" val="548294641"/>
                    </a:ext>
                  </a:extLst>
                </a:gridCol>
              </a:tblGrid>
              <a:tr h="178472">
                <a:tc gridSpan="11">
                  <a:txBody>
                    <a:bodyPr/>
                    <a:lstStyle/>
                    <a:p>
                      <a:pPr algn="ctr" fontAlgn="b"/>
                      <a:r>
                        <a:rPr lang="en-US" sz="900" u="none" strike="noStrike" dirty="0">
                          <a:effectLst/>
                        </a:rPr>
                        <a:t>Meter reads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5883823"/>
                  </a:ext>
                </a:extLst>
              </a:tr>
              <a:tr h="535415">
                <a:tc>
                  <a:txBody>
                    <a:bodyPr/>
                    <a:lstStyle/>
                    <a:p>
                      <a:pPr algn="ctr" fontAlgn="ctr"/>
                      <a:r>
                        <a:rPr lang="en-US" sz="900" u="none" strike="noStrike">
                          <a:effectLst/>
                        </a:rPr>
                        <a:t>Customer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Name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Multiplier</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kWh used last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Number of days in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smtClean="0">
                          <a:effectLst/>
                        </a:rPr>
                        <a:t>kWh used current period</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8965440"/>
                  </a:ext>
                </a:extLst>
              </a:tr>
              <a:tr h="178472">
                <a:tc>
                  <a:txBody>
                    <a:bodyPr/>
                    <a:lstStyle/>
                    <a:p>
                      <a:pPr algn="r" fontAlgn="b"/>
                      <a:r>
                        <a:rPr lang="en-US" sz="900" u="none" strike="noStrike">
                          <a:effectLst/>
                        </a:rPr>
                        <a:t>352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err="1">
                          <a:effectLst/>
                        </a:rPr>
                        <a:t>Patao</a:t>
                      </a:r>
                      <a:r>
                        <a:rPr lang="en-US" sz="900" u="none" strike="noStrike" dirty="0">
                          <a:effectLst/>
                        </a:rPr>
                        <a:t>, Preston</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92092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92228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4143359"/>
                  </a:ext>
                </a:extLst>
              </a:tr>
              <a:tr h="178472">
                <a:tc>
                  <a:txBody>
                    <a:bodyPr/>
                    <a:lstStyle/>
                    <a:p>
                      <a:pPr algn="r" fontAlgn="b"/>
                      <a:r>
                        <a:rPr lang="en-US" sz="900" u="none" strike="noStrike">
                          <a:effectLst/>
                        </a:rPr>
                        <a:t>146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4970878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Bagley, Felicia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1028570"/>
                  </a:ext>
                </a:extLst>
              </a:tr>
              <a:tr h="178472">
                <a:tc>
                  <a:txBody>
                    <a:bodyPr/>
                    <a:lstStyle/>
                    <a:p>
                      <a:pPr algn="r" fontAlgn="b"/>
                      <a:r>
                        <a:rPr lang="en-US" sz="900" u="none" strike="noStrike">
                          <a:effectLst/>
                        </a:rPr>
                        <a:t>472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8288190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Water treatment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1505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48338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1406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6372679"/>
                  </a:ext>
                </a:extLst>
              </a:tr>
              <a:tr h="178472">
                <a:tc>
                  <a:txBody>
                    <a:bodyPr/>
                    <a:lstStyle/>
                    <a:p>
                      <a:pPr algn="r" fontAlgn="b"/>
                      <a:r>
                        <a:rPr lang="en-US" sz="900" u="none" strike="noStrike">
                          <a:effectLst/>
                        </a:rPr>
                        <a:t>784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87402695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Washeteria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3503</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2956253"/>
                  </a:ext>
                </a:extLst>
              </a:tr>
              <a:tr h="178472">
                <a:tc>
                  <a:txBody>
                    <a:bodyPr/>
                    <a:lstStyle/>
                    <a:p>
                      <a:pPr algn="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23226130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Mccook, Ranae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91491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233</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7882199"/>
                  </a:ext>
                </a:extLst>
              </a:tr>
              <a:tr h="178472">
                <a:tc>
                  <a:txBody>
                    <a:bodyPr/>
                    <a:lstStyle/>
                    <a:p>
                      <a:pPr algn="r" fontAlgn="b"/>
                      <a:r>
                        <a:rPr lang="en-US" sz="900" u="none" strike="noStrike">
                          <a:effectLst/>
                        </a:rPr>
                        <a:t>781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58234867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Village council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19380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19422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99855112"/>
                  </a:ext>
                </a:extLst>
              </a:tr>
              <a:tr h="178472">
                <a:tc>
                  <a:txBody>
                    <a:bodyPr/>
                    <a:lstStyle/>
                    <a:p>
                      <a:pPr algn="r" fontAlgn="b"/>
                      <a:r>
                        <a:rPr lang="en-US" sz="900" u="none" strike="noStrike">
                          <a:effectLst/>
                        </a:rPr>
                        <a:t>433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58849395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US Post Office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79614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79958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344</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0622151"/>
                  </a:ext>
                </a:extLst>
              </a:tr>
              <a:tr h="178472">
                <a:tc>
                  <a:txBody>
                    <a:bodyPr/>
                    <a:lstStyle/>
                    <a:p>
                      <a:pPr algn="r" fontAlgn="b"/>
                      <a:r>
                        <a:rPr lang="en-US" sz="900" u="none" strike="noStrike">
                          <a:effectLst/>
                        </a:rPr>
                        <a:t>274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62196874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Bross, Polly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rgbClr val="000000"/>
                          </a:solidFill>
                          <a:effectLst/>
                          <a:latin typeface="Calibri" panose="020F0502020204030204" pitchFamily="34" charset="0"/>
                        </a:rPr>
                        <a:t>66112</a:t>
                      </a: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31</a:t>
                      </a: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936</a:t>
                      </a:r>
                    </a:p>
                  </a:txBody>
                  <a:tcPr marL="0" marR="0" marT="0" marB="0" anchor="b"/>
                </a:tc>
                <a:extLst>
                  <a:ext uri="{0D108BD9-81ED-4DB2-BD59-A6C34878D82A}">
                    <a16:rowId xmlns:a16="http://schemas.microsoft.com/office/drawing/2014/main" val="1431426020"/>
                  </a:ext>
                </a:extLst>
              </a:tr>
              <a:tr h="178472">
                <a:tc>
                  <a:txBody>
                    <a:bodyPr/>
                    <a:lstStyle/>
                    <a:p>
                      <a:pPr algn="r" fontAlgn="b"/>
                      <a:r>
                        <a:rPr lang="en-US" sz="900" u="none" strike="noStrike">
                          <a:effectLst/>
                        </a:rPr>
                        <a:t>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65795659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Bruss, Rosario</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4227966"/>
                  </a:ext>
                </a:extLst>
              </a:tr>
              <a:tr h="178472">
                <a:tc>
                  <a:txBody>
                    <a:bodyPr/>
                    <a:lstStyle/>
                    <a:p>
                      <a:pPr algn="r" fontAlgn="b"/>
                      <a:r>
                        <a:rPr lang="en-US" sz="900" u="none" strike="noStrike">
                          <a:effectLst/>
                        </a:rPr>
                        <a:t>194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34707414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Rojas, Alyssa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299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98724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99053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95297"/>
                  </a:ext>
                </a:extLst>
              </a:tr>
              <a:tr h="178472">
                <a:tc>
                  <a:txBody>
                    <a:bodyPr/>
                    <a:lstStyle/>
                    <a:p>
                      <a:pPr algn="r" fontAlgn="b"/>
                      <a:r>
                        <a:rPr lang="en-US" sz="900" u="none" strike="noStrike">
                          <a:effectLst/>
                        </a:rPr>
                        <a:t>367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36254846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Kiddy, Adrianne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37954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38126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172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3942487"/>
                  </a:ext>
                </a:extLst>
              </a:tr>
              <a:tr h="178472">
                <a:tc>
                  <a:txBody>
                    <a:bodyPr/>
                    <a:lstStyle/>
                    <a:p>
                      <a:pPr algn="r" fontAlgn="b"/>
                      <a:r>
                        <a:rPr lang="en-US" sz="900" u="none" strike="noStrike">
                          <a:effectLst/>
                        </a:rPr>
                        <a:t>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47859795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Brinson, Tennie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75133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75833</a:t>
                      </a: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31</a:t>
                      </a: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700</a:t>
                      </a:r>
                    </a:p>
                  </a:txBody>
                  <a:tcPr marL="0" marR="0" marT="0" marB="0" anchor="b"/>
                </a:tc>
                <a:extLst>
                  <a:ext uri="{0D108BD9-81ED-4DB2-BD59-A6C34878D82A}">
                    <a16:rowId xmlns:a16="http://schemas.microsoft.com/office/drawing/2014/main" val="1915270534"/>
                  </a:ext>
                </a:extLst>
              </a:tr>
              <a:tr h="178472">
                <a:tc>
                  <a:txBody>
                    <a:bodyPr/>
                    <a:lstStyle/>
                    <a:p>
                      <a:pPr algn="r" fontAlgn="b"/>
                      <a:r>
                        <a:rPr lang="en-US" sz="900" u="none" strike="noStrike">
                          <a:effectLst/>
                        </a:rPr>
                        <a:t>278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48643974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Candy, Chanda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94924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94980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59486901"/>
                  </a:ext>
                </a:extLst>
              </a:tr>
              <a:tr h="178472">
                <a:tc>
                  <a:txBody>
                    <a:bodyPr/>
                    <a:lstStyle/>
                    <a:p>
                      <a:pPr algn="r" fontAlgn="b"/>
                      <a:r>
                        <a:rPr lang="en-US" sz="900" u="none" strike="noStrike" dirty="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42925745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2923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3346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8460</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1296130"/>
                  </a:ext>
                </a:extLst>
              </a:tr>
              <a:tr h="178472">
                <a:tc>
                  <a:txBody>
                    <a:bodyPr/>
                    <a:lstStyle/>
                    <a:p>
                      <a:pPr algn="r" fontAlgn="b"/>
                      <a:r>
                        <a:rPr lang="en-US" sz="900" u="none" strike="noStrike" dirty="0" smtClean="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53169183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8259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8272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128</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78057045"/>
                  </a:ext>
                </a:extLst>
              </a:tr>
              <a:tr h="178472">
                <a:tc>
                  <a:txBody>
                    <a:bodyPr/>
                    <a:lstStyle/>
                    <a:p>
                      <a:pPr algn="r" fontAlgn="b"/>
                      <a:r>
                        <a:rPr lang="en-US" sz="900" u="none" strike="noStrike">
                          <a:effectLst/>
                        </a:rPr>
                        <a:t>203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56888693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Cadle, Lydia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69874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70036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9912147"/>
                  </a:ext>
                </a:extLst>
              </a:tr>
              <a:tr h="178472">
                <a:tc>
                  <a:txBody>
                    <a:bodyPr/>
                    <a:lstStyle/>
                    <a:p>
                      <a:pPr algn="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67850176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Boehm, Sheldon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94251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94381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2568927"/>
                  </a:ext>
                </a:extLst>
              </a:tr>
              <a:tr h="178472">
                <a:tc>
                  <a:txBody>
                    <a:bodyPr/>
                    <a:lstStyle/>
                    <a:p>
                      <a:pPr algn="r" fontAlgn="b"/>
                      <a:r>
                        <a:rPr lang="en-US" sz="900" u="none" strike="noStrike">
                          <a:effectLst/>
                        </a:rPr>
                        <a:t>196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68151075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Degroff, Melinda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564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84428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84854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84605004"/>
                  </a:ext>
                </a:extLst>
              </a:tr>
              <a:tr h="178472">
                <a:tc>
                  <a:txBody>
                    <a:bodyPr/>
                    <a:lstStyle/>
                    <a:p>
                      <a:pPr algn="r" fontAlgn="b"/>
                      <a:r>
                        <a:rPr lang="en-US" sz="900" u="none" strike="noStrike">
                          <a:effectLst/>
                        </a:rPr>
                        <a:t>53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77112727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Dambrosia, Vida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42857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43023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5032676"/>
                  </a:ext>
                </a:extLst>
              </a:tr>
              <a:tr h="178472">
                <a:tc>
                  <a:txBody>
                    <a:bodyPr/>
                    <a:lstStyle/>
                    <a:p>
                      <a:pPr algn="r" fontAlgn="b"/>
                      <a:r>
                        <a:rPr lang="en-US" sz="900" u="none" strike="noStrike">
                          <a:effectLst/>
                        </a:rPr>
                        <a:t>269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78544302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Bump, Stephen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55283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55310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9586792"/>
                  </a:ext>
                </a:extLst>
              </a:tr>
              <a:tr h="178472">
                <a:tc>
                  <a:txBody>
                    <a:bodyPr/>
                    <a:lstStyle/>
                    <a:p>
                      <a:pPr algn="r" fontAlgn="b"/>
                      <a:r>
                        <a:rPr lang="en-US" sz="900" u="none" strike="noStrike">
                          <a:effectLst/>
                        </a:rPr>
                        <a:t>444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83790941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Telephone utility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1696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1920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2240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0544249"/>
                  </a:ext>
                </a:extLst>
              </a:tr>
              <a:tr h="178472">
                <a:tc>
                  <a:txBody>
                    <a:bodyPr/>
                    <a:lstStyle/>
                    <a:p>
                      <a:pPr algn="r" fontAlgn="b"/>
                      <a:r>
                        <a:rPr lang="en-US" sz="900" u="none" strike="noStrike">
                          <a:effectLst/>
                        </a:rPr>
                        <a:t>171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91456558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Judge, Alva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28819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8873556"/>
                  </a:ext>
                </a:extLst>
              </a:tr>
              <a:tr h="178472">
                <a:tc>
                  <a:txBody>
                    <a:bodyPr/>
                    <a:lstStyle/>
                    <a:p>
                      <a:pPr algn="r" fontAlgn="b"/>
                      <a:r>
                        <a:rPr lang="en-US" sz="900" u="none" strike="noStrike">
                          <a:effectLst/>
                        </a:rPr>
                        <a:t>606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94164794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Native Store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34368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36579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2211</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980185"/>
                  </a:ext>
                </a:extLst>
              </a:tr>
              <a:tr h="178472">
                <a:tc>
                  <a:txBody>
                    <a:bodyPr/>
                    <a:lstStyle/>
                    <a:p>
                      <a:pPr algn="r" fontAlgn="b"/>
                      <a:r>
                        <a:rPr lang="en-US" sz="900" u="none" strike="noStrike">
                          <a:effectLst/>
                        </a:rPr>
                        <a:t>571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23360131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Streetlight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525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32366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32389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345</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8343492"/>
                  </a:ext>
                </a:extLst>
              </a:tr>
            </a:tbl>
          </a:graphicData>
        </a:graphic>
      </p:graphicFrame>
      <p:sp>
        <p:nvSpPr>
          <p:cNvPr id="10" name="TextBox 9"/>
          <p:cNvSpPr txBox="1"/>
          <p:nvPr/>
        </p:nvSpPr>
        <p:spPr>
          <a:xfrm>
            <a:off x="6928771" y="6342622"/>
            <a:ext cx="2306511" cy="523220"/>
          </a:xfrm>
          <a:prstGeom prst="rect">
            <a:avLst/>
          </a:prstGeom>
          <a:noFill/>
          <a:ln>
            <a:solidFill>
              <a:schemeClr val="tx1"/>
            </a:solidFill>
          </a:ln>
        </p:spPr>
        <p:txBody>
          <a:bodyPr wrap="square" rtlCol="0">
            <a:spAutoFit/>
          </a:bodyPr>
          <a:lstStyle/>
          <a:p>
            <a:r>
              <a:rPr lang="en-US" sz="1400" i="1" dirty="0"/>
              <a:t>Note: Columns removed to make easier to read</a:t>
            </a:r>
          </a:p>
        </p:txBody>
      </p:sp>
      <p:sp>
        <p:nvSpPr>
          <p:cNvPr id="9" name="Content Placeholder 7"/>
          <p:cNvSpPr txBox="1">
            <a:spLocks/>
          </p:cNvSpPr>
          <p:nvPr/>
        </p:nvSpPr>
        <p:spPr>
          <a:xfrm>
            <a:off x="7283395" y="1307999"/>
            <a:ext cx="1951886" cy="5072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Questions:</a:t>
            </a:r>
          </a:p>
          <a:p>
            <a:pPr marL="342900" indent="-342900">
              <a:buFont typeface="+mj-lt"/>
              <a:buAutoNum type="arabicPeriod"/>
            </a:pPr>
            <a:r>
              <a:rPr lang="en-US" sz="1600" dirty="0"/>
              <a:t>Is this normal for the customer? </a:t>
            </a:r>
          </a:p>
          <a:p>
            <a:pPr marL="457200" lvl="1" indent="0">
              <a:buNone/>
            </a:pPr>
            <a:r>
              <a:rPr lang="en-US" sz="1200" dirty="0"/>
              <a:t>It seems normal for #2 but not #1</a:t>
            </a:r>
          </a:p>
          <a:p>
            <a:pPr marL="342900" indent="-342900">
              <a:buFont typeface="+mj-lt"/>
              <a:buAutoNum type="arabicPeriod"/>
            </a:pPr>
            <a:r>
              <a:rPr lang="en-US" sz="1600" dirty="0"/>
              <a:t>Does it seem reasonable for the type of customer? </a:t>
            </a:r>
          </a:p>
          <a:p>
            <a:pPr marL="342900" indent="-342900">
              <a:buFont typeface="+mj-lt"/>
              <a:buAutoNum type="arabicPeriod"/>
            </a:pPr>
            <a:r>
              <a:rPr lang="en-US" sz="1600" dirty="0"/>
              <a:t>Did the meter reader write a number down wrong?</a:t>
            </a:r>
          </a:p>
          <a:p>
            <a:pPr marL="342900" indent="-342900">
              <a:buFont typeface="+mj-lt"/>
              <a:buAutoNum type="arabicPeriod"/>
            </a:pPr>
            <a:r>
              <a:rPr lang="en-US" sz="1600" dirty="0"/>
              <a:t>Was the customer disconnected? Out of town? </a:t>
            </a:r>
          </a:p>
          <a:p>
            <a:pPr marL="342900" indent="-342900">
              <a:buFont typeface="+mj-lt"/>
              <a:buAutoNum type="arabicPeriod"/>
            </a:pPr>
            <a:r>
              <a:rPr lang="en-US" sz="1600" dirty="0"/>
              <a:t>Is the meter bad?</a:t>
            </a:r>
          </a:p>
        </p:txBody>
      </p:sp>
      <p:sp>
        <p:nvSpPr>
          <p:cNvPr id="11" name="Oval 10"/>
          <p:cNvSpPr/>
          <p:nvPr/>
        </p:nvSpPr>
        <p:spPr>
          <a:xfrm>
            <a:off x="6886272" y="4115287"/>
            <a:ext cx="515084"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15521" y="2870910"/>
            <a:ext cx="485837"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989189" y="1997816"/>
            <a:ext cx="2756843" cy="923330"/>
          </a:xfrm>
          <a:prstGeom prst="rect">
            <a:avLst/>
          </a:prstGeom>
          <a:solidFill>
            <a:schemeClr val="accent3">
              <a:tint val="20000"/>
            </a:schemeClr>
          </a:solidFill>
          <a:ln>
            <a:solidFill>
              <a:srgbClr val="FF0000"/>
            </a:solidFill>
          </a:ln>
        </p:spPr>
        <p:txBody>
          <a:bodyPr wrap="square" rtlCol="0">
            <a:spAutoFit/>
          </a:bodyPr>
          <a:lstStyle/>
          <a:p>
            <a:pPr algn="ctr"/>
            <a:r>
              <a:rPr lang="en-US" dirty="0">
                <a:solidFill>
                  <a:srgbClr val="FF0000"/>
                </a:solidFill>
              </a:rPr>
              <a:t>#</a:t>
            </a:r>
            <a:r>
              <a:rPr lang="en-US" dirty="0" smtClean="0">
                <a:solidFill>
                  <a:srgbClr val="FF0000"/>
                </a:solidFill>
              </a:rPr>
              <a:t>1: Significantly lower consumption. Did something change?</a:t>
            </a:r>
            <a:endParaRPr lang="en-US" dirty="0">
              <a:solidFill>
                <a:srgbClr val="FF0000"/>
              </a:solidFill>
            </a:endParaRPr>
          </a:p>
        </p:txBody>
      </p:sp>
      <p:sp>
        <p:nvSpPr>
          <p:cNvPr id="13" name="Oval 12"/>
          <p:cNvSpPr/>
          <p:nvPr/>
        </p:nvSpPr>
        <p:spPr>
          <a:xfrm>
            <a:off x="3638244" y="4090170"/>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38244" y="2862215"/>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4153328" y="3063179"/>
            <a:ext cx="2732947" cy="86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153327" y="4291133"/>
            <a:ext cx="2732946" cy="248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89189" y="4466479"/>
            <a:ext cx="2756843" cy="923330"/>
          </a:xfrm>
          <a:prstGeom prst="rect">
            <a:avLst/>
          </a:prstGeom>
          <a:solidFill>
            <a:schemeClr val="accent3">
              <a:tint val="20000"/>
            </a:schemeClr>
          </a:solidFill>
          <a:ln>
            <a:solidFill>
              <a:srgbClr val="FF0000"/>
            </a:solidFill>
          </a:ln>
        </p:spPr>
        <p:txBody>
          <a:bodyPr wrap="square" rtlCol="0">
            <a:spAutoFit/>
          </a:bodyPr>
          <a:lstStyle/>
          <a:p>
            <a:pPr algn="ctr"/>
            <a:r>
              <a:rPr lang="en-US" dirty="0" smtClean="0">
                <a:solidFill>
                  <a:srgbClr val="FF0000"/>
                </a:solidFill>
              </a:rPr>
              <a:t>#2: Similar consumption. Is the low consumption reasonable?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437766D1-85F3-4E34-814F-4368878456E8}" type="slidenum">
              <a:rPr lang="en-US" smtClean="0"/>
              <a:t>22</a:t>
            </a:fld>
            <a:endParaRPr lang="en-US"/>
          </a:p>
        </p:txBody>
      </p:sp>
    </p:spTree>
    <p:extLst>
      <p:ext uri="{BB962C8B-B14F-4D97-AF65-F5344CB8AC3E}">
        <p14:creationId xmlns:p14="http://schemas.microsoft.com/office/powerpoint/2010/main" val="3883389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66" y="240751"/>
            <a:ext cx="8361484" cy="1104657"/>
          </a:xfrm>
        </p:spPr>
        <p:txBody>
          <a:bodyPr>
            <a:noAutofit/>
          </a:bodyPr>
          <a:lstStyle/>
          <a:p>
            <a:r>
              <a:rPr lang="en-US" sz="3600" dirty="0"/>
              <a:t>Check meter reads: Review and verify very high readings</a:t>
            </a:r>
          </a:p>
        </p:txBody>
      </p:sp>
      <p:graphicFrame>
        <p:nvGraphicFramePr>
          <p:cNvPr id="5" name="Table 4"/>
          <p:cNvGraphicFramePr>
            <a:graphicFrameLocks noGrp="1"/>
          </p:cNvGraphicFramePr>
          <p:nvPr>
            <p:extLst>
              <p:ext uri="{D42A27DB-BD31-4B8C-83A1-F6EECF244321}">
                <p14:modId xmlns:p14="http://schemas.microsoft.com/office/powerpoint/2010/main" val="990781563"/>
              </p:ext>
            </p:extLst>
          </p:nvPr>
        </p:nvGraphicFramePr>
        <p:xfrm>
          <a:off x="381433" y="1345408"/>
          <a:ext cx="6814129" cy="4997215"/>
        </p:xfrm>
        <a:graphic>
          <a:graphicData uri="http://schemas.openxmlformats.org/drawingml/2006/table">
            <a:tbl>
              <a:tblPr>
                <a:tableStyleId>{0505E3EF-67EA-436B-97B2-0124C06EBD24}</a:tableStyleId>
              </a:tblPr>
              <a:tblGrid>
                <a:gridCol w="560387">
                  <a:extLst>
                    <a:ext uri="{9D8B030D-6E8A-4147-A177-3AD203B41FA5}">
                      <a16:colId xmlns:a16="http://schemas.microsoft.com/office/drawing/2014/main" val="2471137014"/>
                    </a:ext>
                  </a:extLst>
                </a:gridCol>
                <a:gridCol w="584308">
                  <a:extLst>
                    <a:ext uri="{9D8B030D-6E8A-4147-A177-3AD203B41FA5}">
                      <a16:colId xmlns:a16="http://schemas.microsoft.com/office/drawing/2014/main" val="3203772919"/>
                    </a:ext>
                  </a:extLst>
                </a:gridCol>
                <a:gridCol w="1102465">
                  <a:extLst>
                    <a:ext uri="{9D8B030D-6E8A-4147-A177-3AD203B41FA5}">
                      <a16:colId xmlns:a16="http://schemas.microsoft.com/office/drawing/2014/main" val="3107162574"/>
                    </a:ext>
                  </a:extLst>
                </a:gridCol>
                <a:gridCol w="650456">
                  <a:extLst>
                    <a:ext uri="{9D8B030D-6E8A-4147-A177-3AD203B41FA5}">
                      <a16:colId xmlns:a16="http://schemas.microsoft.com/office/drawing/2014/main" val="2847086873"/>
                    </a:ext>
                  </a:extLst>
                </a:gridCol>
                <a:gridCol w="650456">
                  <a:extLst>
                    <a:ext uri="{9D8B030D-6E8A-4147-A177-3AD203B41FA5}">
                      <a16:colId xmlns:a16="http://schemas.microsoft.com/office/drawing/2014/main" val="21575755"/>
                    </a:ext>
                  </a:extLst>
                </a:gridCol>
                <a:gridCol w="620137">
                  <a:extLst>
                    <a:ext uri="{9D8B030D-6E8A-4147-A177-3AD203B41FA5}">
                      <a16:colId xmlns:a16="http://schemas.microsoft.com/office/drawing/2014/main" val="537680276"/>
                    </a:ext>
                  </a:extLst>
                </a:gridCol>
                <a:gridCol w="529184">
                  <a:extLst>
                    <a:ext uri="{9D8B030D-6E8A-4147-A177-3AD203B41FA5}">
                      <a16:colId xmlns:a16="http://schemas.microsoft.com/office/drawing/2014/main" val="3351385355"/>
                    </a:ext>
                  </a:extLst>
                </a:gridCol>
                <a:gridCol w="529184">
                  <a:extLst>
                    <a:ext uri="{9D8B030D-6E8A-4147-A177-3AD203B41FA5}">
                      <a16:colId xmlns:a16="http://schemas.microsoft.com/office/drawing/2014/main" val="1785109478"/>
                    </a:ext>
                  </a:extLst>
                </a:gridCol>
                <a:gridCol w="529184">
                  <a:extLst>
                    <a:ext uri="{9D8B030D-6E8A-4147-A177-3AD203B41FA5}">
                      <a16:colId xmlns:a16="http://schemas.microsoft.com/office/drawing/2014/main" val="1859700520"/>
                    </a:ext>
                  </a:extLst>
                </a:gridCol>
                <a:gridCol w="529184">
                  <a:extLst>
                    <a:ext uri="{9D8B030D-6E8A-4147-A177-3AD203B41FA5}">
                      <a16:colId xmlns:a16="http://schemas.microsoft.com/office/drawing/2014/main" val="1671925968"/>
                    </a:ext>
                  </a:extLst>
                </a:gridCol>
                <a:gridCol w="529184">
                  <a:extLst>
                    <a:ext uri="{9D8B030D-6E8A-4147-A177-3AD203B41FA5}">
                      <a16:colId xmlns:a16="http://schemas.microsoft.com/office/drawing/2014/main" val="548294641"/>
                    </a:ext>
                  </a:extLst>
                </a:gridCol>
              </a:tblGrid>
              <a:tr h="178472">
                <a:tc gridSpan="11">
                  <a:txBody>
                    <a:bodyPr/>
                    <a:lstStyle/>
                    <a:p>
                      <a:pPr algn="ctr" fontAlgn="b"/>
                      <a:r>
                        <a:rPr lang="en-US" sz="900" u="none" strike="noStrike" dirty="0">
                          <a:effectLst/>
                        </a:rPr>
                        <a:t>Meter reads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5883823"/>
                  </a:ext>
                </a:extLst>
              </a:tr>
              <a:tr h="535415">
                <a:tc>
                  <a:txBody>
                    <a:bodyPr/>
                    <a:lstStyle/>
                    <a:p>
                      <a:pPr algn="ctr" fontAlgn="ctr"/>
                      <a:r>
                        <a:rPr lang="en-US" sz="900" u="none" strike="noStrike">
                          <a:effectLst/>
                        </a:rPr>
                        <a:t>Customer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Name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Meter Multiplier</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kWh used last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Previous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Date</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Current meter reading</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Number of days in period</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smtClean="0">
                          <a:effectLst/>
                        </a:rPr>
                        <a:t>kWh used current period</a:t>
                      </a:r>
                      <a:endParaRPr lang="en-US"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8965440"/>
                  </a:ext>
                </a:extLst>
              </a:tr>
              <a:tr h="178472">
                <a:tc>
                  <a:txBody>
                    <a:bodyPr/>
                    <a:lstStyle/>
                    <a:p>
                      <a:pPr algn="r" fontAlgn="b"/>
                      <a:r>
                        <a:rPr lang="en-US" sz="900" u="none" strike="noStrike">
                          <a:effectLst/>
                        </a:rPr>
                        <a:t>352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err="1">
                          <a:effectLst/>
                        </a:rPr>
                        <a:t>Patao</a:t>
                      </a:r>
                      <a:r>
                        <a:rPr lang="en-US" sz="900" u="none" strike="noStrike" dirty="0">
                          <a:effectLst/>
                        </a:rPr>
                        <a:t>, Preston</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92092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92228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04143359"/>
                  </a:ext>
                </a:extLst>
              </a:tr>
              <a:tr h="178472">
                <a:tc>
                  <a:txBody>
                    <a:bodyPr/>
                    <a:lstStyle/>
                    <a:p>
                      <a:pPr algn="r" fontAlgn="b"/>
                      <a:r>
                        <a:rPr lang="en-US" sz="900" u="none" strike="noStrike">
                          <a:effectLst/>
                        </a:rPr>
                        <a:t>146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4970878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Bagley, Felicia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23534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81028570"/>
                  </a:ext>
                </a:extLst>
              </a:tr>
              <a:tr h="178472">
                <a:tc>
                  <a:txBody>
                    <a:bodyPr/>
                    <a:lstStyle/>
                    <a:p>
                      <a:pPr algn="r" fontAlgn="b"/>
                      <a:r>
                        <a:rPr lang="en-US" sz="900" u="none" strike="noStrike">
                          <a:effectLst/>
                        </a:rPr>
                        <a:t>472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8288190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Water treatment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1505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48338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49744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1406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6372679"/>
                  </a:ext>
                </a:extLst>
              </a:tr>
              <a:tr h="178472">
                <a:tc>
                  <a:txBody>
                    <a:bodyPr/>
                    <a:lstStyle/>
                    <a:p>
                      <a:pPr algn="r" fontAlgn="b"/>
                      <a:r>
                        <a:rPr lang="en-US" sz="900" u="none" strike="noStrike">
                          <a:effectLst/>
                        </a:rPr>
                        <a:t>784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87402695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Washeteria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59654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3503</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2956253"/>
                  </a:ext>
                </a:extLst>
              </a:tr>
              <a:tr h="178472">
                <a:tc>
                  <a:txBody>
                    <a:bodyPr/>
                    <a:lstStyle/>
                    <a:p>
                      <a:pPr algn="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23226130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Mccook, Ranae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91491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233</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7882199"/>
                  </a:ext>
                </a:extLst>
              </a:tr>
              <a:tr h="178472">
                <a:tc>
                  <a:txBody>
                    <a:bodyPr/>
                    <a:lstStyle/>
                    <a:p>
                      <a:pPr algn="r" fontAlgn="b"/>
                      <a:r>
                        <a:rPr lang="en-US" sz="900" u="none" strike="noStrike">
                          <a:effectLst/>
                        </a:rPr>
                        <a:t>781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58234867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Village council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19380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19422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99855112"/>
                  </a:ext>
                </a:extLst>
              </a:tr>
              <a:tr h="178472">
                <a:tc>
                  <a:txBody>
                    <a:bodyPr/>
                    <a:lstStyle/>
                    <a:p>
                      <a:pPr algn="r" fontAlgn="b"/>
                      <a:r>
                        <a:rPr lang="en-US" sz="900" u="none" strike="noStrike">
                          <a:effectLst/>
                        </a:rPr>
                        <a:t>433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58849395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US Post Office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598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79614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79958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344</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0622151"/>
                  </a:ext>
                </a:extLst>
              </a:tr>
              <a:tr h="178472">
                <a:tc>
                  <a:txBody>
                    <a:bodyPr/>
                    <a:lstStyle/>
                    <a:p>
                      <a:pPr algn="r" fontAlgn="b"/>
                      <a:r>
                        <a:rPr lang="en-US" sz="900" u="none" strike="noStrike">
                          <a:effectLst/>
                        </a:rPr>
                        <a:t>274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62196874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Bross, Polly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rgbClr val="000000"/>
                          </a:solidFill>
                          <a:effectLst/>
                          <a:latin typeface="Calibri" panose="020F0502020204030204" pitchFamily="34" charset="0"/>
                        </a:rPr>
                        <a:t>66112</a:t>
                      </a: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31</a:t>
                      </a: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936</a:t>
                      </a:r>
                    </a:p>
                  </a:txBody>
                  <a:tcPr marL="0" marR="0" marT="0" marB="0" anchor="b"/>
                </a:tc>
                <a:extLst>
                  <a:ext uri="{0D108BD9-81ED-4DB2-BD59-A6C34878D82A}">
                    <a16:rowId xmlns:a16="http://schemas.microsoft.com/office/drawing/2014/main" val="1431426020"/>
                  </a:ext>
                </a:extLst>
              </a:tr>
              <a:tr h="178472">
                <a:tc>
                  <a:txBody>
                    <a:bodyPr/>
                    <a:lstStyle/>
                    <a:p>
                      <a:pPr algn="r" fontAlgn="b"/>
                      <a:r>
                        <a:rPr lang="en-US" sz="900" u="none" strike="noStrike">
                          <a:effectLst/>
                        </a:rPr>
                        <a:t>92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65795659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Bruss, Rosario</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34227966"/>
                  </a:ext>
                </a:extLst>
              </a:tr>
              <a:tr h="178472">
                <a:tc>
                  <a:txBody>
                    <a:bodyPr/>
                    <a:lstStyle/>
                    <a:p>
                      <a:pPr algn="r" fontAlgn="b"/>
                      <a:r>
                        <a:rPr lang="en-US" sz="900" u="none" strike="noStrike">
                          <a:effectLst/>
                        </a:rPr>
                        <a:t>194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34707414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Rojas, Alyssa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299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98724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99053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329</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95297"/>
                  </a:ext>
                </a:extLst>
              </a:tr>
              <a:tr h="178472">
                <a:tc>
                  <a:txBody>
                    <a:bodyPr/>
                    <a:lstStyle/>
                    <a:p>
                      <a:pPr algn="r" fontAlgn="b"/>
                      <a:r>
                        <a:rPr lang="en-US" sz="900" u="none" strike="noStrike">
                          <a:effectLst/>
                        </a:rPr>
                        <a:t>367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36254846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Kiddy, Adrianne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37954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38126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172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43942487"/>
                  </a:ext>
                </a:extLst>
              </a:tr>
              <a:tr h="178472">
                <a:tc>
                  <a:txBody>
                    <a:bodyPr/>
                    <a:lstStyle/>
                    <a:p>
                      <a:pPr algn="r" fontAlgn="b"/>
                      <a:r>
                        <a:rPr lang="en-US" sz="900" u="none" strike="noStrike">
                          <a:effectLst/>
                        </a:rPr>
                        <a:t>151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47859795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Brinson, Tennie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75133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75833</a:t>
                      </a: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31</a:t>
                      </a:r>
                    </a:p>
                  </a:txBody>
                  <a:tcPr marL="0" marR="0" marT="0" marB="0" anchor="b"/>
                </a:tc>
                <a:tc>
                  <a:txBody>
                    <a:bodyPr/>
                    <a:lstStyle/>
                    <a:p>
                      <a:pPr algn="r" fontAlgn="b"/>
                      <a:r>
                        <a:rPr lang="en-US" sz="900" b="0" i="0" u="none" strike="noStrike" dirty="0">
                          <a:solidFill>
                            <a:srgbClr val="000000"/>
                          </a:solidFill>
                          <a:effectLst/>
                          <a:latin typeface="Calibri" panose="020F0502020204030204" pitchFamily="34" charset="0"/>
                        </a:rPr>
                        <a:t>700</a:t>
                      </a:r>
                    </a:p>
                  </a:txBody>
                  <a:tcPr marL="0" marR="0" marT="0" marB="0" anchor="b"/>
                </a:tc>
                <a:extLst>
                  <a:ext uri="{0D108BD9-81ED-4DB2-BD59-A6C34878D82A}">
                    <a16:rowId xmlns:a16="http://schemas.microsoft.com/office/drawing/2014/main" val="1915270534"/>
                  </a:ext>
                </a:extLst>
              </a:tr>
              <a:tr h="178472">
                <a:tc>
                  <a:txBody>
                    <a:bodyPr/>
                    <a:lstStyle/>
                    <a:p>
                      <a:pPr algn="r" fontAlgn="b"/>
                      <a:r>
                        <a:rPr lang="en-US" sz="900" u="none" strike="noStrike">
                          <a:effectLst/>
                        </a:rPr>
                        <a:t>278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48643974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Candy, Chanda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94924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94980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59486901"/>
                  </a:ext>
                </a:extLst>
              </a:tr>
              <a:tr h="178472">
                <a:tc>
                  <a:txBody>
                    <a:bodyPr/>
                    <a:lstStyle/>
                    <a:p>
                      <a:pPr algn="r" fontAlgn="b"/>
                      <a:r>
                        <a:rPr lang="en-US" sz="900" u="none" strike="noStrike" dirty="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42925745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20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8700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2923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3346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8460</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1296130"/>
                  </a:ext>
                </a:extLst>
              </a:tr>
              <a:tr h="178472">
                <a:tc>
                  <a:txBody>
                    <a:bodyPr/>
                    <a:lstStyle/>
                    <a:p>
                      <a:pPr algn="r" fontAlgn="b"/>
                      <a:r>
                        <a:rPr lang="en-US" sz="900" b="0" i="0" u="none" strike="noStrike" dirty="0" smtClean="0">
                          <a:solidFill>
                            <a:schemeClr val="dk1"/>
                          </a:solidFill>
                          <a:effectLst/>
                          <a:latin typeface="+mn-l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53169183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School #2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8259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8272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128</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78057045"/>
                  </a:ext>
                </a:extLst>
              </a:tr>
              <a:tr h="178472">
                <a:tc>
                  <a:txBody>
                    <a:bodyPr/>
                    <a:lstStyle/>
                    <a:p>
                      <a:pPr algn="r" fontAlgn="b"/>
                      <a:r>
                        <a:rPr lang="en-US" sz="900" u="none" strike="noStrike">
                          <a:effectLst/>
                        </a:rPr>
                        <a:t>203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56888693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Cadle, Lydia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69874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70036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162</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9912147"/>
                  </a:ext>
                </a:extLst>
              </a:tr>
              <a:tr h="178472">
                <a:tc>
                  <a:txBody>
                    <a:bodyPr/>
                    <a:lstStyle/>
                    <a:p>
                      <a:pPr algn="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67850176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Boehm, Sheldon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94251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94381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42568927"/>
                  </a:ext>
                </a:extLst>
              </a:tr>
              <a:tr h="178472">
                <a:tc>
                  <a:txBody>
                    <a:bodyPr/>
                    <a:lstStyle/>
                    <a:p>
                      <a:pPr algn="r" fontAlgn="b"/>
                      <a:r>
                        <a:rPr lang="en-US" sz="900" u="none" strike="noStrike">
                          <a:effectLst/>
                        </a:rPr>
                        <a:t>196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68151075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Degroff, Melinda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564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84428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84854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84605004"/>
                  </a:ext>
                </a:extLst>
              </a:tr>
              <a:tr h="178472">
                <a:tc>
                  <a:txBody>
                    <a:bodyPr/>
                    <a:lstStyle/>
                    <a:p>
                      <a:pPr algn="r" fontAlgn="b"/>
                      <a:r>
                        <a:rPr lang="en-US" sz="900" u="none" strike="noStrike">
                          <a:effectLst/>
                        </a:rPr>
                        <a:t>53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77112727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Dambrosia, Vida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42857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43023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166</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5032676"/>
                  </a:ext>
                </a:extLst>
              </a:tr>
              <a:tr h="178472">
                <a:tc>
                  <a:txBody>
                    <a:bodyPr/>
                    <a:lstStyle/>
                    <a:p>
                      <a:pPr algn="r" fontAlgn="b"/>
                      <a:r>
                        <a:rPr lang="en-US" sz="900" u="none" strike="noStrike">
                          <a:effectLst/>
                        </a:rPr>
                        <a:t>269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78544302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Bump, Stephen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55283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55310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27</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9586792"/>
                  </a:ext>
                </a:extLst>
              </a:tr>
              <a:tr h="178472">
                <a:tc>
                  <a:txBody>
                    <a:bodyPr/>
                    <a:lstStyle/>
                    <a:p>
                      <a:pPr algn="r" fontAlgn="b"/>
                      <a:r>
                        <a:rPr lang="en-US" sz="900" u="none" strike="noStrike">
                          <a:effectLst/>
                        </a:rPr>
                        <a:t>444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83790941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Telephone utility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2503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1696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1920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2240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0544249"/>
                  </a:ext>
                </a:extLst>
              </a:tr>
              <a:tr h="178472">
                <a:tc>
                  <a:txBody>
                    <a:bodyPr/>
                    <a:lstStyle/>
                    <a:p>
                      <a:pPr algn="r" fontAlgn="b"/>
                      <a:r>
                        <a:rPr lang="en-US" sz="900" u="none" strike="noStrike">
                          <a:effectLst/>
                        </a:rPr>
                        <a:t>171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91456558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Judge, Alva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28819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28843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8873556"/>
                  </a:ext>
                </a:extLst>
              </a:tr>
              <a:tr h="178472">
                <a:tc>
                  <a:txBody>
                    <a:bodyPr/>
                    <a:lstStyle/>
                    <a:p>
                      <a:pPr algn="r" fontAlgn="b"/>
                      <a:r>
                        <a:rPr lang="en-US" sz="900" u="none" strike="noStrike">
                          <a:effectLst/>
                        </a:rPr>
                        <a:t>606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94164794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Native Store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2400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34368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36579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2211</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980185"/>
                  </a:ext>
                </a:extLst>
              </a:tr>
              <a:tr h="178472">
                <a:tc>
                  <a:txBody>
                    <a:bodyPr/>
                    <a:lstStyle/>
                    <a:p>
                      <a:pPr algn="r" fontAlgn="b"/>
                      <a:r>
                        <a:rPr lang="en-US" sz="900" u="none" strike="noStrike">
                          <a:effectLst/>
                        </a:rPr>
                        <a:t>571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23360131</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Streetlight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525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1/1/2018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32366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2/1/2018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32389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345</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8343492"/>
                  </a:ext>
                </a:extLst>
              </a:tr>
            </a:tbl>
          </a:graphicData>
        </a:graphic>
      </p:graphicFrame>
      <p:sp>
        <p:nvSpPr>
          <p:cNvPr id="10" name="TextBox 9"/>
          <p:cNvSpPr txBox="1"/>
          <p:nvPr/>
        </p:nvSpPr>
        <p:spPr>
          <a:xfrm>
            <a:off x="6928771" y="6342622"/>
            <a:ext cx="2306511" cy="523220"/>
          </a:xfrm>
          <a:prstGeom prst="rect">
            <a:avLst/>
          </a:prstGeom>
          <a:noFill/>
          <a:ln>
            <a:solidFill>
              <a:schemeClr val="tx1"/>
            </a:solidFill>
          </a:ln>
        </p:spPr>
        <p:txBody>
          <a:bodyPr wrap="square" rtlCol="0">
            <a:spAutoFit/>
          </a:bodyPr>
          <a:lstStyle/>
          <a:p>
            <a:r>
              <a:rPr lang="en-US" sz="1400" i="1" dirty="0"/>
              <a:t>Note: Columns removed to make easier to read</a:t>
            </a:r>
          </a:p>
        </p:txBody>
      </p:sp>
      <p:sp>
        <p:nvSpPr>
          <p:cNvPr id="9" name="Content Placeholder 7"/>
          <p:cNvSpPr txBox="1">
            <a:spLocks/>
          </p:cNvSpPr>
          <p:nvPr/>
        </p:nvSpPr>
        <p:spPr>
          <a:xfrm>
            <a:off x="7283396" y="1307999"/>
            <a:ext cx="1872755" cy="5072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Questions:</a:t>
            </a:r>
          </a:p>
          <a:p>
            <a:pPr marL="342900" indent="-342900">
              <a:buFont typeface="+mj-lt"/>
              <a:buAutoNum type="arabicPeriod"/>
            </a:pPr>
            <a:r>
              <a:rPr lang="en-US" sz="1600" dirty="0"/>
              <a:t>Is this normal for the customer? </a:t>
            </a:r>
          </a:p>
          <a:p>
            <a:pPr marL="457200" lvl="1" indent="0">
              <a:buNone/>
            </a:pPr>
            <a:r>
              <a:rPr lang="en-US" sz="1200" dirty="0"/>
              <a:t>It seems normal for #2 but not #1</a:t>
            </a:r>
          </a:p>
          <a:p>
            <a:pPr marL="342900" indent="-342900">
              <a:buFont typeface="+mj-lt"/>
              <a:buAutoNum type="arabicPeriod"/>
            </a:pPr>
            <a:r>
              <a:rPr lang="en-US" sz="1600" dirty="0"/>
              <a:t>Does it seem reasonable for customer class? </a:t>
            </a:r>
          </a:p>
          <a:p>
            <a:pPr marL="342900" indent="-342900">
              <a:buFont typeface="+mj-lt"/>
              <a:buAutoNum type="arabicPeriod"/>
            </a:pPr>
            <a:r>
              <a:rPr lang="en-US" sz="1600" dirty="0"/>
              <a:t>Did the meter reader write a number down wrong?</a:t>
            </a:r>
          </a:p>
          <a:p>
            <a:pPr marL="342900" indent="-342900">
              <a:buFont typeface="+mj-lt"/>
              <a:buAutoNum type="arabicPeriod"/>
            </a:pPr>
            <a:r>
              <a:rPr lang="en-US" sz="1600" dirty="0"/>
              <a:t>Was the customer disconnected? Out of town? </a:t>
            </a:r>
          </a:p>
          <a:p>
            <a:pPr marL="342900" indent="-342900">
              <a:buFont typeface="+mj-lt"/>
              <a:buAutoNum type="arabicPeriod"/>
            </a:pPr>
            <a:r>
              <a:rPr lang="en-US" sz="1600" dirty="0"/>
              <a:t>Is the meter bad?</a:t>
            </a:r>
          </a:p>
        </p:txBody>
      </p:sp>
      <p:sp>
        <p:nvSpPr>
          <p:cNvPr id="11" name="Oval 10"/>
          <p:cNvSpPr/>
          <p:nvPr/>
        </p:nvSpPr>
        <p:spPr>
          <a:xfrm>
            <a:off x="6837181" y="4290670"/>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10012" y="3200289"/>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89153" y="4265553"/>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32736" y="3191594"/>
            <a:ext cx="571500" cy="35169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4047820" y="3392558"/>
            <a:ext cx="2732947" cy="86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104236" y="4466516"/>
            <a:ext cx="2732946" cy="248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53169" y="2247889"/>
            <a:ext cx="2756843" cy="923330"/>
          </a:xfrm>
          <a:prstGeom prst="rect">
            <a:avLst/>
          </a:prstGeom>
          <a:solidFill>
            <a:schemeClr val="accent3">
              <a:tint val="20000"/>
            </a:schemeClr>
          </a:solidFill>
          <a:ln>
            <a:solidFill>
              <a:srgbClr val="FF0000"/>
            </a:solidFill>
          </a:ln>
        </p:spPr>
        <p:txBody>
          <a:bodyPr wrap="square" rtlCol="0">
            <a:spAutoFit/>
          </a:bodyPr>
          <a:lstStyle/>
          <a:p>
            <a:pPr algn="ctr"/>
            <a:r>
              <a:rPr lang="en-US" dirty="0">
                <a:solidFill>
                  <a:srgbClr val="FF0000"/>
                </a:solidFill>
              </a:rPr>
              <a:t>#</a:t>
            </a:r>
            <a:r>
              <a:rPr lang="en-US" dirty="0" smtClean="0">
                <a:solidFill>
                  <a:srgbClr val="FF0000"/>
                </a:solidFill>
              </a:rPr>
              <a:t>1: Significantly higher consumption. Did something change?</a:t>
            </a:r>
            <a:endParaRPr lang="en-US" dirty="0">
              <a:solidFill>
                <a:srgbClr val="FF0000"/>
              </a:solidFill>
            </a:endParaRPr>
          </a:p>
        </p:txBody>
      </p:sp>
      <p:sp>
        <p:nvSpPr>
          <p:cNvPr id="20" name="TextBox 19"/>
          <p:cNvSpPr txBox="1"/>
          <p:nvPr/>
        </p:nvSpPr>
        <p:spPr>
          <a:xfrm>
            <a:off x="4171928" y="4692337"/>
            <a:ext cx="2756843" cy="923330"/>
          </a:xfrm>
          <a:prstGeom prst="rect">
            <a:avLst/>
          </a:prstGeom>
          <a:solidFill>
            <a:schemeClr val="accent3">
              <a:tint val="20000"/>
            </a:schemeClr>
          </a:solidFill>
          <a:ln>
            <a:solidFill>
              <a:srgbClr val="FF0000"/>
            </a:solidFill>
          </a:ln>
        </p:spPr>
        <p:txBody>
          <a:bodyPr wrap="square" rtlCol="0">
            <a:spAutoFit/>
          </a:bodyPr>
          <a:lstStyle/>
          <a:p>
            <a:pPr algn="ctr"/>
            <a:r>
              <a:rPr lang="en-US" dirty="0" smtClean="0">
                <a:solidFill>
                  <a:srgbClr val="FF0000"/>
                </a:solidFill>
              </a:rPr>
              <a:t>#2: Similar consumption. Is the high consumption reasonable?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437766D1-85F3-4E34-814F-4368878456E8}" type="slidenum">
              <a:rPr lang="en-US" smtClean="0"/>
              <a:t>23</a:t>
            </a:fld>
            <a:endParaRPr lang="en-US"/>
          </a:p>
        </p:txBody>
      </p:sp>
    </p:spTree>
    <p:extLst>
      <p:ext uri="{BB962C8B-B14F-4D97-AF65-F5344CB8AC3E}">
        <p14:creationId xmlns:p14="http://schemas.microsoft.com/office/powerpoint/2010/main" val="418262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Step 5: Bill customers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24</a:t>
            </a:fld>
            <a:endParaRPr lang="en-US"/>
          </a:p>
        </p:txBody>
      </p:sp>
    </p:spTree>
    <p:extLst>
      <p:ext uri="{BB962C8B-B14F-4D97-AF65-F5344CB8AC3E}">
        <p14:creationId xmlns:p14="http://schemas.microsoft.com/office/powerpoint/2010/main" val="2904815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Customer bill</a:t>
            </a:r>
            <a:endParaRPr lang="en-US" dirty="0"/>
          </a:p>
        </p:txBody>
      </p:sp>
      <p:sp>
        <p:nvSpPr>
          <p:cNvPr id="5" name="Content Placeholder 4"/>
          <p:cNvSpPr>
            <a:spLocks noGrp="1"/>
          </p:cNvSpPr>
          <p:nvPr>
            <p:ph sz="half" idx="1"/>
          </p:nvPr>
        </p:nvSpPr>
        <p:spPr/>
        <p:txBody>
          <a:bodyPr>
            <a:normAutofit fontScale="62500" lnSpcReduction="20000"/>
          </a:bodyPr>
          <a:lstStyle/>
          <a:p>
            <a:pPr marL="0" indent="0">
              <a:buNone/>
            </a:pPr>
            <a:r>
              <a:rPr lang="en-US" dirty="0" smtClean="0"/>
              <a:t>The customer bill should include:</a:t>
            </a:r>
          </a:p>
          <a:p>
            <a:r>
              <a:rPr lang="en-US" dirty="0" smtClean="0"/>
              <a:t>Customer name and address</a:t>
            </a:r>
          </a:p>
          <a:p>
            <a:r>
              <a:rPr lang="en-US" dirty="0" smtClean="0"/>
              <a:t>Utility contact information</a:t>
            </a:r>
          </a:p>
          <a:p>
            <a:pPr lvl="1"/>
            <a:r>
              <a:rPr lang="en-US" dirty="0" smtClean="0"/>
              <a:t>Name</a:t>
            </a:r>
          </a:p>
          <a:p>
            <a:pPr lvl="1"/>
            <a:r>
              <a:rPr lang="en-US" dirty="0" smtClean="0"/>
              <a:t>Address</a:t>
            </a:r>
          </a:p>
          <a:p>
            <a:pPr lvl="1"/>
            <a:r>
              <a:rPr lang="en-US" dirty="0" smtClean="0"/>
              <a:t>Telephone number</a:t>
            </a:r>
          </a:p>
          <a:p>
            <a:pPr lvl="1"/>
            <a:r>
              <a:rPr lang="en-US" dirty="0" smtClean="0"/>
              <a:t>Email </a:t>
            </a:r>
          </a:p>
          <a:p>
            <a:r>
              <a:rPr lang="en-US" dirty="0" smtClean="0"/>
              <a:t>The date of meter reading and the number of days in billing period</a:t>
            </a:r>
          </a:p>
          <a:p>
            <a:r>
              <a:rPr lang="en-US" dirty="0" smtClean="0"/>
              <a:t>The date payment is due to the utility </a:t>
            </a:r>
          </a:p>
          <a:p>
            <a:pPr lvl="3"/>
            <a:endParaRPr lang="en-US" dirty="0" smtClean="0"/>
          </a:p>
        </p:txBody>
      </p:sp>
      <p:sp>
        <p:nvSpPr>
          <p:cNvPr id="3" name="Content Placeholder 2"/>
          <p:cNvSpPr>
            <a:spLocks noGrp="1"/>
          </p:cNvSpPr>
          <p:nvPr>
            <p:ph sz="half" idx="2"/>
          </p:nvPr>
        </p:nvSpPr>
        <p:spPr/>
        <p:txBody>
          <a:bodyPr>
            <a:normAutofit fontScale="62500" lnSpcReduction="20000"/>
          </a:bodyPr>
          <a:lstStyle/>
          <a:p>
            <a:r>
              <a:rPr lang="en-US" dirty="0" smtClean="0"/>
              <a:t>Previous balance</a:t>
            </a:r>
          </a:p>
          <a:p>
            <a:r>
              <a:rPr lang="en-US" dirty="0" smtClean="0"/>
              <a:t>Any payments received (including the date of receipt)</a:t>
            </a:r>
          </a:p>
          <a:p>
            <a:r>
              <a:rPr lang="en-US" dirty="0" smtClean="0"/>
              <a:t>Amount of owed in current billing period</a:t>
            </a:r>
          </a:p>
          <a:p>
            <a:pPr lvl="1"/>
            <a:r>
              <a:rPr lang="en-US" dirty="0" smtClean="0"/>
              <a:t>Owed for current consumption</a:t>
            </a:r>
          </a:p>
          <a:p>
            <a:pPr lvl="2"/>
            <a:r>
              <a:rPr lang="en-US" dirty="0" smtClean="0"/>
              <a:t>The amount of kWh consumed, including the previous and current reading</a:t>
            </a:r>
          </a:p>
          <a:p>
            <a:pPr lvl="2"/>
            <a:r>
              <a:rPr lang="en-US" dirty="0" smtClean="0"/>
              <a:t>The rate(s) in $/kWh</a:t>
            </a:r>
          </a:p>
          <a:p>
            <a:pPr lvl="2"/>
            <a:r>
              <a:rPr lang="en-US" dirty="0" smtClean="0"/>
              <a:t>Total amount due</a:t>
            </a:r>
          </a:p>
          <a:p>
            <a:pPr lvl="1"/>
            <a:r>
              <a:rPr lang="en-US" dirty="0"/>
              <a:t>Other customer charges</a:t>
            </a:r>
          </a:p>
          <a:p>
            <a:pPr lvl="1"/>
            <a:r>
              <a:rPr lang="en-US" dirty="0" smtClean="0"/>
              <a:t>PCE credit</a:t>
            </a:r>
          </a:p>
          <a:p>
            <a:pPr lvl="2"/>
            <a:r>
              <a:rPr lang="en-US" dirty="0" smtClean="0"/>
              <a:t>PCE credit rate in $/kWh</a:t>
            </a:r>
          </a:p>
          <a:p>
            <a:pPr lvl="2"/>
            <a:r>
              <a:rPr lang="en-US" dirty="0" smtClean="0"/>
              <a:t># of eligible kWh</a:t>
            </a:r>
          </a:p>
          <a:p>
            <a:pPr lvl="2"/>
            <a:r>
              <a:rPr lang="en-US" dirty="0" smtClean="0"/>
              <a:t>Total PCE credit</a:t>
            </a:r>
          </a:p>
          <a:p>
            <a:pPr lvl="1"/>
            <a:r>
              <a:rPr lang="en-US" dirty="0" smtClean="0"/>
              <a:t>Current charges</a:t>
            </a:r>
          </a:p>
          <a:p>
            <a:pPr lvl="2"/>
            <a:r>
              <a:rPr lang="en-US" dirty="0" smtClean="0"/>
              <a:t>Including previous unpaid balance, current energy charges, other customer charges, and PCE credit</a:t>
            </a:r>
          </a:p>
          <a:p>
            <a:endParaRPr lang="en-US" dirty="0"/>
          </a:p>
        </p:txBody>
      </p:sp>
      <p:sp>
        <p:nvSpPr>
          <p:cNvPr id="6" name="Content Placeholder 4"/>
          <p:cNvSpPr txBox="1">
            <a:spLocks/>
          </p:cNvSpPr>
          <p:nvPr/>
        </p:nvSpPr>
        <p:spPr>
          <a:xfrm>
            <a:off x="4749782" y="344004"/>
            <a:ext cx="4471974" cy="6327384"/>
          </a:xfrm>
          <a:prstGeom prst="rect">
            <a:avLst/>
          </a:prstGeom>
        </p:spPr>
        <p:txBody>
          <a:bodyPr vert="horz" lIns="91440" tIns="45720" rIns="91440" bIns="45720" rtlCol="0">
            <a:noAutofit/>
          </a:bodyPr>
          <a:lstStyle>
            <a:lvl1pPr marL="233172" indent="-233172" algn="l" defTabSz="932688"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516" indent="-233172" algn="l" defTabSz="932688"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860" indent="-233172" algn="l" defTabSz="932688"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204"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548"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892"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1236"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580"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924" indent="-233172" algn="l" defTabSz="932688"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endParaRPr lang="en-US" sz="1600" dirty="0"/>
          </a:p>
        </p:txBody>
      </p:sp>
      <p:sp>
        <p:nvSpPr>
          <p:cNvPr id="4" name="Slide Number Placeholder 3"/>
          <p:cNvSpPr>
            <a:spLocks noGrp="1"/>
          </p:cNvSpPr>
          <p:nvPr>
            <p:ph type="sldNum" sz="quarter" idx="12"/>
          </p:nvPr>
        </p:nvSpPr>
        <p:spPr/>
        <p:txBody>
          <a:bodyPr/>
          <a:lstStyle/>
          <a:p>
            <a:fld id="{437766D1-85F3-4E34-814F-4368878456E8}" type="slidenum">
              <a:rPr lang="en-US" smtClean="0"/>
              <a:t>25</a:t>
            </a:fld>
            <a:endParaRPr lang="en-US"/>
          </a:p>
        </p:txBody>
      </p:sp>
    </p:spTree>
    <p:extLst>
      <p:ext uri="{BB962C8B-B14F-4D97-AF65-F5344CB8AC3E}">
        <p14:creationId xmlns:p14="http://schemas.microsoft.com/office/powerpoint/2010/main" val="289871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Notices required on </a:t>
            </a:r>
            <a:r>
              <a:rPr lang="en-US" sz="4800" dirty="0" smtClean="0"/>
              <a:t>bills</a:t>
            </a:r>
            <a:endParaRPr lang="en-US" dirty="0"/>
          </a:p>
        </p:txBody>
      </p:sp>
      <p:sp>
        <p:nvSpPr>
          <p:cNvPr id="3" name="Content Placeholder 2"/>
          <p:cNvSpPr>
            <a:spLocks noGrp="1"/>
          </p:cNvSpPr>
          <p:nvPr>
            <p:ph type="body" idx="1"/>
          </p:nvPr>
        </p:nvSpPr>
        <p:spPr/>
        <p:txBody>
          <a:bodyPr>
            <a:normAutofit/>
          </a:bodyPr>
          <a:lstStyle/>
          <a:p>
            <a:r>
              <a:rPr lang="en-US" sz="2800" dirty="0"/>
              <a:t>PCE credit </a:t>
            </a:r>
            <a:r>
              <a:rPr lang="en-US" sz="2800" dirty="0" smtClean="0"/>
              <a:t>notice</a:t>
            </a:r>
            <a:endParaRPr lang="en-US" sz="2800" dirty="0"/>
          </a:p>
        </p:txBody>
      </p:sp>
      <p:sp>
        <p:nvSpPr>
          <p:cNvPr id="5" name="Content Placeholder 4"/>
          <p:cNvSpPr>
            <a:spLocks noGrp="1"/>
          </p:cNvSpPr>
          <p:nvPr>
            <p:ph sz="half" idx="2"/>
          </p:nvPr>
        </p:nvSpPr>
        <p:spPr/>
        <p:txBody>
          <a:bodyPr>
            <a:noAutofit/>
          </a:bodyPr>
          <a:lstStyle/>
          <a:p>
            <a:pPr marL="0" indent="0">
              <a:buNone/>
            </a:pPr>
            <a:endParaRPr lang="en-US" sz="1600" dirty="0" smtClean="0"/>
          </a:p>
          <a:p>
            <a:pPr marL="0" indent="0">
              <a:buNone/>
            </a:pPr>
            <a:r>
              <a:rPr lang="en-US" sz="1600" dirty="0" smtClean="0"/>
              <a:t>“For the current billing period, the utility will be paid under the State of Alaska’s Power Cost Equalization Program (AS 42.45.100) to assist the utility and it’s customer in reducing the high cost of generation of electric energy.”</a:t>
            </a:r>
            <a:endParaRPr lang="en-US" sz="1600" dirty="0"/>
          </a:p>
        </p:txBody>
      </p:sp>
      <p:sp>
        <p:nvSpPr>
          <p:cNvPr id="6" name="Text Placeholder 5"/>
          <p:cNvSpPr>
            <a:spLocks noGrp="1"/>
          </p:cNvSpPr>
          <p:nvPr>
            <p:ph type="body" sz="quarter" idx="3"/>
          </p:nvPr>
        </p:nvSpPr>
        <p:spPr/>
        <p:txBody>
          <a:bodyPr/>
          <a:lstStyle/>
          <a:p>
            <a:r>
              <a:rPr lang="en-US" sz="2800" dirty="0"/>
              <a:t>Fuel efficiency </a:t>
            </a:r>
            <a:r>
              <a:rPr lang="en-US" sz="2800" dirty="0" smtClean="0"/>
              <a:t>notice</a:t>
            </a:r>
            <a:endParaRPr lang="en-US" sz="2800" dirty="0"/>
          </a:p>
        </p:txBody>
      </p:sp>
      <p:sp>
        <p:nvSpPr>
          <p:cNvPr id="7" name="Content Placeholder 6"/>
          <p:cNvSpPr>
            <a:spLocks noGrp="1"/>
          </p:cNvSpPr>
          <p:nvPr>
            <p:ph sz="quarter" idx="4"/>
          </p:nvPr>
        </p:nvSpPr>
        <p:spPr/>
        <p:txBody>
          <a:bodyPr>
            <a:normAutofit/>
          </a:bodyPr>
          <a:lstStyle/>
          <a:p>
            <a:pPr marL="0" indent="0">
              <a:buNone/>
            </a:pPr>
            <a:endParaRPr lang="en-US" sz="1600" dirty="0" smtClean="0"/>
          </a:p>
          <a:p>
            <a:pPr marL="0" indent="0">
              <a:buNone/>
            </a:pPr>
            <a:r>
              <a:rPr lang="en-US" sz="1600" dirty="0" smtClean="0"/>
              <a:t>“For the reporting period that ended 1/31/2018 under State of Alaska’s Power Cost Equalization Program, this utility’s actual fuel efficiency for your community was </a:t>
            </a:r>
            <a:r>
              <a:rPr lang="en-US" sz="1600" dirty="0" err="1" smtClean="0">
                <a:solidFill>
                  <a:srgbClr val="FF0000"/>
                </a:solidFill>
              </a:rPr>
              <a:t>xx.xx</a:t>
            </a:r>
            <a:r>
              <a:rPr lang="en-US" sz="1600" dirty="0" smtClean="0">
                <a:solidFill>
                  <a:srgbClr val="FF0000"/>
                </a:solidFill>
              </a:rPr>
              <a:t> </a:t>
            </a:r>
            <a:r>
              <a:rPr lang="en-US" sz="1600" dirty="0" smtClean="0"/>
              <a:t>kilowatt-hours per gallon. The acceptable fuel efficiency set out in regulations for the PCE program is </a:t>
            </a:r>
            <a:r>
              <a:rPr lang="en-US" sz="1600" dirty="0" err="1" smtClean="0">
                <a:solidFill>
                  <a:srgbClr val="FF0000"/>
                </a:solidFill>
              </a:rPr>
              <a:t>xx.x</a:t>
            </a:r>
            <a:r>
              <a:rPr lang="en-US" sz="1600" dirty="0" smtClean="0"/>
              <a:t> kilowatt-hours per gallon.”</a:t>
            </a:r>
            <a:endParaRPr lang="en-US" sz="1600" dirty="0"/>
          </a:p>
        </p:txBody>
      </p:sp>
      <p:sp>
        <p:nvSpPr>
          <p:cNvPr id="4" name="Slide Number Placeholder 3"/>
          <p:cNvSpPr>
            <a:spLocks noGrp="1"/>
          </p:cNvSpPr>
          <p:nvPr>
            <p:ph type="sldNum" sz="quarter" idx="12"/>
          </p:nvPr>
        </p:nvSpPr>
        <p:spPr/>
        <p:txBody>
          <a:bodyPr/>
          <a:lstStyle/>
          <a:p>
            <a:fld id="{437766D1-85F3-4E34-814F-4368878456E8}" type="slidenum">
              <a:rPr lang="en-US" smtClean="0"/>
              <a:t>26</a:t>
            </a:fld>
            <a:endParaRPr lang="en-US"/>
          </a:p>
        </p:txBody>
      </p:sp>
    </p:spTree>
    <p:extLst>
      <p:ext uri="{BB962C8B-B14F-4D97-AF65-F5344CB8AC3E}">
        <p14:creationId xmlns:p14="http://schemas.microsoft.com/office/powerpoint/2010/main" val="121161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a:t>
            </a:r>
            <a:endParaRPr lang="en-US" dirty="0"/>
          </a:p>
        </p:txBody>
      </p:sp>
      <p:sp>
        <p:nvSpPr>
          <p:cNvPr id="9" name="Text Placeholder 8"/>
          <p:cNvSpPr>
            <a:spLocks noGrp="1"/>
          </p:cNvSpPr>
          <p:nvPr>
            <p:ph type="body" sz="half" idx="2"/>
          </p:nvPr>
        </p:nvSpPr>
        <p:spPr/>
        <p:txBody>
          <a:bodyPr/>
          <a:lstStyle/>
          <a:p>
            <a:endParaRPr lang="en-US" dirty="0"/>
          </a:p>
        </p:txBody>
      </p:sp>
      <p:pic>
        <p:nvPicPr>
          <p:cNvPr id="2" name="Picture 1"/>
          <p:cNvPicPr>
            <a:picLocks noChangeAspect="1"/>
          </p:cNvPicPr>
          <p:nvPr/>
        </p:nvPicPr>
        <p:blipFill>
          <a:blip r:embed="rId2"/>
          <a:stretch>
            <a:fillRect/>
          </a:stretch>
        </p:blipFill>
        <p:spPr>
          <a:xfrm>
            <a:off x="4286734" y="233267"/>
            <a:ext cx="4811495" cy="6671388"/>
          </a:xfrm>
          <a:prstGeom prst="rect">
            <a:avLst/>
          </a:prstGeom>
          <a:ln>
            <a:solidFill>
              <a:schemeClr val="bg1">
                <a:lumMod val="65000"/>
              </a:schemeClr>
            </a:solidFill>
          </a:ln>
        </p:spPr>
      </p:pic>
      <p:sp>
        <p:nvSpPr>
          <p:cNvPr id="3" name="Slide Number Placeholder 2"/>
          <p:cNvSpPr>
            <a:spLocks noGrp="1"/>
          </p:cNvSpPr>
          <p:nvPr>
            <p:ph type="sldNum" sz="quarter" idx="12"/>
          </p:nvPr>
        </p:nvSpPr>
        <p:spPr/>
        <p:txBody>
          <a:bodyPr/>
          <a:lstStyle/>
          <a:p>
            <a:fld id="{437766D1-85F3-4E34-814F-4368878456E8}" type="slidenum">
              <a:rPr lang="en-US" smtClean="0"/>
              <a:t>27</a:t>
            </a:fld>
            <a:endParaRPr lang="en-US"/>
          </a:p>
        </p:txBody>
      </p:sp>
    </p:spTree>
    <p:extLst>
      <p:ext uri="{BB962C8B-B14F-4D97-AF65-F5344CB8AC3E}">
        <p14:creationId xmlns:p14="http://schemas.microsoft.com/office/powerpoint/2010/main" val="342104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Step 6: Create the customer 		 	ledger</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28</a:t>
            </a:fld>
            <a:endParaRPr lang="en-US"/>
          </a:p>
        </p:txBody>
      </p:sp>
    </p:spTree>
    <p:extLst>
      <p:ext uri="{BB962C8B-B14F-4D97-AF65-F5344CB8AC3E}">
        <p14:creationId xmlns:p14="http://schemas.microsoft.com/office/powerpoint/2010/main" val="350003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54138881"/>
              </p:ext>
            </p:extLst>
          </p:nvPr>
        </p:nvGraphicFramePr>
        <p:xfrm>
          <a:off x="326582" y="1327660"/>
          <a:ext cx="8510953" cy="4849142"/>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4743789" y="2151950"/>
            <a:ext cx="699795" cy="122765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39488" y="2271274"/>
            <a:ext cx="2905648" cy="1815882"/>
          </a:xfrm>
          <a:prstGeom prst="rect">
            <a:avLst/>
          </a:prstGeom>
          <a:solidFill>
            <a:schemeClr val="bg1"/>
          </a:solidFill>
          <a:ln>
            <a:solidFill>
              <a:srgbClr val="FF0000"/>
            </a:solidFill>
          </a:ln>
        </p:spPr>
        <p:txBody>
          <a:bodyPr wrap="square" rtlCol="0">
            <a:spAutoFit/>
          </a:bodyPr>
          <a:lstStyle/>
          <a:p>
            <a:r>
              <a:rPr lang="en-US" sz="1400" dirty="0"/>
              <a:t>Each customer class may have its own rate. Some utilities may have more customer classes than labeled here.</a:t>
            </a:r>
          </a:p>
          <a:p>
            <a:endParaRPr lang="en-US" sz="1400" dirty="0"/>
          </a:p>
          <a:p>
            <a:r>
              <a:rPr lang="en-US" sz="1400" dirty="0"/>
              <a:t>Some utilities have multiple rates for customer classes based on consumption</a:t>
            </a:r>
          </a:p>
        </p:txBody>
      </p:sp>
      <p:cxnSp>
        <p:nvCxnSpPr>
          <p:cNvPr id="10" name="Straight Arrow Connector 9"/>
          <p:cNvCxnSpPr>
            <a:stCxn id="2" idx="1"/>
            <a:endCxn id="3" idx="6"/>
          </p:cNvCxnSpPr>
          <p:nvPr/>
        </p:nvCxnSpPr>
        <p:spPr>
          <a:xfrm flipH="1" flipV="1">
            <a:off x="5443584" y="2765777"/>
            <a:ext cx="595905" cy="4134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2"/>
          <p:cNvSpPr>
            <a:spLocks noGrp="1"/>
          </p:cNvSpPr>
          <p:nvPr>
            <p:ph type="title"/>
          </p:nvPr>
        </p:nvSpPr>
        <p:spPr>
          <a:xfrm>
            <a:off x="882590" y="456407"/>
            <a:ext cx="8062546" cy="780150"/>
          </a:xfrm>
        </p:spPr>
        <p:txBody>
          <a:bodyPr>
            <a:normAutofit/>
          </a:bodyPr>
          <a:lstStyle/>
          <a:p>
            <a:r>
              <a:rPr lang="en-US" sz="3600" dirty="0"/>
              <a:t>Rates by customer class</a:t>
            </a:r>
          </a:p>
        </p:txBody>
      </p:sp>
      <p:sp>
        <p:nvSpPr>
          <p:cNvPr id="4" name="Slide Number Placeholder 3"/>
          <p:cNvSpPr>
            <a:spLocks noGrp="1"/>
          </p:cNvSpPr>
          <p:nvPr>
            <p:ph type="sldNum" sz="quarter" idx="12"/>
          </p:nvPr>
        </p:nvSpPr>
        <p:spPr/>
        <p:txBody>
          <a:bodyPr/>
          <a:lstStyle/>
          <a:p>
            <a:fld id="{437766D1-85F3-4E34-814F-4368878456E8}" type="slidenum">
              <a:rPr lang="en-US" smtClean="0"/>
              <a:t>29</a:t>
            </a:fld>
            <a:endParaRPr lang="en-US"/>
          </a:p>
        </p:txBody>
      </p:sp>
    </p:spTree>
    <p:extLst>
      <p:ext uri="{BB962C8B-B14F-4D97-AF65-F5344CB8AC3E}">
        <p14:creationId xmlns:p14="http://schemas.microsoft.com/office/powerpoint/2010/main" val="32046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012" y="259485"/>
            <a:ext cx="4430101" cy="737405"/>
          </a:xfrm>
        </p:spPr>
        <p:txBody>
          <a:bodyPr>
            <a:normAutofit/>
          </a:bodyPr>
          <a:lstStyle/>
          <a:p>
            <a:r>
              <a:rPr lang="en-US" sz="3600" dirty="0"/>
              <a:t>Map for meter reader</a:t>
            </a:r>
          </a:p>
        </p:txBody>
      </p:sp>
      <p:sp>
        <p:nvSpPr>
          <p:cNvPr id="7" name="Text Placeholder 6"/>
          <p:cNvSpPr>
            <a:spLocks noGrp="1"/>
          </p:cNvSpPr>
          <p:nvPr>
            <p:ph type="body" sz="half" idx="2"/>
          </p:nvPr>
        </p:nvSpPr>
        <p:spPr>
          <a:xfrm>
            <a:off x="138257" y="1078753"/>
            <a:ext cx="3503612" cy="4393383"/>
          </a:xfrm>
        </p:spPr>
        <p:txBody>
          <a:bodyPr>
            <a:normAutofit/>
          </a:bodyPr>
          <a:lstStyle/>
          <a:p>
            <a:pPr marL="285750" indent="-285750">
              <a:buFont typeface="Arial" panose="020B0604020202020204" pitchFamily="34" charset="0"/>
              <a:buChar char="•"/>
            </a:pPr>
            <a:r>
              <a:rPr lang="en-US" dirty="0" smtClean="0"/>
              <a:t>Use a map of the town that shows where customers and meters are located. Community maps from the DCRA or Google Maps (or similar service) will work well.</a:t>
            </a:r>
          </a:p>
          <a:p>
            <a:pPr marL="285750" indent="-285750">
              <a:buFont typeface="Arial" panose="020B0604020202020204" pitchFamily="34" charset="0"/>
              <a:buChar char="•"/>
            </a:pPr>
            <a:r>
              <a:rPr lang="en-US" dirty="0" smtClean="0"/>
              <a:t>Create a route for the meter reader to follow that limits travel time</a:t>
            </a:r>
          </a:p>
          <a:p>
            <a:pPr marL="285750" indent="-285750">
              <a:buFont typeface="Arial" panose="020B0604020202020204" pitchFamily="34" charset="0"/>
              <a:buChar char="•"/>
            </a:pPr>
            <a:r>
              <a:rPr lang="en-US" dirty="0" smtClean="0"/>
              <a:t>Include customer names/numbers or meter numbers on the map so the meter reader can follow the map and the meter reading sheet</a:t>
            </a:r>
          </a:p>
          <a:p>
            <a:pPr marL="285750" indent="-285750">
              <a:buFont typeface="Arial" panose="020B0604020202020204" pitchFamily="34" charset="0"/>
              <a:buChar char="•"/>
            </a:pPr>
            <a:r>
              <a:rPr lang="en-US" dirty="0" smtClean="0"/>
              <a:t>The route and customer/meter numbers can be handwritten or done on the computer</a:t>
            </a:r>
          </a:p>
          <a:p>
            <a:pPr marL="285750" indent="-285750">
              <a:buFont typeface="Arial" panose="020B0604020202020204" pitchFamily="34" charset="0"/>
              <a:buChar char="•"/>
            </a:pPr>
            <a:r>
              <a:rPr lang="en-US" dirty="0" smtClean="0"/>
              <a:t>Meter reading sheet will follow route</a:t>
            </a:r>
            <a:endParaRPr lang="en-US" dirty="0"/>
          </a:p>
        </p:txBody>
      </p:sp>
      <p:grpSp>
        <p:nvGrpSpPr>
          <p:cNvPr id="4" name="Group 3"/>
          <p:cNvGrpSpPr/>
          <p:nvPr/>
        </p:nvGrpSpPr>
        <p:grpSpPr>
          <a:xfrm>
            <a:off x="3634031" y="1078753"/>
            <a:ext cx="5210012" cy="4426645"/>
            <a:chOff x="3634031" y="1078753"/>
            <a:chExt cx="5210012" cy="4426645"/>
          </a:xfrm>
        </p:grpSpPr>
        <p:graphicFrame>
          <p:nvGraphicFramePr>
            <p:cNvPr id="29" name="Object 28"/>
            <p:cNvGraphicFramePr>
              <a:graphicFrameLocks noChangeAspect="1"/>
            </p:cNvGraphicFramePr>
            <p:nvPr>
              <p:extLst>
                <p:ext uri="{D42A27DB-BD31-4B8C-83A1-F6EECF244321}">
                  <p14:modId xmlns:p14="http://schemas.microsoft.com/office/powerpoint/2010/main" val="2307488306"/>
                </p:ext>
              </p:extLst>
            </p:nvPr>
          </p:nvGraphicFramePr>
          <p:xfrm>
            <a:off x="3634031" y="1078753"/>
            <a:ext cx="5210012" cy="4426645"/>
          </p:xfrm>
          <a:graphic>
            <a:graphicData uri="http://schemas.openxmlformats.org/presentationml/2006/ole">
              <mc:AlternateContent xmlns:mc="http://schemas.openxmlformats.org/markup-compatibility/2006">
                <mc:Choice xmlns:v="urn:schemas-microsoft-com:vml" Requires="v">
                  <p:oleObj spid="_x0000_s1172" name="Visio" r:id="rId3" imgW="7981972" imgH="6781851" progId="Visio.Drawing.15">
                    <p:embed/>
                  </p:oleObj>
                </mc:Choice>
                <mc:Fallback>
                  <p:oleObj name="Visio" r:id="rId3" imgW="7981972" imgH="6781851" progId="Visio.Drawing.15">
                    <p:embed/>
                    <p:pic>
                      <p:nvPicPr>
                        <p:cNvPr id="5" name="Object 4"/>
                        <p:cNvPicPr>
                          <a:picLocks noChangeAspect="1" noChangeArrowheads="1"/>
                        </p:cNvPicPr>
                        <p:nvPr/>
                      </p:nvPicPr>
                      <p:blipFill>
                        <a:blip r:embed="rId4"/>
                        <a:srcRect/>
                        <a:stretch>
                          <a:fillRect/>
                        </a:stretch>
                      </p:blipFill>
                      <p:spPr bwMode="auto">
                        <a:xfrm>
                          <a:off x="3634031" y="1078753"/>
                          <a:ext cx="5210012" cy="4426645"/>
                        </a:xfrm>
                        <a:prstGeom prst="rect">
                          <a:avLst/>
                        </a:prstGeom>
                        <a:solidFill>
                          <a:srgbClr val="FFFFFF"/>
                        </a:solidFill>
                        <a:ln w="9525">
                          <a:noFill/>
                          <a:miter lim="800000"/>
                          <a:headEnd/>
                          <a:tailEnd/>
                        </a:ln>
                        <a:effectLst/>
                      </p:spPr>
                    </p:pic>
                  </p:oleObj>
                </mc:Fallback>
              </mc:AlternateContent>
            </a:graphicData>
          </a:graphic>
        </p:graphicFrame>
        <p:sp>
          <p:nvSpPr>
            <p:cNvPr id="2" name="TextBox 1"/>
            <p:cNvSpPr txBox="1"/>
            <p:nvPr/>
          </p:nvSpPr>
          <p:spPr>
            <a:xfrm>
              <a:off x="3701624" y="4220078"/>
              <a:ext cx="204868" cy="375616"/>
            </a:xfrm>
            <a:prstGeom prst="rect">
              <a:avLst/>
            </a:prstGeom>
            <a:noFill/>
          </p:spPr>
          <p:txBody>
            <a:bodyPr wrap="square" rtlCol="0">
              <a:spAutoFit/>
            </a:bodyPr>
            <a:lstStyle/>
            <a:p>
              <a:r>
                <a:rPr lang="en-US" dirty="0">
                  <a:solidFill>
                    <a:srgbClr val="FF0000"/>
                  </a:solidFill>
                </a:rPr>
                <a:t>*</a:t>
              </a:r>
            </a:p>
          </p:txBody>
        </p:sp>
        <p:sp>
          <p:nvSpPr>
            <p:cNvPr id="6" name="TextBox 5"/>
            <p:cNvSpPr txBox="1"/>
            <p:nvPr/>
          </p:nvSpPr>
          <p:spPr>
            <a:xfrm>
              <a:off x="4015296" y="3520310"/>
              <a:ext cx="204868" cy="375616"/>
            </a:xfrm>
            <a:prstGeom prst="rect">
              <a:avLst/>
            </a:prstGeom>
            <a:noFill/>
          </p:spPr>
          <p:txBody>
            <a:bodyPr wrap="square" rtlCol="0">
              <a:spAutoFit/>
            </a:bodyPr>
            <a:lstStyle/>
            <a:p>
              <a:r>
                <a:rPr lang="en-US" dirty="0">
                  <a:solidFill>
                    <a:srgbClr val="FF0000"/>
                  </a:solidFill>
                </a:rPr>
                <a:t>*</a:t>
              </a:r>
            </a:p>
          </p:txBody>
        </p:sp>
        <p:sp>
          <p:nvSpPr>
            <p:cNvPr id="8" name="TextBox 7"/>
            <p:cNvSpPr txBox="1"/>
            <p:nvPr/>
          </p:nvSpPr>
          <p:spPr>
            <a:xfrm>
              <a:off x="3634031" y="2994921"/>
              <a:ext cx="204868" cy="375616"/>
            </a:xfrm>
            <a:prstGeom prst="rect">
              <a:avLst/>
            </a:prstGeom>
            <a:noFill/>
          </p:spPr>
          <p:txBody>
            <a:bodyPr wrap="square" rtlCol="0">
              <a:spAutoFit/>
            </a:bodyPr>
            <a:lstStyle/>
            <a:p>
              <a:r>
                <a:rPr lang="en-US" dirty="0">
                  <a:solidFill>
                    <a:srgbClr val="FF0000"/>
                  </a:solidFill>
                </a:rPr>
                <a:t>*</a:t>
              </a:r>
            </a:p>
          </p:txBody>
        </p:sp>
        <p:sp>
          <p:nvSpPr>
            <p:cNvPr id="9" name="TextBox 8"/>
            <p:cNvSpPr txBox="1"/>
            <p:nvPr/>
          </p:nvSpPr>
          <p:spPr>
            <a:xfrm>
              <a:off x="3851499" y="3006095"/>
              <a:ext cx="204868" cy="375616"/>
            </a:xfrm>
            <a:prstGeom prst="rect">
              <a:avLst/>
            </a:prstGeom>
            <a:noFill/>
          </p:spPr>
          <p:txBody>
            <a:bodyPr wrap="square" rtlCol="0">
              <a:spAutoFit/>
            </a:bodyPr>
            <a:lstStyle/>
            <a:p>
              <a:r>
                <a:rPr lang="en-US" dirty="0">
                  <a:solidFill>
                    <a:srgbClr val="FF0000"/>
                  </a:solidFill>
                </a:rPr>
                <a:t>*</a:t>
              </a:r>
            </a:p>
          </p:txBody>
        </p:sp>
        <p:sp>
          <p:nvSpPr>
            <p:cNvPr id="10" name="TextBox 9"/>
            <p:cNvSpPr txBox="1"/>
            <p:nvPr/>
          </p:nvSpPr>
          <p:spPr>
            <a:xfrm>
              <a:off x="3830928" y="1555049"/>
              <a:ext cx="204868" cy="375616"/>
            </a:xfrm>
            <a:prstGeom prst="rect">
              <a:avLst/>
            </a:prstGeom>
            <a:noFill/>
          </p:spPr>
          <p:txBody>
            <a:bodyPr wrap="square" rtlCol="0">
              <a:spAutoFit/>
            </a:bodyPr>
            <a:lstStyle/>
            <a:p>
              <a:r>
                <a:rPr lang="en-US" dirty="0">
                  <a:solidFill>
                    <a:srgbClr val="FF0000"/>
                  </a:solidFill>
                </a:rPr>
                <a:t>*</a:t>
              </a:r>
            </a:p>
          </p:txBody>
        </p:sp>
        <p:sp>
          <p:nvSpPr>
            <p:cNvPr id="11" name="TextBox 10"/>
            <p:cNvSpPr txBox="1"/>
            <p:nvPr/>
          </p:nvSpPr>
          <p:spPr>
            <a:xfrm>
              <a:off x="4226897" y="1194416"/>
              <a:ext cx="204868" cy="375616"/>
            </a:xfrm>
            <a:prstGeom prst="rect">
              <a:avLst/>
            </a:prstGeom>
            <a:noFill/>
          </p:spPr>
          <p:txBody>
            <a:bodyPr wrap="square" rtlCol="0">
              <a:spAutoFit/>
            </a:bodyPr>
            <a:lstStyle/>
            <a:p>
              <a:r>
                <a:rPr lang="en-US" dirty="0">
                  <a:solidFill>
                    <a:srgbClr val="FF0000"/>
                  </a:solidFill>
                </a:rPr>
                <a:t>*</a:t>
              </a:r>
            </a:p>
          </p:txBody>
        </p:sp>
        <p:sp>
          <p:nvSpPr>
            <p:cNvPr id="12" name="TextBox 11"/>
            <p:cNvSpPr txBox="1"/>
            <p:nvPr/>
          </p:nvSpPr>
          <p:spPr>
            <a:xfrm>
              <a:off x="5684324" y="1309550"/>
              <a:ext cx="204868" cy="375616"/>
            </a:xfrm>
            <a:prstGeom prst="rect">
              <a:avLst/>
            </a:prstGeom>
            <a:noFill/>
          </p:spPr>
          <p:txBody>
            <a:bodyPr wrap="square" rtlCol="0">
              <a:spAutoFit/>
            </a:bodyPr>
            <a:lstStyle/>
            <a:p>
              <a:r>
                <a:rPr lang="en-US" dirty="0">
                  <a:solidFill>
                    <a:srgbClr val="FF0000"/>
                  </a:solidFill>
                </a:rPr>
                <a:t>*</a:t>
              </a:r>
            </a:p>
          </p:txBody>
        </p:sp>
        <p:sp>
          <p:nvSpPr>
            <p:cNvPr id="13" name="TextBox 12"/>
            <p:cNvSpPr txBox="1"/>
            <p:nvPr/>
          </p:nvSpPr>
          <p:spPr>
            <a:xfrm>
              <a:off x="6443357" y="1309550"/>
              <a:ext cx="204868" cy="375616"/>
            </a:xfrm>
            <a:prstGeom prst="rect">
              <a:avLst/>
            </a:prstGeom>
            <a:noFill/>
          </p:spPr>
          <p:txBody>
            <a:bodyPr wrap="square" rtlCol="0">
              <a:spAutoFit/>
            </a:bodyPr>
            <a:lstStyle/>
            <a:p>
              <a:r>
                <a:rPr lang="en-US" dirty="0">
                  <a:solidFill>
                    <a:srgbClr val="FF0000"/>
                  </a:solidFill>
                </a:rPr>
                <a:t>*</a:t>
              </a:r>
            </a:p>
          </p:txBody>
        </p:sp>
        <p:sp>
          <p:nvSpPr>
            <p:cNvPr id="14" name="TextBox 13"/>
            <p:cNvSpPr txBox="1"/>
            <p:nvPr/>
          </p:nvSpPr>
          <p:spPr>
            <a:xfrm>
              <a:off x="7128118" y="1309549"/>
              <a:ext cx="204868" cy="375616"/>
            </a:xfrm>
            <a:prstGeom prst="rect">
              <a:avLst/>
            </a:prstGeom>
            <a:noFill/>
          </p:spPr>
          <p:txBody>
            <a:bodyPr wrap="square" rtlCol="0">
              <a:spAutoFit/>
            </a:bodyPr>
            <a:lstStyle/>
            <a:p>
              <a:r>
                <a:rPr lang="en-US" dirty="0">
                  <a:solidFill>
                    <a:srgbClr val="FF0000"/>
                  </a:solidFill>
                </a:rPr>
                <a:t>*</a:t>
              </a:r>
            </a:p>
          </p:txBody>
        </p:sp>
        <p:sp>
          <p:nvSpPr>
            <p:cNvPr id="15" name="TextBox 14"/>
            <p:cNvSpPr txBox="1"/>
            <p:nvPr/>
          </p:nvSpPr>
          <p:spPr>
            <a:xfrm>
              <a:off x="7856429" y="1539817"/>
              <a:ext cx="204868" cy="375616"/>
            </a:xfrm>
            <a:prstGeom prst="rect">
              <a:avLst/>
            </a:prstGeom>
            <a:noFill/>
          </p:spPr>
          <p:txBody>
            <a:bodyPr wrap="square" rtlCol="0">
              <a:spAutoFit/>
            </a:bodyPr>
            <a:lstStyle/>
            <a:p>
              <a:r>
                <a:rPr lang="en-US" dirty="0">
                  <a:solidFill>
                    <a:srgbClr val="FF0000"/>
                  </a:solidFill>
                </a:rPr>
                <a:t>*</a:t>
              </a:r>
            </a:p>
          </p:txBody>
        </p:sp>
        <p:sp>
          <p:nvSpPr>
            <p:cNvPr id="16" name="TextBox 15"/>
            <p:cNvSpPr txBox="1"/>
            <p:nvPr/>
          </p:nvSpPr>
          <p:spPr>
            <a:xfrm>
              <a:off x="7824315" y="2416923"/>
              <a:ext cx="204868" cy="375616"/>
            </a:xfrm>
            <a:prstGeom prst="rect">
              <a:avLst/>
            </a:prstGeom>
            <a:noFill/>
          </p:spPr>
          <p:txBody>
            <a:bodyPr wrap="square" rtlCol="0">
              <a:spAutoFit/>
            </a:bodyPr>
            <a:lstStyle/>
            <a:p>
              <a:r>
                <a:rPr lang="en-US" dirty="0">
                  <a:solidFill>
                    <a:srgbClr val="FF0000"/>
                  </a:solidFill>
                </a:rPr>
                <a:t>*</a:t>
              </a:r>
            </a:p>
          </p:txBody>
        </p:sp>
        <p:sp>
          <p:nvSpPr>
            <p:cNvPr id="17" name="TextBox 16"/>
            <p:cNvSpPr txBox="1"/>
            <p:nvPr/>
          </p:nvSpPr>
          <p:spPr>
            <a:xfrm>
              <a:off x="8169572" y="2031934"/>
              <a:ext cx="204868" cy="375616"/>
            </a:xfrm>
            <a:prstGeom prst="rect">
              <a:avLst/>
            </a:prstGeom>
            <a:noFill/>
          </p:spPr>
          <p:txBody>
            <a:bodyPr wrap="square" rtlCol="0">
              <a:spAutoFit/>
            </a:bodyPr>
            <a:lstStyle/>
            <a:p>
              <a:r>
                <a:rPr lang="en-US" dirty="0">
                  <a:solidFill>
                    <a:srgbClr val="FF0000"/>
                  </a:solidFill>
                </a:rPr>
                <a:t>*</a:t>
              </a:r>
            </a:p>
          </p:txBody>
        </p:sp>
        <p:sp>
          <p:nvSpPr>
            <p:cNvPr id="18" name="TextBox 17"/>
            <p:cNvSpPr txBox="1"/>
            <p:nvPr/>
          </p:nvSpPr>
          <p:spPr>
            <a:xfrm>
              <a:off x="7753995" y="3190480"/>
              <a:ext cx="204868" cy="375616"/>
            </a:xfrm>
            <a:prstGeom prst="rect">
              <a:avLst/>
            </a:prstGeom>
            <a:noFill/>
          </p:spPr>
          <p:txBody>
            <a:bodyPr wrap="square" rtlCol="0">
              <a:spAutoFit/>
            </a:bodyPr>
            <a:lstStyle/>
            <a:p>
              <a:r>
                <a:rPr lang="en-US" dirty="0">
                  <a:solidFill>
                    <a:srgbClr val="FF0000"/>
                  </a:solidFill>
                </a:rPr>
                <a:t>*</a:t>
              </a:r>
            </a:p>
          </p:txBody>
        </p:sp>
        <p:sp>
          <p:nvSpPr>
            <p:cNvPr id="19" name="TextBox 18"/>
            <p:cNvSpPr txBox="1"/>
            <p:nvPr/>
          </p:nvSpPr>
          <p:spPr>
            <a:xfrm>
              <a:off x="7050947" y="4220077"/>
              <a:ext cx="204868" cy="375616"/>
            </a:xfrm>
            <a:prstGeom prst="rect">
              <a:avLst/>
            </a:prstGeom>
            <a:noFill/>
          </p:spPr>
          <p:txBody>
            <a:bodyPr wrap="square" rtlCol="0">
              <a:spAutoFit/>
            </a:bodyPr>
            <a:lstStyle/>
            <a:p>
              <a:r>
                <a:rPr lang="en-US" dirty="0">
                  <a:solidFill>
                    <a:srgbClr val="FF0000"/>
                  </a:solidFill>
                </a:rPr>
                <a:t>*</a:t>
              </a:r>
            </a:p>
          </p:txBody>
        </p:sp>
        <p:sp>
          <p:nvSpPr>
            <p:cNvPr id="20" name="TextBox 19"/>
            <p:cNvSpPr txBox="1"/>
            <p:nvPr/>
          </p:nvSpPr>
          <p:spPr>
            <a:xfrm>
              <a:off x="7205249" y="4038627"/>
              <a:ext cx="204868" cy="375616"/>
            </a:xfrm>
            <a:prstGeom prst="rect">
              <a:avLst/>
            </a:prstGeom>
            <a:noFill/>
          </p:spPr>
          <p:txBody>
            <a:bodyPr wrap="square" rtlCol="0">
              <a:spAutoFit/>
            </a:bodyPr>
            <a:lstStyle/>
            <a:p>
              <a:r>
                <a:rPr lang="en-US" dirty="0">
                  <a:solidFill>
                    <a:srgbClr val="FF0000"/>
                  </a:solidFill>
                </a:rPr>
                <a:t>*</a:t>
              </a:r>
            </a:p>
          </p:txBody>
        </p:sp>
        <p:sp>
          <p:nvSpPr>
            <p:cNvPr id="21" name="TextBox 20"/>
            <p:cNvSpPr txBox="1"/>
            <p:nvPr/>
          </p:nvSpPr>
          <p:spPr>
            <a:xfrm>
              <a:off x="6377293" y="3501427"/>
              <a:ext cx="204868" cy="375616"/>
            </a:xfrm>
            <a:prstGeom prst="rect">
              <a:avLst/>
            </a:prstGeom>
            <a:noFill/>
          </p:spPr>
          <p:txBody>
            <a:bodyPr wrap="square" rtlCol="0">
              <a:spAutoFit/>
            </a:bodyPr>
            <a:lstStyle/>
            <a:p>
              <a:r>
                <a:rPr lang="en-US" dirty="0">
                  <a:solidFill>
                    <a:srgbClr val="FF0000"/>
                  </a:solidFill>
                </a:rPr>
                <a:t>*</a:t>
              </a:r>
            </a:p>
          </p:txBody>
        </p:sp>
        <p:sp>
          <p:nvSpPr>
            <p:cNvPr id="22" name="TextBox 21"/>
            <p:cNvSpPr txBox="1"/>
            <p:nvPr/>
          </p:nvSpPr>
          <p:spPr>
            <a:xfrm>
              <a:off x="6034719" y="2295227"/>
              <a:ext cx="204868" cy="375616"/>
            </a:xfrm>
            <a:prstGeom prst="rect">
              <a:avLst/>
            </a:prstGeom>
            <a:noFill/>
          </p:spPr>
          <p:txBody>
            <a:bodyPr wrap="square" rtlCol="0">
              <a:spAutoFit/>
            </a:bodyPr>
            <a:lstStyle/>
            <a:p>
              <a:r>
                <a:rPr lang="en-US" dirty="0">
                  <a:solidFill>
                    <a:srgbClr val="FF0000"/>
                  </a:solidFill>
                </a:rPr>
                <a:t>*</a:t>
              </a:r>
            </a:p>
          </p:txBody>
        </p:sp>
        <p:sp>
          <p:nvSpPr>
            <p:cNvPr id="23" name="TextBox 22"/>
            <p:cNvSpPr txBox="1"/>
            <p:nvPr/>
          </p:nvSpPr>
          <p:spPr>
            <a:xfrm>
              <a:off x="6416981" y="2547670"/>
              <a:ext cx="204868" cy="375616"/>
            </a:xfrm>
            <a:prstGeom prst="rect">
              <a:avLst/>
            </a:prstGeom>
            <a:noFill/>
          </p:spPr>
          <p:txBody>
            <a:bodyPr wrap="square" rtlCol="0">
              <a:spAutoFit/>
            </a:bodyPr>
            <a:lstStyle/>
            <a:p>
              <a:r>
                <a:rPr lang="en-US" dirty="0">
                  <a:solidFill>
                    <a:srgbClr val="FF0000"/>
                  </a:solidFill>
                </a:rPr>
                <a:t>*</a:t>
              </a:r>
            </a:p>
          </p:txBody>
        </p:sp>
        <p:sp>
          <p:nvSpPr>
            <p:cNvPr id="24" name="TextBox 23"/>
            <p:cNvSpPr txBox="1"/>
            <p:nvPr/>
          </p:nvSpPr>
          <p:spPr>
            <a:xfrm>
              <a:off x="5403844" y="2316211"/>
              <a:ext cx="204868" cy="375616"/>
            </a:xfrm>
            <a:prstGeom prst="rect">
              <a:avLst/>
            </a:prstGeom>
            <a:noFill/>
          </p:spPr>
          <p:txBody>
            <a:bodyPr wrap="square" rtlCol="0">
              <a:spAutoFit/>
            </a:bodyPr>
            <a:lstStyle/>
            <a:p>
              <a:r>
                <a:rPr lang="en-US" dirty="0">
                  <a:solidFill>
                    <a:srgbClr val="FF0000"/>
                  </a:solidFill>
                </a:rPr>
                <a:t>*</a:t>
              </a:r>
            </a:p>
          </p:txBody>
        </p:sp>
        <p:sp>
          <p:nvSpPr>
            <p:cNvPr id="25" name="TextBox 24"/>
            <p:cNvSpPr txBox="1"/>
            <p:nvPr/>
          </p:nvSpPr>
          <p:spPr>
            <a:xfrm>
              <a:off x="5403847" y="2946675"/>
              <a:ext cx="204868" cy="375616"/>
            </a:xfrm>
            <a:prstGeom prst="rect">
              <a:avLst/>
            </a:prstGeom>
            <a:noFill/>
          </p:spPr>
          <p:txBody>
            <a:bodyPr wrap="square" rtlCol="0">
              <a:spAutoFit/>
            </a:bodyPr>
            <a:lstStyle/>
            <a:p>
              <a:r>
                <a:rPr lang="en-US" dirty="0">
                  <a:solidFill>
                    <a:srgbClr val="FF0000"/>
                  </a:solidFill>
                </a:rPr>
                <a:t>*</a:t>
              </a:r>
            </a:p>
          </p:txBody>
        </p:sp>
        <p:sp>
          <p:nvSpPr>
            <p:cNvPr id="26" name="TextBox 25"/>
            <p:cNvSpPr txBox="1"/>
            <p:nvPr/>
          </p:nvSpPr>
          <p:spPr>
            <a:xfrm>
              <a:off x="5403844" y="3587387"/>
              <a:ext cx="204868" cy="375616"/>
            </a:xfrm>
            <a:prstGeom prst="rect">
              <a:avLst/>
            </a:prstGeom>
            <a:noFill/>
          </p:spPr>
          <p:txBody>
            <a:bodyPr wrap="square" rtlCol="0">
              <a:spAutoFit/>
            </a:bodyPr>
            <a:lstStyle/>
            <a:p>
              <a:r>
                <a:rPr lang="en-US" dirty="0">
                  <a:solidFill>
                    <a:srgbClr val="FF0000"/>
                  </a:solidFill>
                </a:rPr>
                <a:t>*</a:t>
              </a:r>
            </a:p>
          </p:txBody>
        </p:sp>
        <p:sp>
          <p:nvSpPr>
            <p:cNvPr id="27" name="TextBox 26"/>
            <p:cNvSpPr txBox="1"/>
            <p:nvPr/>
          </p:nvSpPr>
          <p:spPr>
            <a:xfrm>
              <a:off x="5396258" y="4389011"/>
              <a:ext cx="204868" cy="375616"/>
            </a:xfrm>
            <a:prstGeom prst="rect">
              <a:avLst/>
            </a:prstGeom>
            <a:noFill/>
          </p:spPr>
          <p:txBody>
            <a:bodyPr wrap="square" rtlCol="0">
              <a:spAutoFit/>
            </a:bodyPr>
            <a:lstStyle/>
            <a:p>
              <a:r>
                <a:rPr lang="en-US" dirty="0">
                  <a:solidFill>
                    <a:srgbClr val="FF0000"/>
                  </a:solidFill>
                </a:rPr>
                <a:t>*</a:t>
              </a:r>
            </a:p>
          </p:txBody>
        </p:sp>
        <p:sp>
          <p:nvSpPr>
            <p:cNvPr id="28" name="TextBox 27"/>
            <p:cNvSpPr txBox="1"/>
            <p:nvPr/>
          </p:nvSpPr>
          <p:spPr>
            <a:xfrm>
              <a:off x="4927717" y="4901989"/>
              <a:ext cx="204868" cy="375616"/>
            </a:xfrm>
            <a:prstGeom prst="rect">
              <a:avLst/>
            </a:prstGeom>
            <a:noFill/>
          </p:spPr>
          <p:txBody>
            <a:bodyPr wrap="square" rtlCol="0">
              <a:spAutoFit/>
            </a:bodyPr>
            <a:lstStyle/>
            <a:p>
              <a:r>
                <a:rPr lang="en-US" dirty="0">
                  <a:solidFill>
                    <a:srgbClr val="FF0000"/>
                  </a:solidFill>
                </a:rPr>
                <a:t>*</a:t>
              </a:r>
            </a:p>
          </p:txBody>
        </p:sp>
      </p:grpSp>
      <p:sp>
        <p:nvSpPr>
          <p:cNvPr id="3" name="Slide Number Placeholder 2"/>
          <p:cNvSpPr>
            <a:spLocks noGrp="1"/>
          </p:cNvSpPr>
          <p:nvPr>
            <p:ph type="sldNum" sz="quarter" idx="12"/>
          </p:nvPr>
        </p:nvSpPr>
        <p:spPr/>
        <p:txBody>
          <a:bodyPr/>
          <a:lstStyle/>
          <a:p>
            <a:fld id="{437766D1-85F3-4E34-814F-4368878456E8}" type="slidenum">
              <a:rPr lang="en-US" smtClean="0"/>
              <a:t>3</a:t>
            </a:fld>
            <a:endParaRPr lang="en-US"/>
          </a:p>
        </p:txBody>
      </p:sp>
    </p:spTree>
    <p:extLst>
      <p:ext uri="{BB962C8B-B14F-4D97-AF65-F5344CB8AC3E}">
        <p14:creationId xmlns:p14="http://schemas.microsoft.com/office/powerpoint/2010/main" val="101379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520910750"/>
              </p:ext>
            </p:extLst>
          </p:nvPr>
        </p:nvGraphicFramePr>
        <p:xfrm>
          <a:off x="326582" y="1327660"/>
          <a:ext cx="8510953" cy="4849142"/>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dirty="0">
                          <a:effectLst/>
                        </a:rPr>
                        <a:t>Community facility</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5252308" y="2367669"/>
            <a:ext cx="699795" cy="2873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57172" y="2262483"/>
            <a:ext cx="1980362" cy="2031325"/>
          </a:xfrm>
          <a:prstGeom prst="rect">
            <a:avLst/>
          </a:prstGeom>
          <a:solidFill>
            <a:schemeClr val="bg1"/>
          </a:solidFill>
          <a:ln>
            <a:solidFill>
              <a:srgbClr val="FF0000"/>
            </a:solidFill>
          </a:ln>
        </p:spPr>
        <p:txBody>
          <a:bodyPr wrap="square" rtlCol="0">
            <a:spAutoFit/>
          </a:bodyPr>
          <a:lstStyle/>
          <a:p>
            <a:r>
              <a:rPr lang="en-US" sz="1400" dirty="0"/>
              <a:t>Only residential and verified community facilities are eligible for PCE reimbursement</a:t>
            </a:r>
          </a:p>
          <a:p>
            <a:endParaRPr lang="en-US" sz="1400" dirty="0"/>
          </a:p>
          <a:p>
            <a:r>
              <a:rPr lang="en-US" sz="1400" dirty="0"/>
              <a:t>See the RCA Letter Order “Appendix 1” or Tariff Filing for the PCE credit rate</a:t>
            </a:r>
          </a:p>
        </p:txBody>
      </p:sp>
      <p:cxnSp>
        <p:nvCxnSpPr>
          <p:cNvPr id="5" name="Straight Arrow Connector 4"/>
          <p:cNvCxnSpPr/>
          <p:nvPr/>
        </p:nvCxnSpPr>
        <p:spPr>
          <a:xfrm flipH="1">
            <a:off x="5952100" y="2862647"/>
            <a:ext cx="905070" cy="937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252307" y="2760116"/>
            <a:ext cx="699795" cy="33813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2" idx="1"/>
          </p:cNvCxnSpPr>
          <p:nvPr/>
        </p:nvCxnSpPr>
        <p:spPr>
          <a:xfrm flipH="1" flipV="1">
            <a:off x="5952104" y="2458771"/>
            <a:ext cx="905068" cy="8193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326582" y="456407"/>
            <a:ext cx="8510953" cy="780150"/>
          </a:xfrm>
        </p:spPr>
        <p:txBody>
          <a:bodyPr>
            <a:normAutofit/>
          </a:bodyPr>
          <a:lstStyle/>
          <a:p>
            <a:r>
              <a:rPr lang="en-US" sz="3600" dirty="0"/>
              <a:t>PCE reimbursement rate by customer class</a:t>
            </a:r>
          </a:p>
        </p:txBody>
      </p:sp>
      <p:sp>
        <p:nvSpPr>
          <p:cNvPr id="4" name="Slide Number Placeholder 3"/>
          <p:cNvSpPr>
            <a:spLocks noGrp="1"/>
          </p:cNvSpPr>
          <p:nvPr>
            <p:ph type="sldNum" sz="quarter" idx="12"/>
          </p:nvPr>
        </p:nvSpPr>
        <p:spPr/>
        <p:txBody>
          <a:bodyPr/>
          <a:lstStyle/>
          <a:p>
            <a:fld id="{437766D1-85F3-4E34-814F-4368878456E8}" type="slidenum">
              <a:rPr lang="en-US" smtClean="0"/>
              <a:t>30</a:t>
            </a:fld>
            <a:endParaRPr lang="en-US"/>
          </a:p>
        </p:txBody>
      </p:sp>
    </p:spTree>
    <p:extLst>
      <p:ext uri="{BB962C8B-B14F-4D97-AF65-F5344CB8AC3E}">
        <p14:creationId xmlns:p14="http://schemas.microsoft.com/office/powerpoint/2010/main" val="411254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PCE levels</a:t>
            </a:r>
            <a:endParaRPr lang="en-US" dirty="0"/>
          </a:p>
        </p:txBody>
      </p:sp>
      <p:sp>
        <p:nvSpPr>
          <p:cNvPr id="4" name="Text Placeholder 3"/>
          <p:cNvSpPr>
            <a:spLocks noGrp="1"/>
          </p:cNvSpPr>
          <p:nvPr>
            <p:ph type="body" sz="half" idx="2"/>
          </p:nvPr>
        </p:nvSpPr>
        <p:spPr/>
        <p:txBody>
          <a:bodyPr/>
          <a:lstStyle/>
          <a:p>
            <a:r>
              <a:rPr lang="en-US" dirty="0" smtClean="0"/>
              <a:t>The PCE levels can be found on the memorandum for an Annual Update, Fuel Cost Update, or other change that the utility has submitted.</a:t>
            </a:r>
            <a:endParaRPr lang="en-US" dirty="0"/>
          </a:p>
        </p:txBody>
      </p:sp>
      <p:sp>
        <p:nvSpPr>
          <p:cNvPr id="5" name="Slide Number Placeholder 4"/>
          <p:cNvSpPr>
            <a:spLocks noGrp="1"/>
          </p:cNvSpPr>
          <p:nvPr>
            <p:ph type="sldNum" sz="quarter" idx="12"/>
          </p:nvPr>
        </p:nvSpPr>
        <p:spPr/>
        <p:txBody>
          <a:bodyPr/>
          <a:lstStyle/>
          <a:p>
            <a:fld id="{437766D1-85F3-4E34-814F-4368878456E8}" type="slidenum">
              <a:rPr lang="en-US" smtClean="0"/>
              <a:t>31</a:t>
            </a:fld>
            <a:endParaRPr lang="en-US"/>
          </a:p>
        </p:txBody>
      </p:sp>
      <p:grpSp>
        <p:nvGrpSpPr>
          <p:cNvPr id="6" name="Group 5"/>
          <p:cNvGrpSpPr>
            <a:grpSpLocks noChangeAspect="1"/>
          </p:cNvGrpSpPr>
          <p:nvPr/>
        </p:nvGrpSpPr>
        <p:grpSpPr>
          <a:xfrm>
            <a:off x="3857229" y="397181"/>
            <a:ext cx="4381935" cy="5717891"/>
            <a:chOff x="304364" y="494731"/>
            <a:chExt cx="6249272" cy="8154538"/>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64" y="494731"/>
              <a:ext cx="6249272" cy="8154538"/>
            </a:xfrm>
            <a:prstGeom prst="rect">
              <a:avLst/>
            </a:prstGeom>
          </p:spPr>
        </p:pic>
        <p:sp>
          <p:nvSpPr>
            <p:cNvPr id="8" name="TextBox 7"/>
            <p:cNvSpPr txBox="1"/>
            <p:nvPr/>
          </p:nvSpPr>
          <p:spPr>
            <a:xfrm>
              <a:off x="1920240" y="2289377"/>
              <a:ext cx="2011679" cy="329200"/>
            </a:xfrm>
            <a:prstGeom prst="rect">
              <a:avLst/>
            </a:prstGeom>
            <a:solidFill>
              <a:schemeClr val="bg1"/>
            </a:solidFill>
          </p:spPr>
          <p:txBody>
            <a:bodyPr wrap="square" rtlCol="0">
              <a:spAutoFit/>
            </a:bodyPr>
            <a:lstStyle/>
            <a:p>
              <a:r>
                <a:rPr lang="en-US" sz="900" dirty="0" smtClean="0"/>
                <a:t>Seal City Electric Coop</a:t>
              </a:r>
              <a:endParaRPr lang="en-US" sz="900" dirty="0"/>
            </a:p>
          </p:txBody>
        </p:sp>
        <p:sp>
          <p:nvSpPr>
            <p:cNvPr id="9" name="TextBox 8"/>
            <p:cNvSpPr txBox="1"/>
            <p:nvPr/>
          </p:nvSpPr>
          <p:spPr>
            <a:xfrm>
              <a:off x="3603309" y="4765045"/>
              <a:ext cx="2283142" cy="504085"/>
            </a:xfrm>
            <a:prstGeom prst="rect">
              <a:avLst/>
            </a:prstGeom>
            <a:solidFill>
              <a:schemeClr val="bg1"/>
            </a:solidFill>
          </p:spPr>
          <p:txBody>
            <a:bodyPr wrap="square" rtlCol="0">
              <a:spAutoFit/>
            </a:bodyPr>
            <a:lstStyle/>
            <a:p>
              <a:r>
                <a:rPr lang="en-US" sz="900" dirty="0"/>
                <a:t>$</a:t>
              </a:r>
              <a:r>
                <a:rPr lang="en-US" sz="900" dirty="0" smtClean="0"/>
                <a:t>0.2012		$0.4032</a:t>
              </a:r>
            </a:p>
            <a:p>
              <a:r>
                <a:rPr lang="en-US" sz="900" dirty="0"/>
                <a:t>$</a:t>
              </a:r>
              <a:r>
                <a:rPr lang="en-US" sz="900" dirty="0" smtClean="0"/>
                <a:t>0.1532		$0.3625</a:t>
              </a:r>
            </a:p>
          </p:txBody>
        </p:sp>
      </p:grpSp>
    </p:spTree>
    <p:extLst>
      <p:ext uri="{BB962C8B-B14F-4D97-AF65-F5344CB8AC3E}">
        <p14:creationId xmlns:p14="http://schemas.microsoft.com/office/powerpoint/2010/main" val="1669491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9815560"/>
              </p:ext>
            </p:extLst>
          </p:nvPr>
        </p:nvGraphicFramePr>
        <p:xfrm>
          <a:off x="326582" y="1327660"/>
          <a:ext cx="8510953" cy="4849142"/>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5745932" y="1920714"/>
            <a:ext cx="699795" cy="14367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45727" y="3448593"/>
            <a:ext cx="2491273" cy="1077218"/>
          </a:xfrm>
          <a:prstGeom prst="rect">
            <a:avLst/>
          </a:prstGeom>
          <a:solidFill>
            <a:schemeClr val="bg1"/>
          </a:solidFill>
          <a:ln>
            <a:solidFill>
              <a:srgbClr val="FF0000"/>
            </a:solidFill>
          </a:ln>
        </p:spPr>
        <p:txBody>
          <a:bodyPr wrap="square" rtlCol="0">
            <a:spAutoFit/>
          </a:bodyPr>
          <a:lstStyle/>
          <a:p>
            <a:r>
              <a:rPr lang="en-US" sz="1600" dirty="0"/>
              <a:t>A utility can charge each customer class may a unique monthly charge, or no monthly charge</a:t>
            </a:r>
          </a:p>
        </p:txBody>
      </p:sp>
      <p:cxnSp>
        <p:nvCxnSpPr>
          <p:cNvPr id="10" name="Straight Arrow Connector 9"/>
          <p:cNvCxnSpPr>
            <a:stCxn id="2" idx="1"/>
            <a:endCxn id="3" idx="4"/>
          </p:cNvCxnSpPr>
          <p:nvPr/>
        </p:nvCxnSpPr>
        <p:spPr>
          <a:xfrm flipH="1" flipV="1">
            <a:off x="6095830" y="3357490"/>
            <a:ext cx="349897" cy="6297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2"/>
          <p:cNvSpPr>
            <a:spLocks noGrp="1"/>
          </p:cNvSpPr>
          <p:nvPr>
            <p:ph type="title"/>
          </p:nvPr>
        </p:nvSpPr>
        <p:spPr>
          <a:xfrm>
            <a:off x="326582" y="456407"/>
            <a:ext cx="8510953" cy="780150"/>
          </a:xfrm>
        </p:spPr>
        <p:txBody>
          <a:bodyPr>
            <a:normAutofit/>
          </a:bodyPr>
          <a:lstStyle/>
          <a:p>
            <a:r>
              <a:rPr lang="en-US" sz="3600" dirty="0"/>
              <a:t>Monthly customer charges by customer class</a:t>
            </a:r>
          </a:p>
        </p:txBody>
      </p:sp>
      <p:sp>
        <p:nvSpPr>
          <p:cNvPr id="4" name="Slide Number Placeholder 3"/>
          <p:cNvSpPr>
            <a:spLocks noGrp="1"/>
          </p:cNvSpPr>
          <p:nvPr>
            <p:ph type="sldNum" sz="quarter" idx="12"/>
          </p:nvPr>
        </p:nvSpPr>
        <p:spPr/>
        <p:txBody>
          <a:bodyPr/>
          <a:lstStyle/>
          <a:p>
            <a:fld id="{437766D1-85F3-4E34-814F-4368878456E8}" type="slidenum">
              <a:rPr lang="en-US" smtClean="0"/>
              <a:t>32</a:t>
            </a:fld>
            <a:endParaRPr lang="en-US"/>
          </a:p>
        </p:txBody>
      </p:sp>
    </p:spTree>
    <p:extLst>
      <p:ext uri="{BB962C8B-B14F-4D97-AF65-F5344CB8AC3E}">
        <p14:creationId xmlns:p14="http://schemas.microsoft.com/office/powerpoint/2010/main" val="2797349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31975885"/>
              </p:ext>
            </p:extLst>
          </p:nvPr>
        </p:nvGraphicFramePr>
        <p:xfrm>
          <a:off x="326582" y="1327660"/>
          <a:ext cx="8510953" cy="4849142"/>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8333362" y="1805783"/>
            <a:ext cx="576605" cy="146476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6559" y="2237111"/>
            <a:ext cx="3980345" cy="1815882"/>
          </a:xfrm>
          <a:prstGeom prst="rect">
            <a:avLst/>
          </a:prstGeom>
          <a:solidFill>
            <a:schemeClr val="bg1"/>
          </a:solidFill>
          <a:ln>
            <a:solidFill>
              <a:srgbClr val="FF0000"/>
            </a:solidFill>
          </a:ln>
        </p:spPr>
        <p:txBody>
          <a:bodyPr wrap="square" rtlCol="0">
            <a:spAutoFit/>
          </a:bodyPr>
          <a:lstStyle/>
          <a:p>
            <a:r>
              <a:rPr lang="en-US" sz="1600" dirty="0"/>
              <a:t>The maximum number of monthly community facility kWhs covered by PCE is equal to the population (as defined by the Alaska </a:t>
            </a:r>
            <a:r>
              <a:rPr lang="en-US" sz="1600" dirty="0" smtClean="0"/>
              <a:t>Division of Community and Regional Affairs [DCRA]) </a:t>
            </a:r>
            <a:r>
              <a:rPr lang="en-US" sz="1600" dirty="0"/>
              <a:t>times 70 kWh per person. </a:t>
            </a:r>
          </a:p>
          <a:p>
            <a:r>
              <a:rPr lang="en-US" sz="1600" dirty="0"/>
              <a:t>The total community facility kWh cannot be greater than this maximum.</a:t>
            </a:r>
          </a:p>
        </p:txBody>
      </p:sp>
      <p:cxnSp>
        <p:nvCxnSpPr>
          <p:cNvPr id="10" name="Straight Arrow Connector 9"/>
          <p:cNvCxnSpPr>
            <a:stCxn id="2" idx="3"/>
            <a:endCxn id="3" idx="2"/>
          </p:cNvCxnSpPr>
          <p:nvPr/>
        </p:nvCxnSpPr>
        <p:spPr>
          <a:xfrm flipV="1">
            <a:off x="6726904" y="2538168"/>
            <a:ext cx="1606458" cy="6068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2"/>
          <p:cNvSpPr>
            <a:spLocks noGrp="1"/>
          </p:cNvSpPr>
          <p:nvPr>
            <p:ph type="title"/>
          </p:nvPr>
        </p:nvSpPr>
        <p:spPr>
          <a:xfrm>
            <a:off x="326582" y="456407"/>
            <a:ext cx="8510953" cy="780150"/>
          </a:xfrm>
        </p:spPr>
        <p:txBody>
          <a:bodyPr>
            <a:normAutofit/>
          </a:bodyPr>
          <a:lstStyle/>
          <a:p>
            <a:r>
              <a:rPr lang="en-US" sz="3600" dirty="0"/>
              <a:t>Community facility PCE-eligible kWh</a:t>
            </a:r>
          </a:p>
        </p:txBody>
      </p:sp>
      <p:sp>
        <p:nvSpPr>
          <p:cNvPr id="4" name="Slide Number Placeholder 3"/>
          <p:cNvSpPr>
            <a:spLocks noGrp="1"/>
          </p:cNvSpPr>
          <p:nvPr>
            <p:ph type="sldNum" sz="quarter" idx="12"/>
          </p:nvPr>
        </p:nvSpPr>
        <p:spPr/>
        <p:txBody>
          <a:bodyPr/>
          <a:lstStyle/>
          <a:p>
            <a:fld id="{437766D1-85F3-4E34-814F-4368878456E8}" type="slidenum">
              <a:rPr lang="en-US" smtClean="0"/>
              <a:t>33</a:t>
            </a:fld>
            <a:endParaRPr lang="en-US"/>
          </a:p>
        </p:txBody>
      </p:sp>
    </p:spTree>
    <p:extLst>
      <p:ext uri="{BB962C8B-B14F-4D97-AF65-F5344CB8AC3E}">
        <p14:creationId xmlns:p14="http://schemas.microsoft.com/office/powerpoint/2010/main" val="2404426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514687505"/>
              </p:ext>
            </p:extLst>
          </p:nvPr>
        </p:nvGraphicFramePr>
        <p:xfrm>
          <a:off x="326582" y="1327660"/>
          <a:ext cx="8510953" cy="4849142"/>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11" name="Title 12"/>
          <p:cNvSpPr>
            <a:spLocks noGrp="1"/>
          </p:cNvSpPr>
          <p:nvPr>
            <p:ph type="title"/>
          </p:nvPr>
        </p:nvSpPr>
        <p:spPr>
          <a:xfrm>
            <a:off x="326582" y="319881"/>
            <a:ext cx="8510953" cy="916676"/>
          </a:xfrm>
        </p:spPr>
        <p:txBody>
          <a:bodyPr>
            <a:normAutofit/>
          </a:bodyPr>
          <a:lstStyle/>
          <a:p>
            <a:r>
              <a:rPr lang="en-US" sz="3600" dirty="0"/>
              <a:t>Customer information included on ledger</a:t>
            </a:r>
          </a:p>
        </p:txBody>
      </p:sp>
      <p:sp>
        <p:nvSpPr>
          <p:cNvPr id="4" name="Oval 3"/>
          <p:cNvSpPr/>
          <p:nvPr/>
        </p:nvSpPr>
        <p:spPr>
          <a:xfrm>
            <a:off x="240750" y="3287215"/>
            <a:ext cx="1960685" cy="31081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36736" y="2004043"/>
            <a:ext cx="2929813" cy="2062103"/>
          </a:xfrm>
          <a:prstGeom prst="rect">
            <a:avLst/>
          </a:prstGeom>
          <a:solidFill>
            <a:schemeClr val="bg1"/>
          </a:solidFill>
          <a:ln>
            <a:solidFill>
              <a:srgbClr val="FF0000"/>
            </a:solidFill>
          </a:ln>
        </p:spPr>
        <p:txBody>
          <a:bodyPr wrap="square" rtlCol="0">
            <a:spAutoFit/>
          </a:bodyPr>
          <a:lstStyle/>
          <a:p>
            <a:r>
              <a:rPr lang="en-US" sz="1600" dirty="0"/>
              <a:t>Customer information:</a:t>
            </a:r>
          </a:p>
          <a:p>
            <a:pPr marL="342900" indent="-342900">
              <a:buFont typeface="+mj-lt"/>
              <a:buAutoNum type="arabicPeriod"/>
            </a:pPr>
            <a:r>
              <a:rPr lang="en-US" sz="1600" dirty="0" smtClean="0"/>
              <a:t>Name—alphabetize </a:t>
            </a:r>
            <a:endParaRPr lang="en-US" sz="1600" dirty="0"/>
          </a:p>
          <a:p>
            <a:pPr marL="342900" indent="-342900">
              <a:buFont typeface="+mj-lt"/>
              <a:buAutoNum type="arabicPeriod"/>
            </a:pPr>
            <a:r>
              <a:rPr lang="en-US" sz="1600" dirty="0"/>
              <a:t>Customer number</a:t>
            </a:r>
          </a:p>
          <a:p>
            <a:pPr marL="342900" indent="-342900">
              <a:buFont typeface="+mj-lt"/>
              <a:buAutoNum type="arabicPeriod"/>
            </a:pPr>
            <a:r>
              <a:rPr lang="en-US" sz="1600" dirty="0"/>
              <a:t>Meter number</a:t>
            </a:r>
          </a:p>
          <a:p>
            <a:pPr marL="342900" indent="-342900">
              <a:buFont typeface="+mj-lt"/>
              <a:buAutoNum type="arabicPeriod"/>
            </a:pPr>
            <a:r>
              <a:rPr lang="en-US" sz="1600" dirty="0"/>
              <a:t>Rate </a:t>
            </a:r>
            <a:r>
              <a:rPr lang="en-US" sz="1600" dirty="0" smtClean="0"/>
              <a:t>class—separate the customers by customer class and provide a sum for each customer class </a:t>
            </a:r>
            <a:endParaRPr lang="en-US" sz="1600" dirty="0"/>
          </a:p>
        </p:txBody>
      </p:sp>
      <p:cxnSp>
        <p:nvCxnSpPr>
          <p:cNvPr id="6" name="Straight Arrow Connector 5"/>
          <p:cNvCxnSpPr>
            <a:stCxn id="5" idx="2"/>
            <a:endCxn id="4" idx="6"/>
          </p:cNvCxnSpPr>
          <p:nvPr/>
        </p:nvCxnSpPr>
        <p:spPr>
          <a:xfrm flipH="1">
            <a:off x="2201435" y="4066146"/>
            <a:ext cx="1700208" cy="7751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34</a:t>
            </a:fld>
            <a:endParaRPr lang="en-US"/>
          </a:p>
        </p:txBody>
      </p:sp>
    </p:spTree>
    <p:extLst>
      <p:ext uri="{BB962C8B-B14F-4D97-AF65-F5344CB8AC3E}">
        <p14:creationId xmlns:p14="http://schemas.microsoft.com/office/powerpoint/2010/main" val="4086084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69" y="812251"/>
            <a:ext cx="7886700" cy="3841507"/>
          </a:xfrm>
        </p:spPr>
        <p:txBody>
          <a:bodyPr>
            <a:normAutofit/>
          </a:bodyPr>
          <a:lstStyle/>
          <a:p>
            <a:r>
              <a:rPr lang="en-US" sz="4400" dirty="0"/>
              <a:t>Step 7: Transfer customer   		   	 </a:t>
            </a:r>
            <a:r>
              <a:rPr lang="en-US" sz="4400" dirty="0" smtClean="0"/>
              <a:t>     consumption </a:t>
            </a:r>
            <a:r>
              <a:rPr lang="en-US" sz="4400" dirty="0"/>
              <a:t>data from 		      </a:t>
            </a:r>
            <a:r>
              <a:rPr lang="en-US" sz="4400" dirty="0" smtClean="0"/>
              <a:t>meter </a:t>
            </a:r>
            <a:r>
              <a:rPr lang="en-US" sz="4400" dirty="0"/>
              <a:t>reading sheet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35</a:t>
            </a:fld>
            <a:endParaRPr lang="en-US"/>
          </a:p>
        </p:txBody>
      </p:sp>
    </p:spTree>
    <p:extLst>
      <p:ext uri="{BB962C8B-B14F-4D97-AF65-F5344CB8AC3E}">
        <p14:creationId xmlns:p14="http://schemas.microsoft.com/office/powerpoint/2010/main" val="191555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txBox="1">
            <a:spLocks/>
          </p:cNvSpPr>
          <p:nvPr/>
        </p:nvSpPr>
        <p:spPr>
          <a:xfrm>
            <a:off x="326582" y="319881"/>
            <a:ext cx="8510953" cy="916676"/>
          </a:xfrm>
          <a:prstGeom prst="rect">
            <a:avLst/>
          </a:prstGeom>
        </p:spPr>
        <p:txBody>
          <a:bodyPr vert="horz" lIns="91440" tIns="45720" rIns="91440" bIns="45720" rtlCol="0" anchor="ctr">
            <a:normAutofit/>
          </a:bodyPr>
          <a:lstStyle>
            <a:lvl1pPr algn="l" defTabSz="932688" rtl="0" eaLnBrk="1" latinLnBrk="0" hangingPunct="1">
              <a:lnSpc>
                <a:spcPct val="90000"/>
              </a:lnSpc>
              <a:spcBef>
                <a:spcPct val="0"/>
              </a:spcBef>
              <a:buNone/>
              <a:defRPr sz="4488" kern="1200">
                <a:solidFill>
                  <a:schemeClr val="tx1"/>
                </a:solidFill>
                <a:latin typeface="+mj-lt"/>
                <a:ea typeface="+mj-ea"/>
                <a:cs typeface="+mj-cs"/>
              </a:defRPr>
            </a:lvl1pPr>
          </a:lstStyle>
          <a:p>
            <a:r>
              <a:rPr lang="en-US" sz="3600" dirty="0" smtClean="0"/>
              <a:t>Sort meter reading sheet</a:t>
            </a:r>
            <a:endParaRPr lang="en-US" sz="3600" dirty="0"/>
          </a:p>
        </p:txBody>
      </p:sp>
      <p:sp>
        <p:nvSpPr>
          <p:cNvPr id="7" name="TextBox 6"/>
          <p:cNvSpPr txBox="1"/>
          <p:nvPr/>
        </p:nvSpPr>
        <p:spPr>
          <a:xfrm>
            <a:off x="326582" y="5009238"/>
            <a:ext cx="8304245" cy="307777"/>
          </a:xfrm>
          <a:prstGeom prst="rect">
            <a:avLst/>
          </a:prstGeom>
          <a:noFill/>
        </p:spPr>
        <p:txBody>
          <a:bodyPr wrap="square" rtlCol="0">
            <a:spAutoFit/>
          </a:bodyPr>
          <a:lstStyle/>
          <a:p>
            <a:r>
              <a:rPr lang="en-US" sz="1400" dirty="0" err="1" smtClean="0"/>
              <a:t>Commerical</a:t>
            </a:r>
            <a:r>
              <a:rPr lang="en-US" sz="1400" dirty="0" smtClean="0"/>
              <a:t>, community facility, federal/state, residential. May not be same order as customer ledger</a:t>
            </a:r>
            <a:endParaRPr lang="en-US" sz="1400" dirty="0"/>
          </a:p>
        </p:txBody>
      </p:sp>
      <p:graphicFrame>
        <p:nvGraphicFramePr>
          <p:cNvPr id="3" name="Object 2"/>
          <p:cNvGraphicFramePr>
            <a:graphicFrameLocks noChangeAspect="1"/>
          </p:cNvGraphicFramePr>
          <p:nvPr>
            <p:extLst>
              <p:ext uri="{D42A27DB-BD31-4B8C-83A1-F6EECF244321}">
                <p14:modId xmlns:p14="http://schemas.microsoft.com/office/powerpoint/2010/main" val="2913910746"/>
              </p:ext>
            </p:extLst>
          </p:nvPr>
        </p:nvGraphicFramePr>
        <p:xfrm>
          <a:off x="326582" y="1040615"/>
          <a:ext cx="8630806" cy="3901054"/>
        </p:xfrm>
        <a:graphic>
          <a:graphicData uri="http://schemas.openxmlformats.org/presentationml/2006/ole">
            <mc:AlternateContent xmlns:mc="http://schemas.openxmlformats.org/markup-compatibility/2006">
              <mc:Choice xmlns:v="urn:schemas-microsoft-com:vml" Requires="v">
                <p:oleObj spid="_x0000_s2077" name="Worksheet" r:id="rId3" imgW="11820385" imgH="5343391" progId="Excel.Sheet.12">
                  <p:embed/>
                </p:oleObj>
              </mc:Choice>
              <mc:Fallback>
                <p:oleObj name="Worksheet" r:id="rId3" imgW="11820385" imgH="5343391" progId="Excel.Sheet.12">
                  <p:embed/>
                  <p:pic>
                    <p:nvPicPr>
                      <p:cNvPr id="0" name=""/>
                      <p:cNvPicPr/>
                      <p:nvPr/>
                    </p:nvPicPr>
                    <p:blipFill>
                      <a:blip r:embed="rId4"/>
                      <a:stretch>
                        <a:fillRect/>
                      </a:stretch>
                    </p:blipFill>
                    <p:spPr>
                      <a:xfrm>
                        <a:off x="326582" y="1040615"/>
                        <a:ext cx="8630806" cy="3901054"/>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437766D1-85F3-4E34-814F-4368878456E8}" type="slidenum">
              <a:rPr lang="en-US" smtClean="0"/>
              <a:t>36</a:t>
            </a:fld>
            <a:endParaRPr lang="en-US"/>
          </a:p>
        </p:txBody>
      </p:sp>
    </p:spTree>
    <p:extLst>
      <p:ext uri="{BB962C8B-B14F-4D97-AF65-F5344CB8AC3E}">
        <p14:creationId xmlns:p14="http://schemas.microsoft.com/office/powerpoint/2010/main" val="3183888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43718542"/>
              </p:ext>
            </p:extLst>
          </p:nvPr>
        </p:nvGraphicFramePr>
        <p:xfrm>
          <a:off x="326582" y="1327660"/>
          <a:ext cx="8510953" cy="4849142"/>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8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11" name="Title 12"/>
          <p:cNvSpPr>
            <a:spLocks noGrp="1"/>
          </p:cNvSpPr>
          <p:nvPr>
            <p:ph type="title"/>
          </p:nvPr>
        </p:nvSpPr>
        <p:spPr>
          <a:xfrm>
            <a:off x="326582" y="456407"/>
            <a:ext cx="8510953" cy="780150"/>
          </a:xfrm>
        </p:spPr>
        <p:txBody>
          <a:bodyPr>
            <a:normAutofit/>
          </a:bodyPr>
          <a:lstStyle/>
          <a:p>
            <a:r>
              <a:rPr lang="en-US" sz="3600" dirty="0"/>
              <a:t>Transfer meter reads to customer ledger</a:t>
            </a:r>
          </a:p>
        </p:txBody>
      </p:sp>
      <p:sp>
        <p:nvSpPr>
          <p:cNvPr id="4" name="Oval 3"/>
          <p:cNvSpPr/>
          <p:nvPr/>
        </p:nvSpPr>
        <p:spPr>
          <a:xfrm>
            <a:off x="1946458" y="3159753"/>
            <a:ext cx="1837592" cy="31081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07665" y="1731518"/>
            <a:ext cx="3439380" cy="2800767"/>
          </a:xfrm>
          <a:prstGeom prst="rect">
            <a:avLst/>
          </a:prstGeom>
          <a:solidFill>
            <a:schemeClr val="bg1"/>
          </a:solidFill>
          <a:ln>
            <a:solidFill>
              <a:srgbClr val="FF0000"/>
            </a:solidFill>
          </a:ln>
        </p:spPr>
        <p:txBody>
          <a:bodyPr wrap="square" rtlCol="0">
            <a:spAutoFit/>
          </a:bodyPr>
          <a:lstStyle/>
          <a:p>
            <a:r>
              <a:rPr lang="en-US" sz="1600" dirty="0"/>
              <a:t>From the meter reading sheet, transfer:</a:t>
            </a:r>
          </a:p>
          <a:p>
            <a:pPr marL="342900" indent="-342900">
              <a:buAutoNum type="arabicPeriod"/>
            </a:pPr>
            <a:r>
              <a:rPr lang="en-US" sz="1600" dirty="0" smtClean="0"/>
              <a:t>Current meter reading</a:t>
            </a:r>
            <a:endParaRPr lang="en-US" sz="1600" dirty="0"/>
          </a:p>
          <a:p>
            <a:pPr marL="342900" indent="-342900">
              <a:buAutoNum type="arabicPeriod"/>
            </a:pPr>
            <a:r>
              <a:rPr lang="en-US" sz="1600" dirty="0" smtClean="0"/>
              <a:t>Previous meter reading</a:t>
            </a:r>
            <a:endParaRPr lang="en-US" sz="1600" dirty="0"/>
          </a:p>
          <a:p>
            <a:pPr marL="342900" indent="-342900">
              <a:buAutoNum type="arabicPeriod"/>
            </a:pPr>
            <a:r>
              <a:rPr lang="en-US" sz="1600" dirty="0" smtClean="0"/>
              <a:t>Total kWh used, </a:t>
            </a:r>
            <a:r>
              <a:rPr lang="en-US" sz="1600" dirty="0"/>
              <a:t>including meter </a:t>
            </a:r>
            <a:r>
              <a:rPr lang="en-US" sz="1600" dirty="0" smtClean="0"/>
              <a:t>multiplier</a:t>
            </a:r>
          </a:p>
          <a:p>
            <a:endParaRPr lang="en-US" sz="1600" dirty="0" smtClean="0"/>
          </a:p>
          <a:p>
            <a:r>
              <a:rPr lang="en-US" sz="1600" dirty="0" smtClean="0"/>
              <a:t>If the </a:t>
            </a:r>
            <a:r>
              <a:rPr lang="en-US" sz="1600" dirty="0"/>
              <a:t>customers are in the same </a:t>
            </a:r>
            <a:r>
              <a:rPr lang="en-US" sz="1600" dirty="0" smtClean="0"/>
              <a:t>order on the meter reading sheet and custom ledger, the data can be copied and pasted. </a:t>
            </a:r>
            <a:endParaRPr lang="en-US" sz="1600" dirty="0"/>
          </a:p>
        </p:txBody>
      </p:sp>
      <p:cxnSp>
        <p:nvCxnSpPr>
          <p:cNvPr id="6" name="Straight Arrow Connector 5"/>
          <p:cNvCxnSpPr>
            <a:stCxn id="5" idx="2"/>
          </p:cNvCxnSpPr>
          <p:nvPr/>
        </p:nvCxnSpPr>
        <p:spPr>
          <a:xfrm flipH="1">
            <a:off x="3784051" y="4532285"/>
            <a:ext cx="2343304" cy="5062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37</a:t>
            </a:fld>
            <a:endParaRPr lang="en-US"/>
          </a:p>
        </p:txBody>
      </p:sp>
    </p:spTree>
    <p:extLst>
      <p:ext uri="{BB962C8B-B14F-4D97-AF65-F5344CB8AC3E}">
        <p14:creationId xmlns:p14="http://schemas.microsoft.com/office/powerpoint/2010/main" val="2349251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55409848"/>
              </p:ext>
            </p:extLst>
          </p:nvPr>
        </p:nvGraphicFramePr>
        <p:xfrm>
          <a:off x="326582" y="1327660"/>
          <a:ext cx="8510953" cy="4849142"/>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130 </a:t>
                      </a: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700 </a:t>
                      </a: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2227812" y="4153327"/>
            <a:ext cx="1433146" cy="4539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44351" y="2778499"/>
            <a:ext cx="2860969" cy="830997"/>
          </a:xfrm>
          <a:prstGeom prst="rect">
            <a:avLst/>
          </a:prstGeom>
          <a:solidFill>
            <a:schemeClr val="bg1"/>
          </a:solidFill>
          <a:ln>
            <a:solidFill>
              <a:srgbClr val="FF0000"/>
            </a:solidFill>
          </a:ln>
        </p:spPr>
        <p:txBody>
          <a:bodyPr wrap="square" rtlCol="0">
            <a:spAutoFit/>
          </a:bodyPr>
          <a:lstStyle/>
          <a:p>
            <a:r>
              <a:rPr lang="en-US" sz="1600" dirty="0"/>
              <a:t>Double-check any zero, very low or very high consumption values to make sure they are accurate.</a:t>
            </a:r>
          </a:p>
        </p:txBody>
      </p:sp>
      <p:cxnSp>
        <p:nvCxnSpPr>
          <p:cNvPr id="5" name="Straight Arrow Connector 4"/>
          <p:cNvCxnSpPr/>
          <p:nvPr/>
        </p:nvCxnSpPr>
        <p:spPr>
          <a:xfrm flipH="1">
            <a:off x="3397190" y="3403649"/>
            <a:ext cx="647161" cy="9694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2"/>
          <p:cNvSpPr>
            <a:spLocks noGrp="1"/>
          </p:cNvSpPr>
          <p:nvPr>
            <p:ph type="title"/>
          </p:nvPr>
        </p:nvSpPr>
        <p:spPr>
          <a:xfrm>
            <a:off x="326582" y="456407"/>
            <a:ext cx="8510953" cy="780150"/>
          </a:xfrm>
        </p:spPr>
        <p:txBody>
          <a:bodyPr>
            <a:normAutofit/>
          </a:bodyPr>
          <a:lstStyle/>
          <a:p>
            <a:r>
              <a:rPr lang="en-US" sz="3600" dirty="0"/>
              <a:t>Double-check meter reads</a:t>
            </a:r>
          </a:p>
        </p:txBody>
      </p:sp>
      <p:sp>
        <p:nvSpPr>
          <p:cNvPr id="7" name="Oval 6"/>
          <p:cNvSpPr/>
          <p:nvPr/>
        </p:nvSpPr>
        <p:spPr>
          <a:xfrm>
            <a:off x="2227812" y="5020673"/>
            <a:ext cx="1433146" cy="3713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397190" y="3609496"/>
            <a:ext cx="1248507" cy="15285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38</a:t>
            </a:fld>
            <a:endParaRPr lang="en-US"/>
          </a:p>
        </p:txBody>
      </p:sp>
    </p:spTree>
    <p:extLst>
      <p:ext uri="{BB962C8B-B14F-4D97-AF65-F5344CB8AC3E}">
        <p14:creationId xmlns:p14="http://schemas.microsoft.com/office/powerpoint/2010/main" val="140223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Step 8: Calculate customer bills 			and PCE reimbursement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39</a:t>
            </a:fld>
            <a:endParaRPr lang="en-US"/>
          </a:p>
        </p:txBody>
      </p:sp>
    </p:spTree>
    <p:extLst>
      <p:ext uri="{BB962C8B-B14F-4D97-AF65-F5344CB8AC3E}">
        <p14:creationId xmlns:p14="http://schemas.microsoft.com/office/powerpoint/2010/main" val="261581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Step 2: Create the meter 				reading sheet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4</a:t>
            </a:fld>
            <a:endParaRPr lang="en-US"/>
          </a:p>
        </p:txBody>
      </p:sp>
    </p:spTree>
    <p:extLst>
      <p:ext uri="{BB962C8B-B14F-4D97-AF65-F5344CB8AC3E}">
        <p14:creationId xmlns:p14="http://schemas.microsoft.com/office/powerpoint/2010/main" val="102462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52604994"/>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l" fontAlgn="b"/>
                      <a:r>
                        <a:rPr lang="en-US" sz="800" u="none" strike="noStrike" dirty="0" smtClean="0">
                          <a:effectLst/>
                        </a:rPr>
                        <a:t> </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3124627" y="4874297"/>
            <a:ext cx="896816" cy="57763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29339" y="3606936"/>
            <a:ext cx="3577810" cy="2062103"/>
          </a:xfrm>
          <a:prstGeom prst="rect">
            <a:avLst/>
          </a:prstGeom>
          <a:solidFill>
            <a:schemeClr val="bg1"/>
          </a:solidFill>
          <a:ln>
            <a:solidFill>
              <a:srgbClr val="FF0000"/>
            </a:solidFill>
          </a:ln>
        </p:spPr>
        <p:txBody>
          <a:bodyPr wrap="square" rtlCol="0">
            <a:spAutoFit/>
          </a:bodyPr>
          <a:lstStyle/>
          <a:p>
            <a:r>
              <a:rPr lang="en-US" sz="1600" dirty="0"/>
              <a:t>Residential PCE-eligible kWh is capped at 500 kWh/month. Customers pays retail rate for kWhs consumed over 500 kWh/month. </a:t>
            </a:r>
          </a:p>
          <a:p>
            <a:endParaRPr lang="en-US" sz="1600" dirty="0"/>
          </a:p>
          <a:p>
            <a:r>
              <a:rPr lang="en-US" sz="1600" dirty="0"/>
              <a:t>PCE eligible column should never be greater than 500 kWh for residential customers</a:t>
            </a:r>
          </a:p>
        </p:txBody>
      </p:sp>
      <p:cxnSp>
        <p:nvCxnSpPr>
          <p:cNvPr id="5" name="Straight Arrow Connector 4"/>
          <p:cNvCxnSpPr/>
          <p:nvPr/>
        </p:nvCxnSpPr>
        <p:spPr>
          <a:xfrm flipH="1">
            <a:off x="3904392" y="4383364"/>
            <a:ext cx="1324947" cy="6052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12"/>
          <p:cNvSpPr>
            <a:spLocks noGrp="1"/>
          </p:cNvSpPr>
          <p:nvPr>
            <p:ph type="title"/>
          </p:nvPr>
        </p:nvSpPr>
        <p:spPr>
          <a:xfrm>
            <a:off x="326582" y="456407"/>
            <a:ext cx="8510953" cy="780150"/>
          </a:xfrm>
        </p:spPr>
        <p:txBody>
          <a:bodyPr>
            <a:normAutofit/>
          </a:bodyPr>
          <a:lstStyle/>
          <a:p>
            <a:r>
              <a:rPr lang="en-US" sz="3600" dirty="0"/>
              <a:t>PCE-eligible kWh: Residential</a:t>
            </a:r>
          </a:p>
        </p:txBody>
      </p:sp>
      <p:sp>
        <p:nvSpPr>
          <p:cNvPr id="4" name="Slide Number Placeholder 3"/>
          <p:cNvSpPr>
            <a:spLocks noGrp="1"/>
          </p:cNvSpPr>
          <p:nvPr>
            <p:ph type="sldNum" sz="quarter" idx="12"/>
          </p:nvPr>
        </p:nvSpPr>
        <p:spPr/>
        <p:txBody>
          <a:bodyPr/>
          <a:lstStyle/>
          <a:p>
            <a:fld id="{437766D1-85F3-4E34-814F-4368878456E8}" type="slidenum">
              <a:rPr lang="en-US" smtClean="0"/>
              <a:t>40</a:t>
            </a:fld>
            <a:endParaRPr lang="en-US"/>
          </a:p>
        </p:txBody>
      </p:sp>
    </p:spTree>
    <p:extLst>
      <p:ext uri="{BB962C8B-B14F-4D97-AF65-F5344CB8AC3E}">
        <p14:creationId xmlns:p14="http://schemas.microsoft.com/office/powerpoint/2010/main" val="376660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66699814"/>
              </p:ext>
            </p:extLst>
          </p:nvPr>
        </p:nvGraphicFramePr>
        <p:xfrm>
          <a:off x="326582" y="1327661"/>
          <a:ext cx="8510953" cy="479051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dirty="0" smtClean="0">
                          <a:effectLst/>
                        </a:rPr>
                        <a:t> 5,254</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rgbClr val="FA7D00"/>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rgbClr val="FA7D00"/>
                        </a:solidFill>
                        <a:effectLst/>
                        <a:latin typeface="Calibri" panose="020F0502020204030204" pitchFamily="34" charset="0"/>
                      </a:endParaRPr>
                    </a:p>
                  </a:txBody>
                  <a:tcPr marL="0" marR="0" marT="0" marB="0" anchor="b"/>
                </a:tc>
                <a:tc>
                  <a:txBody>
                    <a:bodyPr/>
                    <a:lstStyle/>
                    <a:p>
                      <a:pPr algn="ctr" fontAlgn="b"/>
                      <a:endParaRPr lang="en-US" sz="9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1000" b="0" i="0" u="none" strike="noStrike" dirty="0">
                          <a:solidFill>
                            <a:srgbClr val="000000"/>
                          </a:solidFill>
                          <a:effectLst/>
                          <a:latin typeface="Calibri" panose="020F0502020204030204" pitchFamily="34" charset="0"/>
                        </a:rPr>
                        <a:t>Streetlight</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571</a:t>
                      </a:r>
                    </a:p>
                  </a:txBody>
                  <a:tcPr marL="0" marR="0" marT="0" marB="0" anchor="b"/>
                </a:tc>
                <a:tc>
                  <a:txBody>
                    <a:bodyPr/>
                    <a:lstStyle/>
                    <a:p>
                      <a:pPr algn="r" fontAlgn="b"/>
                      <a:r>
                        <a:rPr lang="en-US" sz="1000" b="0" i="0" u="none" strike="noStrike" dirty="0">
                          <a:solidFill>
                            <a:srgbClr val="000000"/>
                          </a:solidFill>
                          <a:effectLst/>
                          <a:latin typeface="Calibri" panose="020F0502020204030204" pitchFamily="34" charset="0"/>
                        </a:rPr>
                        <a:t>23360131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CF</a:t>
                      </a:r>
                    </a:p>
                  </a:txBody>
                  <a:tcPr marL="0" marR="0" marT="0" marB="0" anchor="b"/>
                </a:tc>
                <a:tc>
                  <a:txBody>
                    <a:bodyPr/>
                    <a:lstStyle/>
                    <a:p>
                      <a:pPr algn="r" fontAlgn="b"/>
                      <a:r>
                        <a:rPr lang="en-US" sz="1000" b="0" i="0" u="none" strike="noStrike" dirty="0">
                          <a:solidFill>
                            <a:schemeClr val="tx1"/>
                          </a:solidFill>
                          <a:effectLst/>
                          <a:latin typeface="Calibri" panose="020F0502020204030204" pitchFamily="34" charset="0"/>
                        </a:rPr>
                        <a:t>32389</a:t>
                      </a:r>
                    </a:p>
                  </a:txBody>
                  <a:tcPr marL="0" marR="0" marT="0" marB="0" anchor="b"/>
                </a:tc>
                <a:tc>
                  <a:txBody>
                    <a:bodyPr/>
                    <a:lstStyle/>
                    <a:p>
                      <a:pPr algn="r" fontAlgn="b"/>
                      <a:r>
                        <a:rPr lang="en-US" sz="1000" b="0" i="0" u="none" strike="noStrike">
                          <a:solidFill>
                            <a:schemeClr val="tx1"/>
                          </a:solidFill>
                          <a:effectLst/>
                          <a:latin typeface="Calibri" panose="020F0502020204030204" pitchFamily="34" charset="0"/>
                        </a:rPr>
                        <a:t>32366</a:t>
                      </a:r>
                    </a:p>
                  </a:txBody>
                  <a:tcPr marL="0" marR="0" marT="0" marB="0" anchor="b"/>
                </a:tc>
                <a:tc>
                  <a:txBody>
                    <a:bodyPr/>
                    <a:lstStyle/>
                    <a:p>
                      <a:pPr algn="ctr" fontAlgn="b"/>
                      <a:r>
                        <a:rPr lang="en-US" sz="1000" b="0" i="0" u="none" strike="noStrike">
                          <a:solidFill>
                            <a:schemeClr val="tx1"/>
                          </a:solidFill>
                          <a:effectLst/>
                          <a:latin typeface="Calibri" panose="020F0502020204030204" pitchFamily="34" charset="0"/>
                        </a:rPr>
                        <a:t>             345 </a:t>
                      </a:r>
                    </a:p>
                  </a:txBody>
                  <a:tcPr marL="0" marR="0" marT="0" marB="0" anchor="b"/>
                </a:tc>
                <a:tc>
                  <a:txBody>
                    <a:bodyPr/>
                    <a:lstStyle/>
                    <a:p>
                      <a:pPr algn="ctr" fontAlgn="b"/>
                      <a:r>
                        <a:rPr lang="en-US" sz="1000" b="0" i="0" u="none" strike="noStrike">
                          <a:solidFill>
                            <a:schemeClr val="tx1"/>
                          </a:solidFill>
                          <a:effectLst/>
                          <a:latin typeface="Calibri" panose="020F0502020204030204" pitchFamily="34" charset="0"/>
                        </a:rPr>
                        <a:t>             345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1000" b="0" i="0" u="none" strike="noStrike" dirty="0">
                          <a:solidFill>
                            <a:srgbClr val="000000"/>
                          </a:solidFill>
                          <a:effectLst/>
                          <a:latin typeface="Calibri" panose="020F0502020204030204" pitchFamily="34" charset="0"/>
                        </a:rPr>
                        <a:t>Washeteria</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784</a:t>
                      </a:r>
                    </a:p>
                  </a:txBody>
                  <a:tcPr marL="0" marR="0" marT="0" marB="0" anchor="b"/>
                </a:tc>
                <a:tc>
                  <a:txBody>
                    <a:bodyPr/>
                    <a:lstStyle/>
                    <a:p>
                      <a:pPr algn="r" fontAlgn="b"/>
                      <a:r>
                        <a:rPr lang="en-US" sz="1000" b="0" i="0" u="none" strike="noStrike">
                          <a:solidFill>
                            <a:srgbClr val="000000"/>
                          </a:solidFill>
                          <a:effectLst/>
                          <a:latin typeface="Calibri" panose="020F0502020204030204" pitchFamily="34" charset="0"/>
                        </a:rPr>
                        <a:t>87402695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CF</a:t>
                      </a:r>
                    </a:p>
                  </a:txBody>
                  <a:tcPr marL="0" marR="0" marT="0" marB="0" anchor="b"/>
                </a:tc>
                <a:tc>
                  <a:txBody>
                    <a:bodyPr/>
                    <a:lstStyle/>
                    <a:p>
                      <a:pPr algn="r" fontAlgn="b"/>
                      <a:r>
                        <a:rPr lang="en-US" sz="1000" b="0" i="0" u="none" strike="noStrike" dirty="0">
                          <a:solidFill>
                            <a:schemeClr val="tx1"/>
                          </a:solidFill>
                          <a:effectLst/>
                          <a:latin typeface="Calibri" panose="020F0502020204030204" pitchFamily="34" charset="0"/>
                        </a:rPr>
                        <a:t>59654</a:t>
                      </a:r>
                    </a:p>
                  </a:txBody>
                  <a:tcPr marL="0" marR="0" marT="0" marB="0" anchor="b"/>
                </a:tc>
                <a:tc>
                  <a:txBody>
                    <a:bodyPr/>
                    <a:lstStyle/>
                    <a:p>
                      <a:pPr algn="r" fontAlgn="b"/>
                      <a:r>
                        <a:rPr lang="en-US" sz="1000" b="0" i="0" u="none" strike="noStrike" dirty="0">
                          <a:solidFill>
                            <a:schemeClr val="tx1"/>
                          </a:solidFill>
                          <a:effectLst/>
                          <a:latin typeface="Calibri" panose="020F0502020204030204" pitchFamily="34" charset="0"/>
                        </a:rPr>
                        <a:t>56151</a:t>
                      </a:r>
                    </a:p>
                  </a:txBody>
                  <a:tcPr marL="0" marR="0" marT="0" marB="0" anchor="b"/>
                </a:tc>
                <a:tc>
                  <a:txBody>
                    <a:bodyPr/>
                    <a:lstStyle/>
                    <a:p>
                      <a:pPr algn="ctr" fontAlgn="b"/>
                      <a:r>
                        <a:rPr lang="en-US" sz="1000" b="0" i="0" u="none" strike="noStrike" dirty="0">
                          <a:solidFill>
                            <a:schemeClr val="tx1"/>
                          </a:solidFill>
                          <a:effectLst/>
                          <a:latin typeface="Calibri" panose="020F0502020204030204" pitchFamily="34" charset="0"/>
                        </a:rPr>
                        <a:t>          3,503 </a:t>
                      </a:r>
                    </a:p>
                  </a:txBody>
                  <a:tcPr marL="0" marR="0" marT="0" marB="0" anchor="b"/>
                </a:tc>
                <a:tc>
                  <a:txBody>
                    <a:bodyPr/>
                    <a:lstStyle/>
                    <a:p>
                      <a:pPr algn="ctr" fontAlgn="b"/>
                      <a:r>
                        <a:rPr lang="en-US" sz="1000" b="0" i="0" u="none" strike="noStrike">
                          <a:solidFill>
                            <a:schemeClr val="tx1"/>
                          </a:solidFill>
                          <a:effectLst/>
                          <a:latin typeface="Calibri" panose="020F0502020204030204" pitchFamily="34" charset="0"/>
                        </a:rPr>
                        <a:t>          3,503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1000" b="0" i="0" u="none" strike="noStrike" dirty="0">
                          <a:solidFill>
                            <a:srgbClr val="000000"/>
                          </a:solidFill>
                          <a:effectLst/>
                          <a:latin typeface="Calibri" panose="020F0502020204030204" pitchFamily="34" charset="0"/>
                        </a:rPr>
                        <a:t>Water treatment</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472</a:t>
                      </a:r>
                    </a:p>
                  </a:txBody>
                  <a:tcPr marL="0" marR="0" marT="0" marB="0" anchor="b"/>
                </a:tc>
                <a:tc>
                  <a:txBody>
                    <a:bodyPr/>
                    <a:lstStyle/>
                    <a:p>
                      <a:pPr algn="r" fontAlgn="b"/>
                      <a:r>
                        <a:rPr lang="en-US" sz="1000" b="0" i="0" u="none" strike="noStrike" dirty="0">
                          <a:solidFill>
                            <a:srgbClr val="000000"/>
                          </a:solidFill>
                          <a:effectLst/>
                          <a:latin typeface="Calibri" panose="020F0502020204030204" pitchFamily="34" charset="0"/>
                        </a:rPr>
                        <a:t>8288190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CF</a:t>
                      </a:r>
                    </a:p>
                  </a:txBody>
                  <a:tcPr marL="0" marR="0" marT="0" marB="0" anchor="b"/>
                </a:tc>
                <a:tc>
                  <a:txBody>
                    <a:bodyPr/>
                    <a:lstStyle/>
                    <a:p>
                      <a:pPr algn="r" fontAlgn="b"/>
                      <a:r>
                        <a:rPr lang="en-US" sz="1000" b="0" i="0" u="none" strike="noStrike" dirty="0">
                          <a:solidFill>
                            <a:schemeClr val="tx1"/>
                          </a:solidFill>
                          <a:effectLst/>
                          <a:latin typeface="Calibri" panose="020F0502020204030204" pitchFamily="34" charset="0"/>
                        </a:rPr>
                        <a:t>49744</a:t>
                      </a:r>
                    </a:p>
                  </a:txBody>
                  <a:tcPr marL="0" marR="0" marT="0" marB="0" anchor="b"/>
                </a:tc>
                <a:tc>
                  <a:txBody>
                    <a:bodyPr/>
                    <a:lstStyle/>
                    <a:p>
                      <a:pPr algn="r" fontAlgn="b"/>
                      <a:r>
                        <a:rPr lang="en-US" sz="1000" b="0" i="0" u="none" strike="noStrike" dirty="0">
                          <a:solidFill>
                            <a:schemeClr val="tx1"/>
                          </a:solidFill>
                          <a:effectLst/>
                          <a:latin typeface="Calibri" panose="020F0502020204030204" pitchFamily="34" charset="0"/>
                        </a:rPr>
                        <a:t>48338</a:t>
                      </a:r>
                    </a:p>
                  </a:txBody>
                  <a:tcPr marL="0" marR="0" marT="0" marB="0" anchor="b"/>
                </a:tc>
                <a:tc>
                  <a:txBody>
                    <a:bodyPr/>
                    <a:lstStyle/>
                    <a:p>
                      <a:pPr algn="ctr" fontAlgn="b"/>
                      <a:r>
                        <a:rPr lang="en-US" sz="1000" b="0" i="0" u="none" strike="noStrike" dirty="0">
                          <a:solidFill>
                            <a:schemeClr val="tx1"/>
                          </a:solidFill>
                          <a:effectLst/>
                          <a:latin typeface="Calibri" panose="020F0502020204030204" pitchFamily="34" charset="0"/>
                        </a:rPr>
                        <a:t>          1,406 </a:t>
                      </a:r>
                    </a:p>
                  </a:txBody>
                  <a:tcPr marL="0" marR="0" marT="0" marB="0" anchor="b"/>
                </a:tc>
                <a:tc>
                  <a:txBody>
                    <a:bodyPr/>
                    <a:lstStyle/>
                    <a:p>
                      <a:pPr algn="ctr" fontAlgn="b"/>
                      <a:r>
                        <a:rPr lang="en-US" sz="1000" b="0" i="0" u="none" strike="noStrike" dirty="0">
                          <a:solidFill>
                            <a:schemeClr val="tx1"/>
                          </a:solidFill>
                          <a:effectLst/>
                          <a:latin typeface="Calibri" panose="020F0502020204030204" pitchFamily="34" charset="0"/>
                        </a:rPr>
                        <a:t>          1,406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gridSpan="3">
                  <a:txBody>
                    <a:bodyPr/>
                    <a:lstStyle/>
                    <a:p>
                      <a:pPr algn="l" fontAlgn="b"/>
                      <a:r>
                        <a:rPr lang="en-US" sz="1000" b="1" i="0" u="none" strike="noStrike" dirty="0" smtClean="0">
                          <a:solidFill>
                            <a:srgbClr val="000000"/>
                          </a:solidFill>
                          <a:effectLst/>
                          <a:latin typeface="Calibri" panose="020F0502020204030204" pitchFamily="34" charset="0"/>
                        </a:rPr>
                        <a:t>Community Facilities Total</a:t>
                      </a:r>
                      <a:r>
                        <a:rPr lang="en-US" sz="1000" b="1" i="0" u="none" strike="noStrike" dirty="0">
                          <a:solidFill>
                            <a:srgbClr val="000000"/>
                          </a:solidFill>
                          <a:effectLst/>
                          <a:latin typeface="Calibri" panose="020F0502020204030204" pitchFamily="34" charset="0"/>
                        </a:rPr>
                        <a:t>:</a:t>
                      </a: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CF</a:t>
                      </a: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b="1" i="0" u="none" strike="noStrike" dirty="0">
                          <a:solidFill>
                            <a:srgbClr val="000000"/>
                          </a:solidFill>
                          <a:effectLst/>
                          <a:latin typeface="Calibri" panose="020F0502020204030204" pitchFamily="34" charset="0"/>
                        </a:rPr>
                        <a:t>          5,254 </a:t>
                      </a:r>
                    </a:p>
                  </a:txBody>
                  <a:tcPr marL="0" marR="0" marT="0" marB="0" anchor="b"/>
                </a:tc>
                <a:tc>
                  <a:txBody>
                    <a:bodyPr/>
                    <a:lstStyle/>
                    <a:p>
                      <a:pPr algn="l" fontAlgn="b"/>
                      <a:r>
                        <a:rPr lang="en-US" sz="1000" b="1" i="0" u="none" strike="noStrike" dirty="0">
                          <a:solidFill>
                            <a:srgbClr val="000000"/>
                          </a:solidFill>
                          <a:effectLst/>
                          <a:latin typeface="Calibri" panose="020F0502020204030204" pitchFamily="34" charset="0"/>
                        </a:rPr>
                        <a:t>            5,254 </a:t>
                      </a:r>
                    </a:p>
                  </a:txBody>
                  <a:tcPr marL="0" marR="0" marT="0" marB="0" anchor="b"/>
                </a:tc>
                <a:tc>
                  <a:txBody>
                    <a:bodyPr/>
                    <a:lstStyle/>
                    <a:p>
                      <a:pPr algn="ctr" fontAlgn="b"/>
                      <a:r>
                        <a:rPr lang="en-US" sz="1000" b="1" i="0" u="none" strike="noStrike" dirty="0">
                          <a:solidFill>
                            <a:srgbClr val="000000"/>
                          </a:solidFill>
                          <a:effectLst/>
                          <a:latin typeface="Calibri" panose="020F0502020204030204" pitchFamily="34" charset="0"/>
                        </a:rPr>
                        <a:t>          5,254 </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l"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bl>
          </a:graphicData>
        </a:graphic>
      </p:graphicFrame>
      <p:sp>
        <p:nvSpPr>
          <p:cNvPr id="6" name="Title 12"/>
          <p:cNvSpPr>
            <a:spLocks noGrp="1"/>
          </p:cNvSpPr>
          <p:nvPr>
            <p:ph type="title"/>
          </p:nvPr>
        </p:nvSpPr>
        <p:spPr>
          <a:xfrm>
            <a:off x="326582" y="456407"/>
            <a:ext cx="8510953" cy="780150"/>
          </a:xfrm>
        </p:spPr>
        <p:txBody>
          <a:bodyPr>
            <a:normAutofit/>
          </a:bodyPr>
          <a:lstStyle/>
          <a:p>
            <a:r>
              <a:rPr lang="en-US" sz="3600" dirty="0"/>
              <a:t>PCE-eligible kWh: Community facilities</a:t>
            </a:r>
          </a:p>
        </p:txBody>
      </p:sp>
      <p:sp>
        <p:nvSpPr>
          <p:cNvPr id="7" name="Oval 6"/>
          <p:cNvSpPr/>
          <p:nvPr/>
        </p:nvSpPr>
        <p:spPr>
          <a:xfrm>
            <a:off x="2796382" y="4704934"/>
            <a:ext cx="1450582" cy="15043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95670" y="3264321"/>
            <a:ext cx="4293158" cy="2308324"/>
          </a:xfrm>
          <a:prstGeom prst="rect">
            <a:avLst/>
          </a:prstGeom>
          <a:solidFill>
            <a:schemeClr val="bg1"/>
          </a:solidFill>
          <a:ln>
            <a:solidFill>
              <a:srgbClr val="FF0000"/>
            </a:solidFill>
          </a:ln>
        </p:spPr>
        <p:txBody>
          <a:bodyPr wrap="square" rtlCol="0">
            <a:spAutoFit/>
          </a:bodyPr>
          <a:lstStyle/>
          <a:p>
            <a:r>
              <a:rPr lang="en-US" sz="1600" dirty="0"/>
              <a:t>Unlike residential customers, individual community facilities can get PCE reimbursement on more than 500 kWh/month.</a:t>
            </a:r>
          </a:p>
          <a:p>
            <a:endParaRPr lang="en-US" sz="1600" dirty="0"/>
          </a:p>
          <a:p>
            <a:r>
              <a:rPr lang="en-US" sz="1600" dirty="0"/>
              <a:t>Community facility PCE-eligible reimbursement is limited by the </a:t>
            </a:r>
            <a:r>
              <a:rPr lang="en-US" sz="1600" dirty="0">
                <a:solidFill>
                  <a:srgbClr val="FF0000"/>
                </a:solidFill>
              </a:rPr>
              <a:t>Total eligible community facility kWh/month</a:t>
            </a:r>
            <a:r>
              <a:rPr lang="en-US" sz="1600" dirty="0"/>
              <a:t>. If the sales is greater than the community’s maximum, the utility must decide which customer(s) will receive the PCE credit</a:t>
            </a:r>
          </a:p>
        </p:txBody>
      </p:sp>
      <p:cxnSp>
        <p:nvCxnSpPr>
          <p:cNvPr id="10" name="Straight Arrow Connector 9"/>
          <p:cNvCxnSpPr>
            <a:stCxn id="9" idx="1"/>
            <a:endCxn id="7" idx="6"/>
          </p:cNvCxnSpPr>
          <p:nvPr/>
        </p:nvCxnSpPr>
        <p:spPr>
          <a:xfrm flipH="1">
            <a:off x="4246964" y="4418484"/>
            <a:ext cx="148706" cy="10386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312089" y="2360247"/>
            <a:ext cx="638698" cy="42203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6606381" y="2713780"/>
            <a:ext cx="2004646" cy="19143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41</a:t>
            </a:fld>
            <a:endParaRPr lang="en-US"/>
          </a:p>
        </p:txBody>
      </p:sp>
    </p:spTree>
    <p:extLst>
      <p:ext uri="{BB962C8B-B14F-4D97-AF65-F5344CB8AC3E}">
        <p14:creationId xmlns:p14="http://schemas.microsoft.com/office/powerpoint/2010/main" val="2560363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586198563"/>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smtClean="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800" b="1" i="0" u="none" strike="noStrike" dirty="0">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endParaRPr lang="en-US" sz="800" b="1" i="0" u="none" strike="noStrike">
                        <a:solidFill>
                          <a:srgbClr val="FA7D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3941714" y="4860085"/>
            <a:ext cx="528136" cy="26651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928" y="1656843"/>
            <a:ext cx="2640562" cy="1077218"/>
          </a:xfrm>
          <a:prstGeom prst="rect">
            <a:avLst/>
          </a:prstGeom>
          <a:solidFill>
            <a:schemeClr val="bg1"/>
          </a:solidFill>
          <a:ln w="15875">
            <a:solidFill>
              <a:srgbClr val="FF0000"/>
            </a:solidFill>
          </a:ln>
        </p:spPr>
        <p:txBody>
          <a:bodyPr wrap="square" rtlCol="0">
            <a:spAutoFit/>
          </a:bodyPr>
          <a:lstStyle/>
          <a:p>
            <a:r>
              <a:rPr lang="en-US" sz="1600" dirty="0"/>
              <a:t>Customer charges will include the cost of the electricity and potentially a flat monthly customer charge</a:t>
            </a:r>
          </a:p>
        </p:txBody>
      </p:sp>
      <p:sp>
        <p:nvSpPr>
          <p:cNvPr id="23" name="Oval 22"/>
          <p:cNvSpPr/>
          <p:nvPr/>
        </p:nvSpPr>
        <p:spPr>
          <a:xfrm>
            <a:off x="4751340" y="2302638"/>
            <a:ext cx="727788" cy="345233"/>
          </a:xfrm>
          <a:prstGeom prst="ellipse">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2"/>
          <p:cNvSpPr>
            <a:spLocks noGrp="1"/>
          </p:cNvSpPr>
          <p:nvPr>
            <p:ph type="title"/>
          </p:nvPr>
        </p:nvSpPr>
        <p:spPr>
          <a:xfrm>
            <a:off x="326582" y="456407"/>
            <a:ext cx="8510953" cy="780150"/>
          </a:xfrm>
        </p:spPr>
        <p:txBody>
          <a:bodyPr>
            <a:normAutofit/>
          </a:bodyPr>
          <a:lstStyle/>
          <a:p>
            <a:r>
              <a:rPr lang="en-US" sz="3600" dirty="0"/>
              <a:t>Calculating Customer Charges</a:t>
            </a:r>
          </a:p>
        </p:txBody>
      </p:sp>
      <p:sp>
        <p:nvSpPr>
          <p:cNvPr id="25" name="Oval 24"/>
          <p:cNvSpPr/>
          <p:nvPr/>
        </p:nvSpPr>
        <p:spPr>
          <a:xfrm>
            <a:off x="3090438" y="4860087"/>
            <a:ext cx="575787" cy="266515"/>
          </a:xfrm>
          <a:prstGeom prst="ellipse">
            <a:avLst/>
          </a:prstGeom>
          <a:no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840494" y="2298801"/>
            <a:ext cx="618931" cy="345233"/>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26" idx="4"/>
            <a:endCxn id="30" idx="0"/>
          </p:cNvCxnSpPr>
          <p:nvPr/>
        </p:nvCxnSpPr>
        <p:spPr>
          <a:xfrm flipH="1">
            <a:off x="4700221" y="2644033"/>
            <a:ext cx="1449738" cy="221605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469851" y="4860086"/>
            <a:ext cx="460741" cy="266515"/>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2223170" y="3570648"/>
            <a:ext cx="2045118" cy="1198336"/>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79806" y="3266969"/>
            <a:ext cx="4572837" cy="338554"/>
          </a:xfrm>
          <a:prstGeom prst="rect">
            <a:avLst/>
          </a:prstGeom>
          <a:solidFill>
            <a:schemeClr val="bg1"/>
          </a:solidFill>
          <a:ln w="15875">
            <a:solidFill>
              <a:srgbClr val="FF0000"/>
            </a:solidFill>
          </a:ln>
        </p:spPr>
        <p:txBody>
          <a:bodyPr wrap="square" rtlCol="0">
            <a:spAutoFit/>
          </a:bodyPr>
          <a:lstStyle/>
          <a:p>
            <a:r>
              <a:rPr lang="en-US" sz="1600" i="1" dirty="0"/>
              <a:t>Energy charge = kWh consumed * rate ($/kWh)</a:t>
            </a:r>
          </a:p>
        </p:txBody>
      </p:sp>
      <p:sp>
        <p:nvSpPr>
          <p:cNvPr id="41" name="TextBox 40"/>
          <p:cNvSpPr txBox="1"/>
          <p:nvPr/>
        </p:nvSpPr>
        <p:spPr>
          <a:xfrm>
            <a:off x="4965360" y="4694883"/>
            <a:ext cx="1750267" cy="830997"/>
          </a:xfrm>
          <a:prstGeom prst="rect">
            <a:avLst/>
          </a:prstGeom>
          <a:solidFill>
            <a:schemeClr val="bg1"/>
          </a:solidFill>
          <a:ln w="15875">
            <a:solidFill>
              <a:srgbClr val="0070C0"/>
            </a:solidFill>
          </a:ln>
        </p:spPr>
        <p:txBody>
          <a:bodyPr wrap="square" rtlCol="0">
            <a:spAutoFit/>
          </a:bodyPr>
          <a:lstStyle/>
          <a:p>
            <a:r>
              <a:rPr lang="en-US" sz="1600" dirty="0"/>
              <a:t>A customer charge might be defined by customer class</a:t>
            </a:r>
          </a:p>
        </p:txBody>
      </p:sp>
      <p:cxnSp>
        <p:nvCxnSpPr>
          <p:cNvPr id="42" name="Straight Arrow Connector 41"/>
          <p:cNvCxnSpPr>
            <a:endCxn id="25" idx="0"/>
          </p:cNvCxnSpPr>
          <p:nvPr/>
        </p:nvCxnSpPr>
        <p:spPr>
          <a:xfrm flipH="1">
            <a:off x="3378331" y="3570648"/>
            <a:ext cx="35932" cy="1289438"/>
          </a:xfrm>
          <a:prstGeom prst="straightConnector1">
            <a:avLst/>
          </a:prstGeom>
          <a:ln w="222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3" idx="4"/>
          </p:cNvCxnSpPr>
          <p:nvPr/>
        </p:nvCxnSpPr>
        <p:spPr>
          <a:xfrm flipV="1">
            <a:off x="4930592" y="2647870"/>
            <a:ext cx="184643" cy="734486"/>
          </a:xfrm>
          <a:prstGeom prst="straightConnector1">
            <a:avLst/>
          </a:prstGeom>
          <a:ln w="222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42</a:t>
            </a:fld>
            <a:endParaRPr lang="en-US"/>
          </a:p>
        </p:txBody>
      </p:sp>
    </p:spTree>
    <p:extLst>
      <p:ext uri="{BB962C8B-B14F-4D97-AF65-F5344CB8AC3E}">
        <p14:creationId xmlns:p14="http://schemas.microsoft.com/office/powerpoint/2010/main" val="2217850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729381790"/>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a:effectLst/>
                        </a:rPr>
                        <a:t>Customer class</a:t>
                      </a:r>
                      <a:endParaRPr lang="en-US" sz="8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Community facility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smtClean="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$10.80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$64.80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4930590" y="4781379"/>
            <a:ext cx="497622" cy="330311"/>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06004" y="2286042"/>
            <a:ext cx="617375" cy="352369"/>
          </a:xfrm>
          <a:prstGeom prst="ellipse">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2"/>
          <p:cNvSpPr>
            <a:spLocks noGrp="1"/>
          </p:cNvSpPr>
          <p:nvPr>
            <p:ph type="title"/>
          </p:nvPr>
        </p:nvSpPr>
        <p:spPr>
          <a:xfrm>
            <a:off x="504520" y="137987"/>
            <a:ext cx="8475785" cy="1098571"/>
          </a:xfrm>
        </p:spPr>
        <p:txBody>
          <a:bodyPr>
            <a:noAutofit/>
          </a:bodyPr>
          <a:lstStyle/>
          <a:p>
            <a:r>
              <a:rPr lang="en-US" sz="3600" dirty="0"/>
              <a:t>Calculating PCE Credits: Residential and Community Facility</a:t>
            </a:r>
          </a:p>
        </p:txBody>
      </p:sp>
      <p:sp>
        <p:nvSpPr>
          <p:cNvPr id="25" name="Oval 24"/>
          <p:cNvSpPr/>
          <p:nvPr/>
        </p:nvSpPr>
        <p:spPr>
          <a:xfrm>
            <a:off x="3573035" y="4781379"/>
            <a:ext cx="448432" cy="330311"/>
          </a:xfrm>
          <a:prstGeom prst="ellipse">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a:endCxn id="3" idx="1"/>
          </p:cNvCxnSpPr>
          <p:nvPr/>
        </p:nvCxnSpPr>
        <p:spPr>
          <a:xfrm>
            <a:off x="1111189" y="3590201"/>
            <a:ext cx="3892276" cy="1239551"/>
          </a:xfrm>
          <a:prstGeom prst="straightConnector1">
            <a:avLst/>
          </a:prstGeom>
          <a:ln w="222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8310" y="3288793"/>
            <a:ext cx="5306381" cy="658898"/>
          </a:xfrm>
          <a:prstGeom prst="rect">
            <a:avLst/>
          </a:prstGeom>
          <a:solidFill>
            <a:schemeClr val="bg1"/>
          </a:solidFill>
          <a:ln w="15875">
            <a:solidFill>
              <a:srgbClr val="00B0F0"/>
            </a:solidFill>
          </a:ln>
        </p:spPr>
        <p:txBody>
          <a:bodyPr wrap="square" rtlCol="0">
            <a:spAutoFit/>
          </a:bodyPr>
          <a:lstStyle/>
          <a:p>
            <a:r>
              <a:rPr lang="en-US" i="1" dirty="0"/>
              <a:t>PCE Credit= PCE-eligible kWh * PCE credit rate ($/kWh)</a:t>
            </a:r>
          </a:p>
        </p:txBody>
      </p:sp>
      <p:cxnSp>
        <p:nvCxnSpPr>
          <p:cNvPr id="42" name="Straight Arrow Connector 41"/>
          <p:cNvCxnSpPr>
            <a:endCxn id="25" idx="0"/>
          </p:cNvCxnSpPr>
          <p:nvPr/>
        </p:nvCxnSpPr>
        <p:spPr>
          <a:xfrm>
            <a:off x="2509167" y="3590200"/>
            <a:ext cx="1288085" cy="1191178"/>
          </a:xfrm>
          <a:prstGeom prst="straightConnector1">
            <a:avLst/>
          </a:prstGeom>
          <a:ln w="222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930590" y="2632186"/>
            <a:ext cx="684100" cy="750170"/>
          </a:xfrm>
          <a:prstGeom prst="straightConnector1">
            <a:avLst/>
          </a:prstGeom>
          <a:ln w="222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87636" y="1437611"/>
            <a:ext cx="2749899" cy="4278094"/>
          </a:xfrm>
          <a:prstGeom prst="rect">
            <a:avLst/>
          </a:prstGeom>
          <a:solidFill>
            <a:schemeClr val="bg1"/>
          </a:solidFill>
          <a:ln w="15875">
            <a:solidFill>
              <a:schemeClr val="accent6">
                <a:lumMod val="75000"/>
              </a:schemeClr>
            </a:solidFill>
          </a:ln>
        </p:spPr>
        <p:txBody>
          <a:bodyPr wrap="square" rtlCol="0">
            <a:spAutoFit/>
          </a:bodyPr>
          <a:lstStyle/>
          <a:p>
            <a:r>
              <a:rPr lang="en-US" sz="1600" dirty="0"/>
              <a:t>The value here ($0.40/kWh) is used for as an example. Each utility will have a PCE rate calculated by the RCA. </a:t>
            </a:r>
          </a:p>
          <a:p>
            <a:endParaRPr lang="en-US" sz="1600" dirty="0"/>
          </a:p>
          <a:p>
            <a:r>
              <a:rPr lang="en-US" sz="1600" dirty="0"/>
              <a:t>The PCE credit is calculated by the RCA based on the utility’s reported, allowable expenses on the PCE annual report. </a:t>
            </a:r>
          </a:p>
          <a:p>
            <a:endParaRPr lang="en-US" sz="1600" dirty="0"/>
          </a:p>
          <a:p>
            <a:r>
              <a:rPr lang="en-US" sz="1600" dirty="0"/>
              <a:t>The RCA informs the utility of the rate on an annual basis on a letter order at the beginning of the fiscal year (July).</a:t>
            </a:r>
          </a:p>
          <a:p>
            <a:endParaRPr lang="en-US" sz="1600" dirty="0"/>
          </a:p>
          <a:p>
            <a:r>
              <a:rPr lang="en-US" sz="1600" dirty="0"/>
              <a:t>The utility’s PCE rate can also be obtained from AEA.</a:t>
            </a:r>
          </a:p>
        </p:txBody>
      </p:sp>
      <p:sp>
        <p:nvSpPr>
          <p:cNvPr id="2" name="Slide Number Placeholder 1"/>
          <p:cNvSpPr>
            <a:spLocks noGrp="1"/>
          </p:cNvSpPr>
          <p:nvPr>
            <p:ph type="sldNum" sz="quarter" idx="12"/>
          </p:nvPr>
        </p:nvSpPr>
        <p:spPr/>
        <p:txBody>
          <a:bodyPr/>
          <a:lstStyle/>
          <a:p>
            <a:fld id="{437766D1-85F3-4E34-814F-4368878456E8}" type="slidenum">
              <a:rPr lang="en-US" smtClean="0"/>
              <a:t>43</a:t>
            </a:fld>
            <a:endParaRPr lang="en-US"/>
          </a:p>
        </p:txBody>
      </p:sp>
    </p:spTree>
    <p:extLst>
      <p:ext uri="{BB962C8B-B14F-4D97-AF65-F5344CB8AC3E}">
        <p14:creationId xmlns:p14="http://schemas.microsoft.com/office/powerpoint/2010/main" val="3585965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537294443"/>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dirty="0">
                          <a:effectLst/>
                        </a:rPr>
                        <a:t>Customer class</a:t>
                      </a:r>
                      <a:endParaRPr lang="en-US" sz="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dirty="0">
                          <a:effectLst/>
                        </a:rPr>
                        <a:t>Community facility</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$50.50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$330.00</a:t>
                      </a: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$507.00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$10.80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$14.45</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$64.80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$61.70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5344598" y="4812710"/>
            <a:ext cx="540815" cy="351735"/>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67693" y="2457061"/>
            <a:ext cx="5864469" cy="1323439"/>
          </a:xfrm>
          <a:prstGeom prst="rect">
            <a:avLst/>
          </a:prstGeom>
          <a:solidFill>
            <a:schemeClr val="bg1"/>
          </a:solidFill>
          <a:ln w="15875">
            <a:solidFill>
              <a:schemeClr val="accent6">
                <a:lumMod val="75000"/>
              </a:schemeClr>
            </a:solidFill>
          </a:ln>
        </p:spPr>
        <p:txBody>
          <a:bodyPr wrap="square" rtlCol="0">
            <a:spAutoFit/>
          </a:bodyPr>
          <a:lstStyle/>
          <a:p>
            <a:r>
              <a:rPr lang="en-US" sz="1600" dirty="0"/>
              <a:t>Current activity is the amount the customer owes for the current billing period. </a:t>
            </a:r>
          </a:p>
          <a:p>
            <a:endParaRPr lang="en-US" sz="1600" dirty="0"/>
          </a:p>
          <a:p>
            <a:r>
              <a:rPr lang="en-US" sz="1600" i="1" dirty="0"/>
              <a:t>Current activity = </a:t>
            </a:r>
            <a:r>
              <a:rPr lang="en-US" sz="1600" i="1" dirty="0">
                <a:solidFill>
                  <a:srgbClr val="00B050"/>
                </a:solidFill>
              </a:rPr>
              <a:t>Energy charge </a:t>
            </a:r>
            <a:r>
              <a:rPr lang="en-US" sz="1600" i="1" dirty="0"/>
              <a:t>+ </a:t>
            </a:r>
            <a:r>
              <a:rPr lang="en-US" sz="1600" i="1" dirty="0">
                <a:solidFill>
                  <a:srgbClr val="C00000"/>
                </a:solidFill>
              </a:rPr>
              <a:t>Other charge </a:t>
            </a:r>
            <a:r>
              <a:rPr lang="en-US" sz="1600" i="1" dirty="0"/>
              <a:t>– </a:t>
            </a:r>
            <a:r>
              <a:rPr lang="en-US" sz="1600" i="1" dirty="0">
                <a:solidFill>
                  <a:srgbClr val="00B0F0"/>
                </a:solidFill>
              </a:rPr>
              <a:t>PCE Credits</a:t>
            </a:r>
          </a:p>
          <a:p>
            <a:r>
              <a:rPr lang="en-US" sz="1600" i="1" dirty="0">
                <a:solidFill>
                  <a:srgbClr val="00B0F0"/>
                </a:solidFill>
              </a:rPr>
              <a:t>	  </a:t>
            </a:r>
            <a:r>
              <a:rPr lang="en-US" sz="1600" i="1" dirty="0"/>
              <a:t>$330.00  </a:t>
            </a:r>
            <a:r>
              <a:rPr lang="en-US" sz="1600" i="1" dirty="0">
                <a:solidFill>
                  <a:srgbClr val="00B0F0"/>
                </a:solidFill>
              </a:rPr>
              <a:t>=    </a:t>
            </a:r>
            <a:r>
              <a:rPr lang="en-US" sz="1600" i="1" dirty="0">
                <a:solidFill>
                  <a:srgbClr val="00B050"/>
                </a:solidFill>
              </a:rPr>
              <a:t>$525.00        </a:t>
            </a:r>
            <a:r>
              <a:rPr lang="en-US" sz="1600" i="1" dirty="0"/>
              <a:t>+</a:t>
            </a:r>
            <a:r>
              <a:rPr lang="en-US" sz="1600" i="1" dirty="0">
                <a:solidFill>
                  <a:srgbClr val="00B0F0"/>
                </a:solidFill>
              </a:rPr>
              <a:t> 	</a:t>
            </a:r>
            <a:r>
              <a:rPr lang="en-US" sz="1600" i="1" dirty="0">
                <a:solidFill>
                  <a:srgbClr val="C00000"/>
                </a:solidFill>
              </a:rPr>
              <a:t>$5.00      </a:t>
            </a:r>
            <a:r>
              <a:rPr lang="en-US" sz="1600" i="1" dirty="0"/>
              <a:t>-</a:t>
            </a:r>
            <a:r>
              <a:rPr lang="en-US" sz="1600" i="1" dirty="0">
                <a:solidFill>
                  <a:srgbClr val="00B0F0"/>
                </a:solidFill>
              </a:rPr>
              <a:t>    $200.00</a:t>
            </a:r>
          </a:p>
        </p:txBody>
      </p:sp>
      <p:cxnSp>
        <p:nvCxnSpPr>
          <p:cNvPr id="5" name="Straight Arrow Connector 4"/>
          <p:cNvCxnSpPr>
            <a:endCxn id="3" idx="0"/>
          </p:cNvCxnSpPr>
          <p:nvPr/>
        </p:nvCxnSpPr>
        <p:spPr>
          <a:xfrm>
            <a:off x="3511489" y="3687335"/>
            <a:ext cx="2103516" cy="1125374"/>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2"/>
          <p:cNvSpPr>
            <a:spLocks noGrp="1"/>
          </p:cNvSpPr>
          <p:nvPr>
            <p:ph type="title"/>
          </p:nvPr>
        </p:nvSpPr>
        <p:spPr>
          <a:xfrm>
            <a:off x="326582" y="456407"/>
            <a:ext cx="8510953" cy="780150"/>
          </a:xfrm>
        </p:spPr>
        <p:txBody>
          <a:bodyPr>
            <a:normAutofit/>
          </a:bodyPr>
          <a:lstStyle/>
          <a:p>
            <a:r>
              <a:rPr lang="en-US" sz="3600" dirty="0"/>
              <a:t>Calculating Current Activity</a:t>
            </a:r>
          </a:p>
        </p:txBody>
      </p:sp>
      <p:sp>
        <p:nvSpPr>
          <p:cNvPr id="16" name="Oval 15"/>
          <p:cNvSpPr/>
          <p:nvPr/>
        </p:nvSpPr>
        <p:spPr>
          <a:xfrm>
            <a:off x="4016361" y="4859226"/>
            <a:ext cx="473110" cy="30521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6" idx="0"/>
          </p:cNvCxnSpPr>
          <p:nvPr/>
        </p:nvCxnSpPr>
        <p:spPr>
          <a:xfrm flipH="1">
            <a:off x="4252917" y="3780500"/>
            <a:ext cx="304857" cy="107872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470977" y="4812710"/>
            <a:ext cx="500036" cy="35173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19" idx="0"/>
          </p:cNvCxnSpPr>
          <p:nvPr/>
        </p:nvCxnSpPr>
        <p:spPr>
          <a:xfrm flipH="1">
            <a:off x="4720996" y="3687335"/>
            <a:ext cx="540163" cy="112537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4939057" y="4812710"/>
            <a:ext cx="405541" cy="351735"/>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endCxn id="22" idx="0"/>
          </p:cNvCxnSpPr>
          <p:nvPr/>
        </p:nvCxnSpPr>
        <p:spPr>
          <a:xfrm flipH="1">
            <a:off x="5141828" y="3780499"/>
            <a:ext cx="743585" cy="103221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44</a:t>
            </a:fld>
            <a:endParaRPr lang="en-US"/>
          </a:p>
        </p:txBody>
      </p:sp>
    </p:spTree>
    <p:extLst>
      <p:ext uri="{BB962C8B-B14F-4D97-AF65-F5344CB8AC3E}">
        <p14:creationId xmlns:p14="http://schemas.microsoft.com/office/powerpoint/2010/main" val="1001001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742873702"/>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dirty="0">
                          <a:effectLst/>
                        </a:rPr>
                        <a:t>Customer class</a:t>
                      </a:r>
                      <a:endParaRPr lang="en-US" sz="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dirty="0">
                          <a:effectLst/>
                        </a:rPr>
                        <a:t>Community facility</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$50.50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$330.00</a:t>
                      </a: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$507.00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$10.80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$14.45</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$64.80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$61.70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3771448" y="4768986"/>
            <a:ext cx="1146870" cy="37787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9352" y="3658171"/>
            <a:ext cx="2640562" cy="1077218"/>
          </a:xfrm>
          <a:prstGeom prst="rect">
            <a:avLst/>
          </a:prstGeom>
          <a:solidFill>
            <a:schemeClr val="bg1"/>
          </a:solidFill>
          <a:ln w="15875">
            <a:solidFill>
              <a:srgbClr val="FF0000"/>
            </a:solidFill>
          </a:ln>
        </p:spPr>
        <p:txBody>
          <a:bodyPr wrap="square" rtlCol="0">
            <a:spAutoFit/>
          </a:bodyPr>
          <a:lstStyle/>
          <a:p>
            <a:r>
              <a:rPr lang="en-US" sz="1600" dirty="0"/>
              <a:t>Customer charges will include the cost of the electricity and potentially a flat monthly customer charge</a:t>
            </a:r>
          </a:p>
        </p:txBody>
      </p:sp>
      <p:cxnSp>
        <p:nvCxnSpPr>
          <p:cNvPr id="5" name="Straight Arrow Connector 4"/>
          <p:cNvCxnSpPr/>
          <p:nvPr/>
        </p:nvCxnSpPr>
        <p:spPr>
          <a:xfrm>
            <a:off x="3057521" y="4196780"/>
            <a:ext cx="1189788" cy="5722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930576" y="4768985"/>
            <a:ext cx="434379" cy="377874"/>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93536" y="4768985"/>
            <a:ext cx="518254" cy="377874"/>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27483" y="2770497"/>
            <a:ext cx="2640562" cy="584775"/>
          </a:xfrm>
          <a:prstGeom prst="rect">
            <a:avLst/>
          </a:prstGeom>
          <a:solidFill>
            <a:schemeClr val="bg1"/>
          </a:solidFill>
          <a:ln w="15875">
            <a:solidFill>
              <a:srgbClr val="00B0F0"/>
            </a:solidFill>
          </a:ln>
        </p:spPr>
        <p:txBody>
          <a:bodyPr wrap="square" rtlCol="0">
            <a:spAutoFit/>
          </a:bodyPr>
          <a:lstStyle/>
          <a:p>
            <a:r>
              <a:rPr lang="en-US" sz="1600" dirty="0"/>
              <a:t>Part of the customer’s charge may be reimbursed by PCE </a:t>
            </a:r>
          </a:p>
        </p:txBody>
      </p:sp>
      <p:cxnSp>
        <p:nvCxnSpPr>
          <p:cNvPr id="12" name="Straight Arrow Connector 11"/>
          <p:cNvCxnSpPr>
            <a:stCxn id="11" idx="2"/>
            <a:endCxn id="8" idx="0"/>
          </p:cNvCxnSpPr>
          <p:nvPr/>
        </p:nvCxnSpPr>
        <p:spPr>
          <a:xfrm>
            <a:off x="5147765" y="3355271"/>
            <a:ext cx="1" cy="141371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25554" y="3691766"/>
            <a:ext cx="2640562" cy="1569660"/>
          </a:xfrm>
          <a:prstGeom prst="rect">
            <a:avLst/>
          </a:prstGeom>
          <a:solidFill>
            <a:schemeClr val="bg1"/>
          </a:solidFill>
          <a:ln w="15875">
            <a:solidFill>
              <a:schemeClr val="accent6">
                <a:lumMod val="75000"/>
              </a:schemeClr>
            </a:solidFill>
          </a:ln>
        </p:spPr>
        <p:txBody>
          <a:bodyPr wrap="square" rtlCol="0">
            <a:spAutoFit/>
          </a:bodyPr>
          <a:lstStyle/>
          <a:p>
            <a:r>
              <a:rPr lang="en-US" sz="1600" dirty="0"/>
              <a:t>Current Activity: </a:t>
            </a:r>
          </a:p>
          <a:p>
            <a:r>
              <a:rPr lang="en-US" sz="1600" dirty="0"/>
              <a:t>Customers are responsible for the part of the monthly bill that is not reimbursed by PCE [Total charges less PCE credit]</a:t>
            </a:r>
          </a:p>
        </p:txBody>
      </p:sp>
      <p:cxnSp>
        <p:nvCxnSpPr>
          <p:cNvPr id="15" name="Straight Arrow Connector 14"/>
          <p:cNvCxnSpPr>
            <a:stCxn id="14" idx="1"/>
            <a:endCxn id="10" idx="6"/>
          </p:cNvCxnSpPr>
          <p:nvPr/>
        </p:nvCxnSpPr>
        <p:spPr>
          <a:xfrm flipH="1">
            <a:off x="5911790" y="4476596"/>
            <a:ext cx="313764" cy="48132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396082" y="456407"/>
            <a:ext cx="8557846" cy="780150"/>
          </a:xfrm>
        </p:spPr>
        <p:txBody>
          <a:bodyPr>
            <a:normAutofit/>
          </a:bodyPr>
          <a:lstStyle/>
          <a:p>
            <a:r>
              <a:rPr lang="en-US" sz="3600" dirty="0"/>
              <a:t>Sources of payment for customer charges</a:t>
            </a:r>
          </a:p>
        </p:txBody>
      </p:sp>
      <p:sp>
        <p:nvSpPr>
          <p:cNvPr id="2" name="Slide Number Placeholder 1"/>
          <p:cNvSpPr>
            <a:spLocks noGrp="1"/>
          </p:cNvSpPr>
          <p:nvPr>
            <p:ph type="sldNum" sz="quarter" idx="12"/>
          </p:nvPr>
        </p:nvSpPr>
        <p:spPr/>
        <p:txBody>
          <a:bodyPr/>
          <a:lstStyle/>
          <a:p>
            <a:fld id="{437766D1-85F3-4E34-814F-4368878456E8}" type="slidenum">
              <a:rPr lang="en-US" smtClean="0"/>
              <a:t>45</a:t>
            </a:fld>
            <a:endParaRPr lang="en-US"/>
          </a:p>
        </p:txBody>
      </p:sp>
    </p:spTree>
    <p:extLst>
      <p:ext uri="{BB962C8B-B14F-4D97-AF65-F5344CB8AC3E}">
        <p14:creationId xmlns:p14="http://schemas.microsoft.com/office/powerpoint/2010/main" val="3137235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98433726"/>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dirty="0">
                          <a:effectLst/>
                        </a:rPr>
                        <a:t>Customer class</a:t>
                      </a:r>
                      <a:endParaRPr lang="en-US" sz="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dirty="0">
                          <a:effectLst/>
                        </a:rPr>
                        <a:t>Community facility</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$93.10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$80.15</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$330.00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$235.55</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$507.00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$94.85</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$99.40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$10.80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$14.45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$74.20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$64.80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$61.70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$110.25</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5819860" y="3784459"/>
            <a:ext cx="51396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99582" y="2469795"/>
            <a:ext cx="2978779" cy="1225464"/>
          </a:xfrm>
          <a:prstGeom prst="rect">
            <a:avLst/>
          </a:prstGeom>
          <a:solidFill>
            <a:schemeClr val="bg1"/>
          </a:solidFill>
          <a:ln>
            <a:solidFill>
              <a:srgbClr val="FF0000"/>
            </a:solidFill>
          </a:ln>
        </p:spPr>
        <p:txBody>
          <a:bodyPr wrap="square" rtlCol="0">
            <a:spAutoFit/>
          </a:bodyPr>
          <a:lstStyle/>
          <a:p>
            <a:r>
              <a:rPr lang="en-US" dirty="0"/>
              <a:t>Old Balance will be transferred from the Amount Due from the previous month</a:t>
            </a:r>
          </a:p>
        </p:txBody>
      </p:sp>
      <p:cxnSp>
        <p:nvCxnSpPr>
          <p:cNvPr id="5" name="Straight Arrow Connector 4"/>
          <p:cNvCxnSpPr>
            <a:endCxn id="3" idx="0"/>
          </p:cNvCxnSpPr>
          <p:nvPr/>
        </p:nvCxnSpPr>
        <p:spPr>
          <a:xfrm>
            <a:off x="5987810" y="3414639"/>
            <a:ext cx="89031" cy="3698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12"/>
          <p:cNvSpPr>
            <a:spLocks noGrp="1"/>
          </p:cNvSpPr>
          <p:nvPr>
            <p:ph type="title"/>
          </p:nvPr>
        </p:nvSpPr>
        <p:spPr>
          <a:xfrm>
            <a:off x="653990" y="456407"/>
            <a:ext cx="7992207" cy="780150"/>
          </a:xfrm>
        </p:spPr>
        <p:txBody>
          <a:bodyPr>
            <a:normAutofit/>
          </a:bodyPr>
          <a:lstStyle/>
          <a:p>
            <a:r>
              <a:rPr lang="en-US" sz="3600" dirty="0"/>
              <a:t>Old Balance</a:t>
            </a:r>
          </a:p>
        </p:txBody>
      </p:sp>
      <p:sp>
        <p:nvSpPr>
          <p:cNvPr id="2" name="Slide Number Placeholder 1"/>
          <p:cNvSpPr>
            <a:spLocks noGrp="1"/>
          </p:cNvSpPr>
          <p:nvPr>
            <p:ph type="sldNum" sz="quarter" idx="12"/>
          </p:nvPr>
        </p:nvSpPr>
        <p:spPr/>
        <p:txBody>
          <a:bodyPr/>
          <a:lstStyle/>
          <a:p>
            <a:fld id="{437766D1-85F3-4E34-814F-4368878456E8}" type="slidenum">
              <a:rPr lang="en-US" smtClean="0"/>
              <a:t>46</a:t>
            </a:fld>
            <a:endParaRPr lang="en-US"/>
          </a:p>
        </p:txBody>
      </p:sp>
    </p:spTree>
    <p:extLst>
      <p:ext uri="{BB962C8B-B14F-4D97-AF65-F5344CB8AC3E}">
        <p14:creationId xmlns:p14="http://schemas.microsoft.com/office/powerpoint/2010/main" val="3860915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91417019"/>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dirty="0">
                          <a:effectLst/>
                        </a:rPr>
                        <a:t>Customer class</a:t>
                      </a:r>
                      <a:endParaRPr lang="en-US" sz="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dirty="0">
                          <a:effectLst/>
                        </a:rPr>
                        <a:t>Community facility</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a:effectLst/>
                        </a:rPr>
                        <a:t>Past due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$46.55</a:t>
                      </a: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$80.15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$40.08</a:t>
                      </a: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$330.00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$235.55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$507.00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$94.85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$99.40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$99.40</a:t>
                      </a: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$10.80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$14.45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$74.20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$37.10</a:t>
                      </a: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$64.80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$61.70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$110.25</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6259475" y="3793251"/>
            <a:ext cx="513960" cy="87882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39197" y="2478588"/>
            <a:ext cx="2978779" cy="942181"/>
          </a:xfrm>
          <a:prstGeom prst="rect">
            <a:avLst/>
          </a:prstGeom>
          <a:solidFill>
            <a:schemeClr val="bg1"/>
          </a:solidFill>
          <a:ln>
            <a:solidFill>
              <a:srgbClr val="FF0000"/>
            </a:solidFill>
          </a:ln>
        </p:spPr>
        <p:txBody>
          <a:bodyPr wrap="square" rtlCol="0">
            <a:spAutoFit/>
          </a:bodyPr>
          <a:lstStyle/>
          <a:p>
            <a:r>
              <a:rPr lang="en-US" dirty="0"/>
              <a:t>Payments will include the payments since the last billing was performed</a:t>
            </a:r>
          </a:p>
        </p:txBody>
      </p:sp>
      <p:cxnSp>
        <p:nvCxnSpPr>
          <p:cNvPr id="5" name="Straight Arrow Connector 4"/>
          <p:cNvCxnSpPr>
            <a:endCxn id="3" idx="0"/>
          </p:cNvCxnSpPr>
          <p:nvPr/>
        </p:nvCxnSpPr>
        <p:spPr>
          <a:xfrm>
            <a:off x="6427425" y="3423431"/>
            <a:ext cx="89031" cy="3698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12"/>
          <p:cNvSpPr>
            <a:spLocks noGrp="1"/>
          </p:cNvSpPr>
          <p:nvPr>
            <p:ph type="title"/>
          </p:nvPr>
        </p:nvSpPr>
        <p:spPr>
          <a:xfrm>
            <a:off x="653990" y="456407"/>
            <a:ext cx="7992207" cy="780150"/>
          </a:xfrm>
        </p:spPr>
        <p:txBody>
          <a:bodyPr>
            <a:normAutofit/>
          </a:bodyPr>
          <a:lstStyle/>
          <a:p>
            <a:r>
              <a:rPr lang="en-US" sz="3600" dirty="0"/>
              <a:t>Payments</a:t>
            </a:r>
          </a:p>
        </p:txBody>
      </p:sp>
      <p:sp>
        <p:nvSpPr>
          <p:cNvPr id="2" name="Slide Number Placeholder 1"/>
          <p:cNvSpPr>
            <a:spLocks noGrp="1"/>
          </p:cNvSpPr>
          <p:nvPr>
            <p:ph type="sldNum" sz="quarter" idx="12"/>
          </p:nvPr>
        </p:nvSpPr>
        <p:spPr/>
        <p:txBody>
          <a:bodyPr/>
          <a:lstStyle/>
          <a:p>
            <a:fld id="{437766D1-85F3-4E34-814F-4368878456E8}" type="slidenum">
              <a:rPr lang="en-US" smtClean="0"/>
              <a:t>47</a:t>
            </a:fld>
            <a:endParaRPr lang="en-US"/>
          </a:p>
        </p:txBody>
      </p:sp>
    </p:spTree>
    <p:extLst>
      <p:ext uri="{BB962C8B-B14F-4D97-AF65-F5344CB8AC3E}">
        <p14:creationId xmlns:p14="http://schemas.microsoft.com/office/powerpoint/2010/main" val="2282660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165559901"/>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dirty="0">
                          <a:effectLst/>
                        </a:rPr>
                        <a:t>Customer class</a:t>
                      </a:r>
                      <a:endParaRPr lang="en-US" sz="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0.4032</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dirty="0">
                          <a:effectLst/>
                        </a:rPr>
                        <a:t>Community facility</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smtClean="0">
                          <a:effectLst/>
                        </a:rPr>
                        <a:t>$0.7200</a:t>
                      </a:r>
                    </a:p>
                  </a:txBody>
                  <a:tcPr marL="0" marR="0" marT="0" marB="0" anchor="ctr"/>
                </a:tc>
                <a:tc>
                  <a:txBody>
                    <a:bodyPr/>
                    <a:lstStyle/>
                    <a:p>
                      <a:pPr algn="ctr" fontAlgn="ctr"/>
                      <a:r>
                        <a:rPr lang="en-US" sz="800" u="none" strike="noStrike" dirty="0">
                          <a:effectLst/>
                        </a:rPr>
                        <a:t>$</a:t>
                      </a:r>
                      <a:r>
                        <a:rPr lang="en-US" sz="800" u="none" strike="noStrike" dirty="0" smtClean="0">
                          <a:effectLst/>
                        </a:rPr>
                        <a:t>0.3625</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a:t>
                      </a:r>
                      <a:r>
                        <a:rPr lang="en-US" sz="800" u="none" strike="noStrike" dirty="0" smtClean="0">
                          <a:effectLst/>
                        </a:rPr>
                        <a:t>0.7500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dirty="0">
                          <a:effectLst/>
                        </a:rPr>
                        <a:t>Past due</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90+ day</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$46.55</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$51.55</a:t>
                      </a: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$80.15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$40.08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$90.58</a:t>
                      </a: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$330.00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$235.55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$565.55</a:t>
                      </a: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$507.00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$94.85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$601.85</a:t>
                      </a: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$99.40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$99.40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$10.80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$14.45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$74.20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$37.10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$51.55</a:t>
                      </a: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$64.80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$61.70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$110.25</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$171.95</a:t>
                      </a: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a:solidFill>
                          <a:srgbClr val="3F3F76"/>
                        </a:solidFill>
                        <a:effectLst/>
                        <a:latin typeface="Calibri" panose="020F0502020204030204" pitchFamily="34" charset="0"/>
                      </a:endParaRPr>
                    </a:p>
                  </a:txBody>
                  <a:tcPr marL="0" marR="0" marT="0" marB="0" anchor="b"/>
                </a:tc>
                <a:tc>
                  <a:txBody>
                    <a:bodyPr/>
                    <a:lstStyle/>
                    <a:p>
                      <a:pPr algn="r" fontAlgn="b"/>
                      <a:endParaRPr lang="en-US" sz="80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6721079" y="4192267"/>
            <a:ext cx="579895" cy="38255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04512" y="2707659"/>
            <a:ext cx="2491273" cy="830997"/>
          </a:xfrm>
          <a:prstGeom prst="rect">
            <a:avLst/>
          </a:prstGeom>
          <a:solidFill>
            <a:schemeClr val="bg1"/>
          </a:solidFill>
          <a:ln>
            <a:solidFill>
              <a:srgbClr val="FF0000"/>
            </a:solidFill>
          </a:ln>
        </p:spPr>
        <p:txBody>
          <a:bodyPr wrap="square" rtlCol="0">
            <a:spAutoFit/>
          </a:bodyPr>
          <a:lstStyle/>
          <a:p>
            <a:r>
              <a:rPr lang="en-US" sz="1600" dirty="0"/>
              <a:t>Amount due include current month’s charges and any old unpaid balance</a:t>
            </a:r>
          </a:p>
        </p:txBody>
      </p:sp>
      <p:cxnSp>
        <p:nvCxnSpPr>
          <p:cNvPr id="5" name="Straight Arrow Connector 4"/>
          <p:cNvCxnSpPr>
            <a:stCxn id="4" idx="2"/>
          </p:cNvCxnSpPr>
          <p:nvPr/>
        </p:nvCxnSpPr>
        <p:spPr>
          <a:xfrm>
            <a:off x="5950149" y="3538655"/>
            <a:ext cx="1060877" cy="6447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itle 12"/>
          <p:cNvSpPr>
            <a:spLocks noGrp="1"/>
          </p:cNvSpPr>
          <p:nvPr>
            <p:ph type="title"/>
          </p:nvPr>
        </p:nvSpPr>
        <p:spPr>
          <a:xfrm>
            <a:off x="326582" y="456407"/>
            <a:ext cx="8510953" cy="780150"/>
          </a:xfrm>
        </p:spPr>
        <p:txBody>
          <a:bodyPr>
            <a:normAutofit/>
          </a:bodyPr>
          <a:lstStyle/>
          <a:p>
            <a:r>
              <a:rPr lang="en-US" sz="3600" dirty="0"/>
              <a:t>Amount Due</a:t>
            </a:r>
          </a:p>
        </p:txBody>
      </p:sp>
      <p:sp>
        <p:nvSpPr>
          <p:cNvPr id="8" name="TextBox 7"/>
          <p:cNvSpPr txBox="1"/>
          <p:nvPr/>
        </p:nvSpPr>
        <p:spPr>
          <a:xfrm>
            <a:off x="3746628" y="4750578"/>
            <a:ext cx="4934738" cy="338554"/>
          </a:xfrm>
          <a:prstGeom prst="rect">
            <a:avLst/>
          </a:prstGeom>
          <a:solidFill>
            <a:schemeClr val="bg1"/>
          </a:solidFill>
          <a:ln>
            <a:solidFill>
              <a:srgbClr val="FF0000"/>
            </a:solidFill>
          </a:ln>
        </p:spPr>
        <p:txBody>
          <a:bodyPr wrap="square" rtlCol="0">
            <a:spAutoFit/>
          </a:bodyPr>
          <a:lstStyle/>
          <a:p>
            <a:r>
              <a:rPr lang="en-US" sz="1600" i="1" dirty="0"/>
              <a:t>Amount due = Current activity + Old balance -  Payments</a:t>
            </a:r>
          </a:p>
        </p:txBody>
      </p:sp>
      <p:sp>
        <p:nvSpPr>
          <p:cNvPr id="2" name="Slide Number Placeholder 1"/>
          <p:cNvSpPr>
            <a:spLocks noGrp="1"/>
          </p:cNvSpPr>
          <p:nvPr>
            <p:ph type="sldNum" sz="quarter" idx="12"/>
          </p:nvPr>
        </p:nvSpPr>
        <p:spPr/>
        <p:txBody>
          <a:bodyPr/>
          <a:lstStyle/>
          <a:p>
            <a:fld id="{437766D1-85F3-4E34-814F-4368878456E8}" type="slidenum">
              <a:rPr lang="en-US" smtClean="0"/>
              <a:t>48</a:t>
            </a:fld>
            <a:endParaRPr lang="en-US"/>
          </a:p>
        </p:txBody>
      </p:sp>
    </p:spTree>
    <p:extLst>
      <p:ext uri="{BB962C8B-B14F-4D97-AF65-F5344CB8AC3E}">
        <p14:creationId xmlns:p14="http://schemas.microsoft.com/office/powerpoint/2010/main" val="385423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01436861"/>
              </p:ext>
            </p:extLst>
          </p:nvPr>
        </p:nvGraphicFramePr>
        <p:xfrm>
          <a:off x="326582" y="1327661"/>
          <a:ext cx="8510953" cy="4973395"/>
        </p:xfrm>
        <a:graphic>
          <a:graphicData uri="http://schemas.openxmlformats.org/drawingml/2006/table">
            <a:tbl>
              <a:tblPr>
                <a:tableStyleId>{0505E3EF-67EA-436B-97B2-0124C06EBD24}</a:tableStyleId>
              </a:tblPr>
              <a:tblGrid>
                <a:gridCol w="711918">
                  <a:extLst>
                    <a:ext uri="{9D8B030D-6E8A-4147-A177-3AD203B41FA5}">
                      <a16:colId xmlns:a16="http://schemas.microsoft.com/office/drawing/2014/main" val="2706212607"/>
                    </a:ext>
                  </a:extLst>
                </a:gridCol>
                <a:gridCol w="412706">
                  <a:extLst>
                    <a:ext uri="{9D8B030D-6E8A-4147-A177-3AD203B41FA5}">
                      <a16:colId xmlns:a16="http://schemas.microsoft.com/office/drawing/2014/main" val="4143159075"/>
                    </a:ext>
                  </a:extLst>
                </a:gridCol>
                <a:gridCol w="421917">
                  <a:extLst>
                    <a:ext uri="{9D8B030D-6E8A-4147-A177-3AD203B41FA5}">
                      <a16:colId xmlns:a16="http://schemas.microsoft.com/office/drawing/2014/main" val="667000540"/>
                    </a:ext>
                  </a:extLst>
                </a:gridCol>
                <a:gridCol w="239369">
                  <a:extLst>
                    <a:ext uri="{9D8B030D-6E8A-4147-A177-3AD203B41FA5}">
                      <a16:colId xmlns:a16="http://schemas.microsoft.com/office/drawing/2014/main" val="2360102380"/>
                    </a:ext>
                  </a:extLst>
                </a:gridCol>
                <a:gridCol w="532392">
                  <a:extLst>
                    <a:ext uri="{9D8B030D-6E8A-4147-A177-3AD203B41FA5}">
                      <a16:colId xmlns:a16="http://schemas.microsoft.com/office/drawing/2014/main" val="2011341791"/>
                    </a:ext>
                  </a:extLst>
                </a:gridCol>
                <a:gridCol w="377626">
                  <a:extLst>
                    <a:ext uri="{9D8B030D-6E8A-4147-A177-3AD203B41FA5}">
                      <a16:colId xmlns:a16="http://schemas.microsoft.com/office/drawing/2014/main" val="378954587"/>
                    </a:ext>
                  </a:extLst>
                </a:gridCol>
                <a:gridCol w="544772">
                  <a:extLst>
                    <a:ext uri="{9D8B030D-6E8A-4147-A177-3AD203B41FA5}">
                      <a16:colId xmlns:a16="http://schemas.microsoft.com/office/drawing/2014/main" val="2569030677"/>
                    </a:ext>
                  </a:extLst>
                </a:gridCol>
                <a:gridCol w="433342">
                  <a:extLst>
                    <a:ext uri="{9D8B030D-6E8A-4147-A177-3AD203B41FA5}">
                      <a16:colId xmlns:a16="http://schemas.microsoft.com/office/drawing/2014/main" val="2430068896"/>
                    </a:ext>
                  </a:extLst>
                </a:gridCol>
                <a:gridCol w="476675">
                  <a:extLst>
                    <a:ext uri="{9D8B030D-6E8A-4147-A177-3AD203B41FA5}">
                      <a16:colId xmlns:a16="http://schemas.microsoft.com/office/drawing/2014/main" val="3599459113"/>
                    </a:ext>
                  </a:extLst>
                </a:gridCol>
                <a:gridCol w="427151">
                  <a:extLst>
                    <a:ext uri="{9D8B030D-6E8A-4147-A177-3AD203B41FA5}">
                      <a16:colId xmlns:a16="http://schemas.microsoft.com/office/drawing/2014/main" val="790658262"/>
                    </a:ext>
                  </a:extLst>
                </a:gridCol>
                <a:gridCol w="445723">
                  <a:extLst>
                    <a:ext uri="{9D8B030D-6E8A-4147-A177-3AD203B41FA5}">
                      <a16:colId xmlns:a16="http://schemas.microsoft.com/office/drawing/2014/main" val="653937023"/>
                    </a:ext>
                  </a:extLst>
                </a:gridCol>
                <a:gridCol w="513818">
                  <a:extLst>
                    <a:ext uri="{9D8B030D-6E8A-4147-A177-3AD203B41FA5}">
                      <a16:colId xmlns:a16="http://schemas.microsoft.com/office/drawing/2014/main" val="2148114549"/>
                    </a:ext>
                  </a:extLst>
                </a:gridCol>
                <a:gridCol w="439533">
                  <a:extLst>
                    <a:ext uri="{9D8B030D-6E8A-4147-A177-3AD203B41FA5}">
                      <a16:colId xmlns:a16="http://schemas.microsoft.com/office/drawing/2014/main" val="1871035125"/>
                    </a:ext>
                  </a:extLst>
                </a:gridCol>
                <a:gridCol w="462230">
                  <a:extLst>
                    <a:ext uri="{9D8B030D-6E8A-4147-A177-3AD203B41FA5}">
                      <a16:colId xmlns:a16="http://schemas.microsoft.com/office/drawing/2014/main" val="289160386"/>
                    </a:ext>
                  </a:extLst>
                </a:gridCol>
                <a:gridCol w="486993">
                  <a:extLst>
                    <a:ext uri="{9D8B030D-6E8A-4147-A177-3AD203B41FA5}">
                      <a16:colId xmlns:a16="http://schemas.microsoft.com/office/drawing/2014/main" val="558446257"/>
                    </a:ext>
                  </a:extLst>
                </a:gridCol>
                <a:gridCol w="396197">
                  <a:extLst>
                    <a:ext uri="{9D8B030D-6E8A-4147-A177-3AD203B41FA5}">
                      <a16:colId xmlns:a16="http://schemas.microsoft.com/office/drawing/2014/main" val="2105411121"/>
                    </a:ext>
                  </a:extLst>
                </a:gridCol>
                <a:gridCol w="396197">
                  <a:extLst>
                    <a:ext uri="{9D8B030D-6E8A-4147-A177-3AD203B41FA5}">
                      <a16:colId xmlns:a16="http://schemas.microsoft.com/office/drawing/2014/main" val="878543902"/>
                    </a:ext>
                  </a:extLst>
                </a:gridCol>
                <a:gridCol w="396197">
                  <a:extLst>
                    <a:ext uri="{9D8B030D-6E8A-4147-A177-3AD203B41FA5}">
                      <a16:colId xmlns:a16="http://schemas.microsoft.com/office/drawing/2014/main" val="3422874343"/>
                    </a:ext>
                  </a:extLst>
                </a:gridCol>
                <a:gridCol w="396197">
                  <a:extLst>
                    <a:ext uri="{9D8B030D-6E8A-4147-A177-3AD203B41FA5}">
                      <a16:colId xmlns:a16="http://schemas.microsoft.com/office/drawing/2014/main" val="1824191980"/>
                    </a:ext>
                  </a:extLst>
                </a:gridCol>
              </a:tblGrid>
              <a:tr h="320419">
                <a:tc gridSpan="19">
                  <a:txBody>
                    <a:bodyPr/>
                    <a:lstStyle/>
                    <a:p>
                      <a:pPr algn="ctr" fontAlgn="b"/>
                      <a:r>
                        <a:rPr lang="en-US" sz="1100" u="none" strike="noStrike" dirty="0">
                          <a:effectLst/>
                        </a:rPr>
                        <a:t>Customer Ledger</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40315">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457741">
                <a:tc gridSpan="2">
                  <a:txBody>
                    <a:bodyPr/>
                    <a:lstStyle/>
                    <a:p>
                      <a:pPr algn="l" fontAlgn="b"/>
                      <a:r>
                        <a:rPr lang="en-US" sz="800" u="none" strike="noStrike">
                          <a:effectLst/>
                        </a:rPr>
                        <a:t>Utility Name:</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dirty="0">
                          <a:effectLst/>
                        </a:rPr>
                        <a:t>Seal City Electric Coop</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rowSpan="5" gridSpan="2">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2">
                  <a:txBody>
                    <a:bodyPr/>
                    <a:lstStyle/>
                    <a:p>
                      <a:pPr algn="l" fontAlgn="b"/>
                      <a:r>
                        <a:rPr lang="en-US" sz="800" u="none" strike="noStrike" dirty="0">
                          <a:effectLst/>
                        </a:rPr>
                        <a:t>Customer class</a:t>
                      </a:r>
                      <a:endParaRPr lang="en-US" sz="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Rate</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credit</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Customer charge</a:t>
                      </a:r>
                      <a:endParaRPr lang="en-US" sz="800" b="1" i="0" u="none" strike="noStrike">
                        <a:solidFill>
                          <a:srgbClr val="000000"/>
                        </a:solidFill>
                        <a:effectLst/>
                        <a:latin typeface="Calibri" panose="020F0502020204030204" pitchFamily="34" charset="0"/>
                      </a:endParaRPr>
                    </a:p>
                  </a:txBody>
                  <a:tcPr marL="0" marR="0" marT="0" marB="0" anchor="b"/>
                </a:tc>
                <a:tc rowSpan="5" gridSpan="2">
                  <a:txBody>
                    <a:bodyPr/>
                    <a:lstStyle/>
                    <a:p>
                      <a:pPr algn="ctr"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rowSpan="5" hMerge="1">
                  <a:txBody>
                    <a:bodyPr/>
                    <a:lstStyle/>
                    <a:p>
                      <a:endParaRPr lang="en-US"/>
                    </a:p>
                  </a:txBody>
                  <a:tcPr/>
                </a:tc>
                <a:tc gridSpan="3">
                  <a:txBody>
                    <a:bodyPr/>
                    <a:lstStyle/>
                    <a:p>
                      <a:pPr algn="l" fontAlgn="b"/>
                      <a:r>
                        <a:rPr lang="en-US" sz="800" u="none" strike="noStrike">
                          <a:effectLst/>
                        </a:rPr>
                        <a:t>Certified population</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800" u="none" strike="noStrike">
                          <a:effectLst/>
                        </a:rPr>
                        <a:t>154</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9656862"/>
                  </a:ext>
                </a:extLst>
              </a:tr>
              <a:tr h="228871">
                <a:tc gridSpan="2">
                  <a:txBody>
                    <a:bodyPr/>
                    <a:lstStyle/>
                    <a:p>
                      <a:pPr algn="l" fontAlgn="b"/>
                      <a:r>
                        <a:rPr lang="en-US" sz="800" u="none" strike="noStrike">
                          <a:effectLst/>
                        </a:rPr>
                        <a:t>Month: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r>
                        <a:rPr lang="en-US" sz="800" u="none" strike="noStrike">
                          <a:effectLst/>
                        </a:rPr>
                        <a:t>January</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Residential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rowSpan="2" gridSpan="3">
                  <a:txBody>
                    <a:bodyPr/>
                    <a:lstStyle/>
                    <a:p>
                      <a:pPr algn="l" fontAlgn="b"/>
                      <a:r>
                        <a:rPr lang="en-US" sz="800" u="none" strike="noStrike">
                          <a:effectLst/>
                        </a:rPr>
                        <a:t>Total eligible Community Facility kWh/month</a:t>
                      </a:r>
                      <a:endParaRPr lang="en-US" sz="800" b="0" i="0" u="none" strike="noStrike">
                        <a:solidFill>
                          <a:srgbClr val="000000"/>
                        </a:solidFill>
                        <a:effectLst/>
                        <a:latin typeface="Calibri" panose="020F0502020204030204" pitchFamily="34" charset="0"/>
                      </a:endParaRPr>
                    </a:p>
                  </a:txBody>
                  <a:tcPr marL="0" marR="0" marT="0" marB="0" anchor="b"/>
                </a:tc>
                <a:tc rowSpan="2" hMerge="1">
                  <a:txBody>
                    <a:bodyPr/>
                    <a:lstStyle/>
                    <a:p>
                      <a:endParaRPr lang="en-US"/>
                    </a:p>
                  </a:txBody>
                  <a:tcPr/>
                </a:tc>
                <a:tc rowSpan="2" hMerge="1">
                  <a:txBody>
                    <a:bodyPr/>
                    <a:lstStyle/>
                    <a:p>
                      <a:endParaRPr lang="en-US"/>
                    </a:p>
                  </a:txBody>
                  <a:tcPr/>
                </a:tc>
                <a:tc rowSpan="2">
                  <a:txBody>
                    <a:bodyPr/>
                    <a:lstStyle/>
                    <a:p>
                      <a:pPr algn="ctr" fontAlgn="ctr"/>
                      <a:r>
                        <a:rPr lang="en-US" sz="800" u="none" strike="noStrike">
                          <a:effectLst/>
                        </a:rPr>
                        <a:t>     10,780 </a:t>
                      </a:r>
                      <a:endParaRPr lang="en-US"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87892751"/>
                  </a:ext>
                </a:extLst>
              </a:tr>
              <a:tr h="228871">
                <a:tc gridSpan="2">
                  <a:txBody>
                    <a:bodyPr/>
                    <a:lstStyle/>
                    <a:p>
                      <a:pPr algn="l" fontAlgn="b"/>
                      <a:r>
                        <a:rPr lang="en-US" sz="800" u="none" strike="noStrike">
                          <a:effectLst/>
                        </a:rPr>
                        <a:t>Date meters read: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Commercial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C</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$25.00</a:t>
                      </a:r>
                      <a:endParaRPr lang="en-US" sz="800" b="0" i="0" u="none" strike="noStrike">
                        <a:solidFill>
                          <a:srgbClr val="000000"/>
                        </a:solidFill>
                        <a:effectLst/>
                        <a:latin typeface="Calibri" panose="020F0502020204030204" pitchFamily="34" charset="0"/>
                      </a:endParaRPr>
                    </a:p>
                  </a:txBody>
                  <a:tcPr marL="0" marR="0" marT="0" marB="0" anchor="b"/>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4121321698"/>
                  </a:ext>
                </a:extLst>
              </a:tr>
              <a:tr h="315210">
                <a:tc gridSpan="2">
                  <a:txBody>
                    <a:bodyPr/>
                    <a:lstStyle/>
                    <a:p>
                      <a:pPr algn="l" fontAlgn="b"/>
                      <a:r>
                        <a:rPr lang="en-US" sz="800" u="none" strike="noStrike">
                          <a:effectLst/>
                        </a:rPr>
                        <a:t>Number of days in period: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3">
                  <a:txBody>
                    <a:bodyPr/>
                    <a:lstStyle/>
                    <a:p>
                      <a:pPr algn="l"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dirty="0">
                          <a:effectLst/>
                        </a:rPr>
                        <a:t>Community facility</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CF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$0.40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$10.00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3">
                  <a:txBody>
                    <a:bodyPr/>
                    <a:lstStyle/>
                    <a:p>
                      <a:pPr algn="l" fontAlgn="b"/>
                      <a:r>
                        <a:rPr lang="en-US" sz="800" u="none" strike="noStrike">
                          <a:effectLst/>
                        </a:rPr>
                        <a:t>Total  Community Facility kWh</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800" u="none" strike="noStrike" dirty="0" smtClean="0">
                          <a:effectLst/>
                        </a:rPr>
                        <a:t>  5,254</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91641095"/>
                  </a:ext>
                </a:extLst>
              </a:tr>
              <a:tr h="240315">
                <a:tc gridSpan="5">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algn="l" fontAlgn="b"/>
                      <a:r>
                        <a:rPr lang="en-US" sz="800" u="none" strike="noStrike">
                          <a:effectLst/>
                        </a:rPr>
                        <a:t>State/federal</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ctr" fontAlgn="ctr"/>
                      <a:r>
                        <a:rPr lang="en-US" sz="800" u="none" strike="noStrike">
                          <a:effectLst/>
                        </a:rPr>
                        <a:t>S/F</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$0.75</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ctr"/>
                </a:tc>
                <a:tc gridSpan="2" vMerge="1">
                  <a:txBody>
                    <a:bodyPr/>
                    <a:lstStyle/>
                    <a:p>
                      <a:endParaRPr lang="en-US"/>
                    </a:p>
                  </a:txBody>
                  <a:tcPr/>
                </a:tc>
                <a:tc hMerge="1" vMerge="1">
                  <a:txBody>
                    <a:bodyPr/>
                    <a:lstStyle/>
                    <a:p>
                      <a:endParaRPr lang="en-US"/>
                    </a:p>
                  </a:txBody>
                  <a:tcPr/>
                </a:tc>
                <a:tc gridSpan="4">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573839"/>
                  </a:ext>
                </a:extLst>
              </a:tr>
              <a:tr h="228871">
                <a:tc gridSpan="19">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2765348"/>
                  </a:ext>
                </a:extLst>
              </a:tr>
              <a:tr h="228871">
                <a:tc rowSpan="2">
                  <a:txBody>
                    <a:bodyPr/>
                    <a:lstStyle/>
                    <a:p>
                      <a:pPr algn="ctr" fontAlgn="b"/>
                      <a:r>
                        <a:rPr lang="en-US" sz="800" u="none" strike="noStrike">
                          <a:effectLst/>
                        </a:rPr>
                        <a:t>Customer Name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Customer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dirty="0">
                          <a:effectLst/>
                        </a:rPr>
                        <a:t>Meter #</a:t>
                      </a:r>
                      <a:endParaRPr lang="en-US" sz="8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Rate Class</a:t>
                      </a:r>
                      <a:endParaRPr lang="en-US" sz="8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800" u="none" strike="noStrike">
                          <a:effectLst/>
                        </a:rPr>
                        <a:t>Meter Reading</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kWh Used</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800" u="none" strike="noStrike">
                          <a:effectLst/>
                        </a:rPr>
                        <a:t>Charges</a:t>
                      </a:r>
                      <a:endParaRPr lang="en-US" sz="8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800" u="none" strike="noStrike">
                          <a:effectLst/>
                        </a:rPr>
                        <a:t>PCE Credits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Current activity</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Old balance</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Payments</a:t>
                      </a:r>
                      <a:endParaRPr lang="en-US" sz="8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800" u="none" strike="noStrike">
                          <a:effectLst/>
                        </a:rPr>
                        <a:t>Amount due</a:t>
                      </a:r>
                      <a:endParaRPr lang="en-US" sz="8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800" u="none" strike="noStrike" dirty="0">
                          <a:effectLst/>
                        </a:rPr>
                        <a:t>Past due</a:t>
                      </a:r>
                      <a:endParaRPr lang="en-US" sz="8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4577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Current</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Previous</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Total</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PCE eligible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Energy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Other</a:t>
                      </a:r>
                      <a:endParaRPr lang="en-US" sz="8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a:effectLst/>
                        </a:rPr>
                        <a:t>30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60 day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90+ day</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240315">
                <a:tc>
                  <a:txBody>
                    <a:bodyPr/>
                    <a:lstStyle/>
                    <a:p>
                      <a:pPr algn="l" fontAlgn="b"/>
                      <a:r>
                        <a:rPr lang="en-US" sz="800" u="none" strike="noStrike" dirty="0">
                          <a:effectLst/>
                        </a:rPr>
                        <a:t>Bagley, Felicia</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146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4970878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23534</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23534</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$46.55</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$51.55</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$46.55</a:t>
                      </a:r>
                    </a:p>
                  </a:txBody>
                  <a:tcPr marL="0" marR="0" marT="0" marB="0" anchor="b"/>
                </a:tc>
                <a:extLst>
                  <a:ext uri="{0D108BD9-81ED-4DB2-BD59-A6C34878D82A}">
                    <a16:rowId xmlns:a16="http://schemas.microsoft.com/office/drawing/2014/main" val="4212084868"/>
                  </a:ext>
                </a:extLst>
              </a:tr>
              <a:tr h="251758">
                <a:tc>
                  <a:txBody>
                    <a:bodyPr/>
                    <a:lstStyle/>
                    <a:p>
                      <a:pPr algn="l" fontAlgn="b"/>
                      <a:r>
                        <a:rPr lang="en-US" sz="800" u="none" strike="noStrike">
                          <a:effectLst/>
                        </a:rPr>
                        <a:t>Boehm, Sheldon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67850176</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94381</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94251</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130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$97.50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$50.50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$80.15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$40.08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$90.58</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$40.08</a:t>
                      </a:r>
                    </a:p>
                  </a:txBody>
                  <a:tcPr marL="0" marR="0" marT="0" marB="0" anchor="b"/>
                </a:tc>
                <a:extLst>
                  <a:ext uri="{0D108BD9-81ED-4DB2-BD59-A6C34878D82A}">
                    <a16:rowId xmlns:a16="http://schemas.microsoft.com/office/drawing/2014/main" val="2389661833"/>
                  </a:ext>
                </a:extLst>
              </a:tr>
              <a:tr h="251758">
                <a:tc>
                  <a:txBody>
                    <a:bodyPr/>
                    <a:lstStyle/>
                    <a:p>
                      <a:pPr algn="l" fontAlgn="b"/>
                      <a:r>
                        <a:rPr lang="en-US" sz="800" u="none" strike="noStrike">
                          <a:effectLst/>
                        </a:rPr>
                        <a:t>Brinson, Tennie</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151</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47859795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75833</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75133</a:t>
                      </a:r>
                    </a:p>
                  </a:txBody>
                  <a:tcPr marL="0" marR="0" marT="0" marB="0" anchor="b"/>
                </a:tc>
                <a:tc>
                  <a:txBody>
                    <a:bodyPr/>
                    <a:lstStyle/>
                    <a:p>
                      <a:pPr algn="ctr" fontAlgn="b"/>
                      <a:r>
                        <a:rPr lang="en-US" sz="900" b="0" i="0" u="none" strike="noStrike">
                          <a:solidFill>
                            <a:schemeClr val="tx1"/>
                          </a:solidFill>
                          <a:effectLst/>
                          <a:latin typeface="Calibri" panose="020F0502020204030204" pitchFamily="34" charset="0"/>
                        </a:rPr>
                        <a:t>             700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a:t>
                      </a:r>
                      <a:r>
                        <a:rPr lang="en-US" sz="900" b="0" i="0" u="none" strike="noStrike" dirty="0" smtClean="0">
                          <a:solidFill>
                            <a:schemeClr val="tx1"/>
                          </a:solidFill>
                          <a:effectLst/>
                          <a:latin typeface="Calibri" panose="020F0502020204030204" pitchFamily="34" charset="0"/>
                        </a:rPr>
                        <a:t>500 </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$525.00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$330.00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$235.55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$565.55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$235.55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1322578885"/>
                  </a:ext>
                </a:extLst>
              </a:tr>
              <a:tr h="251758">
                <a:tc>
                  <a:txBody>
                    <a:bodyPr/>
                    <a:lstStyle/>
                    <a:p>
                      <a:pPr algn="l" fontAlgn="b"/>
                      <a:r>
                        <a:rPr lang="en-US" sz="800" u="none" strike="noStrike">
                          <a:effectLst/>
                        </a:rPr>
                        <a:t>Bross, Polly</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62196874</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66112</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65176</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936 </a:t>
                      </a:r>
                    </a:p>
                  </a:txBody>
                  <a:tcPr marL="0" marR="0" marT="0" marB="0" anchor="b"/>
                </a:tc>
                <a:tc>
                  <a:txBody>
                    <a:bodyPr/>
                    <a:lstStyle/>
                    <a:p>
                      <a:pPr algn="ctr" fontAlgn="b"/>
                      <a:r>
                        <a:rPr lang="en-US" sz="900" b="0" i="0" u="none" strike="noStrike" dirty="0" smtClean="0">
                          <a:solidFill>
                            <a:schemeClr val="tx1"/>
                          </a:solidFill>
                          <a:effectLst/>
                          <a:latin typeface="Calibri" panose="020F0502020204030204" pitchFamily="34" charset="0"/>
                        </a:rPr>
                        <a:t>500</a:t>
                      </a:r>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$702.00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$507.00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$94.85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$601.85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$94.85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666379608"/>
                  </a:ext>
                </a:extLst>
              </a:tr>
              <a:tr h="251758">
                <a:tc>
                  <a:txBody>
                    <a:bodyPr/>
                    <a:lstStyle/>
                    <a:p>
                      <a:pPr algn="l" fontAlgn="b"/>
                      <a:r>
                        <a:rPr lang="en-US" sz="800" u="none" strike="noStrike">
                          <a:effectLst/>
                        </a:rPr>
                        <a:t>Bruss, Rosario</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92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65795659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39443</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39443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$99.40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$99.40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769916297"/>
                  </a:ext>
                </a:extLst>
              </a:tr>
              <a:tr h="402812">
                <a:tc>
                  <a:txBody>
                    <a:bodyPr/>
                    <a:lstStyle/>
                    <a:p>
                      <a:pPr algn="l" fontAlgn="b"/>
                      <a:r>
                        <a:rPr lang="en-US" sz="800" u="none" strike="noStrike">
                          <a:effectLst/>
                        </a:rPr>
                        <a:t>Bump, Stephen</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269</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78544302</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55310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55283</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27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$20.25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$10.80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$14.45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$74.20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$37.10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$51.55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$37.10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148120437"/>
                  </a:ext>
                </a:extLst>
              </a:tr>
              <a:tr h="251758">
                <a:tc>
                  <a:txBody>
                    <a:bodyPr/>
                    <a:lstStyle/>
                    <a:p>
                      <a:pPr algn="l" fontAlgn="b"/>
                      <a:r>
                        <a:rPr lang="en-US" sz="800" u="none" strike="noStrike">
                          <a:effectLst/>
                        </a:rPr>
                        <a:t>Cadle, Lydia</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203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56888693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R</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70036</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69874</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ctr" fontAlgn="b"/>
                      <a:r>
                        <a:rPr lang="en-US" sz="900" b="0" i="0" u="none" strike="noStrike" dirty="0">
                          <a:solidFill>
                            <a:schemeClr val="tx1"/>
                          </a:solidFill>
                          <a:effectLst/>
                          <a:latin typeface="Calibri" panose="020F0502020204030204" pitchFamily="34" charset="0"/>
                        </a:rPr>
                        <a:t>             162 </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$121.50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$5.00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$64.80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$61.70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$110.25</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$171.95</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900" b="0" i="0" u="none" strike="noStrike" dirty="0">
                          <a:solidFill>
                            <a:schemeClr val="tx1"/>
                          </a:solidFill>
                          <a:effectLst/>
                          <a:latin typeface="Calibri" panose="020F0502020204030204" pitchFamily="34" charset="0"/>
                        </a:rPr>
                        <a:t>$110.25</a:t>
                      </a:r>
                    </a:p>
                  </a:txBody>
                  <a:tcPr marL="0" marR="0" marT="0" marB="0" anchor="b"/>
                </a:tc>
                <a:extLst>
                  <a:ext uri="{0D108BD9-81ED-4DB2-BD59-A6C34878D82A}">
                    <a16:rowId xmlns:a16="http://schemas.microsoft.com/office/drawing/2014/main" val="1350507919"/>
                  </a:ext>
                </a:extLst>
              </a:tr>
            </a:tbl>
          </a:graphicData>
        </a:graphic>
      </p:graphicFrame>
      <p:sp>
        <p:nvSpPr>
          <p:cNvPr id="3" name="Oval 2"/>
          <p:cNvSpPr/>
          <p:nvPr/>
        </p:nvSpPr>
        <p:spPr>
          <a:xfrm>
            <a:off x="7003770" y="5916298"/>
            <a:ext cx="2114976" cy="47586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87036" y="1629912"/>
            <a:ext cx="5716735" cy="3785652"/>
          </a:xfrm>
          <a:prstGeom prst="rect">
            <a:avLst/>
          </a:prstGeom>
          <a:solidFill>
            <a:schemeClr val="bg1"/>
          </a:solidFill>
          <a:ln>
            <a:solidFill>
              <a:srgbClr val="FF0000"/>
            </a:solidFill>
          </a:ln>
        </p:spPr>
        <p:txBody>
          <a:bodyPr wrap="square" rtlCol="0">
            <a:spAutoFit/>
          </a:bodyPr>
          <a:lstStyle/>
          <a:p>
            <a:r>
              <a:rPr lang="en-US" sz="1600" dirty="0"/>
              <a:t>Track if customers’ accounts are past due. Follow utility policy and procedures for collecting on accounts in arrears that the board has put in place.</a:t>
            </a:r>
          </a:p>
          <a:p>
            <a:endParaRPr lang="en-US" sz="1600" dirty="0"/>
          </a:p>
          <a:p>
            <a:r>
              <a:rPr lang="en-US" sz="1600" dirty="0"/>
              <a:t>Per 3 AAC 107.260, AEA will not pay PCE credit for residential customer or community facility of the bill if the customer does not pay their portion of the monthly bill. </a:t>
            </a:r>
          </a:p>
          <a:p>
            <a:endParaRPr lang="en-US" sz="1600" dirty="0"/>
          </a:p>
          <a:p>
            <a:r>
              <a:rPr lang="en-US" sz="1600" dirty="0"/>
              <a:t>A customer </a:t>
            </a:r>
            <a:r>
              <a:rPr lang="en-US" sz="1600" u="sng" dirty="0"/>
              <a:t>may be </a:t>
            </a:r>
            <a:r>
              <a:rPr lang="en-US" sz="1600" dirty="0"/>
              <a:t>able to continue to receive PCE, even with a large outstanding balance, if the customer enters into a payment agreement with the utility (see example on the next page). AEA must approve the repayment plan and will monitor the progress of the plan. In the event that the customer fails to follow the repayment plan, AEA may determine ineligibility for that customer until the outstanding balance has been paid in part or in whole. </a:t>
            </a:r>
          </a:p>
        </p:txBody>
      </p:sp>
      <p:cxnSp>
        <p:nvCxnSpPr>
          <p:cNvPr id="5" name="Straight Arrow Connector 4"/>
          <p:cNvCxnSpPr/>
          <p:nvPr/>
        </p:nvCxnSpPr>
        <p:spPr>
          <a:xfrm>
            <a:off x="7003772" y="4718973"/>
            <a:ext cx="1399593" cy="14025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2"/>
          <p:cNvSpPr>
            <a:spLocks noGrp="1"/>
          </p:cNvSpPr>
          <p:nvPr>
            <p:ph type="title"/>
          </p:nvPr>
        </p:nvSpPr>
        <p:spPr>
          <a:xfrm>
            <a:off x="326582" y="456407"/>
            <a:ext cx="8510953" cy="780150"/>
          </a:xfrm>
        </p:spPr>
        <p:txBody>
          <a:bodyPr>
            <a:normAutofit/>
          </a:bodyPr>
          <a:lstStyle/>
          <a:p>
            <a:r>
              <a:rPr lang="en-US" sz="3600" dirty="0"/>
              <a:t>Past Due</a:t>
            </a:r>
          </a:p>
        </p:txBody>
      </p:sp>
      <p:sp>
        <p:nvSpPr>
          <p:cNvPr id="2" name="Slide Number Placeholder 1"/>
          <p:cNvSpPr>
            <a:spLocks noGrp="1"/>
          </p:cNvSpPr>
          <p:nvPr>
            <p:ph type="sldNum" sz="quarter" idx="12"/>
          </p:nvPr>
        </p:nvSpPr>
        <p:spPr/>
        <p:txBody>
          <a:bodyPr/>
          <a:lstStyle/>
          <a:p>
            <a:fld id="{437766D1-85F3-4E34-814F-4368878456E8}" type="slidenum">
              <a:rPr lang="en-US" smtClean="0"/>
              <a:t>49</a:t>
            </a:fld>
            <a:endParaRPr lang="en-US"/>
          </a:p>
        </p:txBody>
      </p:sp>
    </p:spTree>
    <p:extLst>
      <p:ext uri="{BB962C8B-B14F-4D97-AF65-F5344CB8AC3E}">
        <p14:creationId xmlns:p14="http://schemas.microsoft.com/office/powerpoint/2010/main" val="403025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Meter reading: Correct meter</a:t>
            </a:r>
          </a:p>
        </p:txBody>
      </p:sp>
      <p:graphicFrame>
        <p:nvGraphicFramePr>
          <p:cNvPr id="6" name="Table 5"/>
          <p:cNvGraphicFramePr>
            <a:graphicFrameLocks noGrp="1"/>
          </p:cNvGraphicFramePr>
          <p:nvPr>
            <p:extLst>
              <p:ext uri="{D42A27DB-BD31-4B8C-83A1-F6EECF244321}">
                <p14:modId xmlns:p14="http://schemas.microsoft.com/office/powerpoint/2010/main" val="2541984760"/>
              </p:ext>
            </p:extLst>
          </p:nvPr>
        </p:nvGraphicFramePr>
        <p:xfrm>
          <a:off x="284583" y="1442647"/>
          <a:ext cx="5602230" cy="4433765"/>
        </p:xfrm>
        <a:graphic>
          <a:graphicData uri="http://schemas.openxmlformats.org/drawingml/2006/table">
            <a:tbl>
              <a:tblPr>
                <a:tableStyleId>{0505E3EF-67EA-436B-97B2-0124C06EBD24}</a:tableStyleId>
              </a:tblPr>
              <a:tblGrid>
                <a:gridCol w="444557">
                  <a:extLst>
                    <a:ext uri="{9D8B030D-6E8A-4147-A177-3AD203B41FA5}">
                      <a16:colId xmlns:a16="http://schemas.microsoft.com/office/drawing/2014/main" val="388990351"/>
                    </a:ext>
                  </a:extLst>
                </a:gridCol>
                <a:gridCol w="474509">
                  <a:extLst>
                    <a:ext uri="{9D8B030D-6E8A-4147-A177-3AD203B41FA5}">
                      <a16:colId xmlns:a16="http://schemas.microsoft.com/office/drawing/2014/main" val="1559211299"/>
                    </a:ext>
                  </a:extLst>
                </a:gridCol>
                <a:gridCol w="626727">
                  <a:extLst>
                    <a:ext uri="{9D8B030D-6E8A-4147-A177-3AD203B41FA5}">
                      <a16:colId xmlns:a16="http://schemas.microsoft.com/office/drawing/2014/main" val="3651984996"/>
                    </a:ext>
                  </a:extLst>
                </a:gridCol>
                <a:gridCol w="502277">
                  <a:extLst>
                    <a:ext uri="{9D8B030D-6E8A-4147-A177-3AD203B41FA5}">
                      <a16:colId xmlns:a16="http://schemas.microsoft.com/office/drawing/2014/main" val="3484147256"/>
                    </a:ext>
                  </a:extLst>
                </a:gridCol>
                <a:gridCol w="1235680">
                  <a:extLst>
                    <a:ext uri="{9D8B030D-6E8A-4147-A177-3AD203B41FA5}">
                      <a16:colId xmlns:a16="http://schemas.microsoft.com/office/drawing/2014/main" val="3247518637"/>
                    </a:ext>
                  </a:extLst>
                </a:gridCol>
                <a:gridCol w="856084">
                  <a:extLst>
                    <a:ext uri="{9D8B030D-6E8A-4147-A177-3AD203B41FA5}">
                      <a16:colId xmlns:a16="http://schemas.microsoft.com/office/drawing/2014/main" val="3084109067"/>
                    </a:ext>
                  </a:extLst>
                </a:gridCol>
                <a:gridCol w="1462396">
                  <a:extLst>
                    <a:ext uri="{9D8B030D-6E8A-4147-A177-3AD203B41FA5}">
                      <a16:colId xmlns:a16="http://schemas.microsoft.com/office/drawing/2014/main" val="2824933995"/>
                    </a:ext>
                  </a:extLst>
                </a:gridCol>
              </a:tblGrid>
              <a:tr h="466215">
                <a:tc>
                  <a:txBody>
                    <a:bodyPr/>
                    <a:lstStyle/>
                    <a:p>
                      <a:pPr algn="ctr" fontAlgn="b"/>
                      <a:r>
                        <a:rPr lang="en-US" sz="900" b="0" i="0" u="none" strike="noStrike" dirty="0">
                          <a:solidFill>
                            <a:srgbClr val="000000"/>
                          </a:solidFill>
                          <a:effectLst/>
                          <a:latin typeface="Calibri" panose="020F0502020204030204" pitchFamily="34" charset="0"/>
                        </a:rPr>
                        <a:t>Route #</a:t>
                      </a:r>
                    </a:p>
                  </a:txBody>
                  <a:tcPr marL="0" marR="0" marT="0" marB="0" anchor="b"/>
                </a:tc>
                <a:tc>
                  <a:txBody>
                    <a:bodyPr/>
                    <a:lstStyle/>
                    <a:p>
                      <a:pPr algn="ctr" fontAlgn="ctr"/>
                      <a:r>
                        <a:rPr lang="en-US" sz="900" u="none" strike="noStrike" dirty="0">
                          <a:effectLst/>
                        </a:rPr>
                        <a:t>Customer #</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dirty="0">
                          <a:effectLst/>
                        </a:rPr>
                        <a:t>Meter #</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b="0" i="0" u="none" strike="noStrike" dirty="0">
                          <a:solidFill>
                            <a:srgbClr val="000000"/>
                          </a:solidFill>
                          <a:effectLst/>
                          <a:latin typeface="Calibri" panose="020F0502020204030204" pitchFamily="34" charset="0"/>
                        </a:rPr>
                        <a:t>Customer class</a:t>
                      </a:r>
                    </a:p>
                  </a:txBody>
                  <a:tcPr marL="0" marR="0" marT="0" marB="0" anchor="ctr"/>
                </a:tc>
                <a:tc>
                  <a:txBody>
                    <a:bodyPr/>
                    <a:lstStyle/>
                    <a:p>
                      <a:pPr algn="ctr" fontAlgn="ctr"/>
                      <a:r>
                        <a:rPr lang="en-US" sz="900" u="none" strike="noStrike" dirty="0">
                          <a:effectLst/>
                        </a:rPr>
                        <a:t>Customer Name</a:t>
                      </a:r>
                      <a:endParaRPr lang="en-US"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Customer address/location</a:t>
                      </a:r>
                      <a:endParaRPr lang="en-U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900" u="none" strike="noStrike">
                          <a:effectLst/>
                        </a:rPr>
                        <a:t>Notes about meter location, other</a:t>
                      </a:r>
                      <a:endParaRPr lang="en-US" sz="9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39721530"/>
                  </a:ext>
                </a:extLst>
              </a:tr>
              <a:tr h="155405">
                <a:tc>
                  <a:txBody>
                    <a:bodyPr/>
                    <a:lstStyle/>
                    <a:p>
                      <a:pPr algn="ctr" fontAlgn="b"/>
                      <a:r>
                        <a:rPr lang="en-US" sz="900" b="0" i="0" u="none" strike="noStrike">
                          <a:solidFill>
                            <a:srgbClr val="000000"/>
                          </a:solidFill>
                          <a:effectLst/>
                          <a:latin typeface="Calibri" panose="020F0502020204030204" pitchFamily="34" charset="0"/>
                        </a:rPr>
                        <a:t>10</a:t>
                      </a:r>
                    </a:p>
                  </a:txBody>
                  <a:tcPr marL="0" marR="0" marT="0" marB="0" anchor="b"/>
                </a:tc>
                <a:tc>
                  <a:txBody>
                    <a:bodyPr/>
                    <a:lstStyle/>
                    <a:p>
                      <a:pPr algn="ctr" fontAlgn="b"/>
                      <a:r>
                        <a:rPr lang="en-US" sz="900" u="none" strike="noStrike" dirty="0">
                          <a:effectLst/>
                        </a:rPr>
                        <a:t>352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91654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a:effectLst/>
                        </a:rPr>
                        <a:t>Patao, Preston</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14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42322194"/>
                  </a:ext>
                </a:extLst>
              </a:tr>
              <a:tr h="155405">
                <a:tc>
                  <a:txBody>
                    <a:bodyPr/>
                    <a:lstStyle/>
                    <a:p>
                      <a:pPr algn="ctr" fontAlgn="b"/>
                      <a:r>
                        <a:rPr lang="en-US" sz="900" b="0" i="0" u="none" strike="noStrike">
                          <a:solidFill>
                            <a:srgbClr val="000000"/>
                          </a:solidFill>
                          <a:effectLst/>
                          <a:latin typeface="Calibri" panose="020F0502020204030204" pitchFamily="34" charset="0"/>
                        </a:rPr>
                        <a:t>20</a:t>
                      </a:r>
                    </a:p>
                  </a:txBody>
                  <a:tcPr marL="0" marR="0" marT="0" marB="0" anchor="b"/>
                </a:tc>
                <a:tc>
                  <a:txBody>
                    <a:bodyPr/>
                    <a:lstStyle/>
                    <a:p>
                      <a:pPr algn="ctr" fontAlgn="b"/>
                      <a:r>
                        <a:rPr lang="en-US" sz="900" u="none" strike="noStrike">
                          <a:effectLst/>
                        </a:rPr>
                        <a:t>146</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4970878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a:effectLst/>
                        </a:rPr>
                        <a:t>Bagley, Felicia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24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8479580"/>
                  </a:ext>
                </a:extLst>
              </a:tr>
              <a:tr h="155405">
                <a:tc>
                  <a:txBody>
                    <a:bodyPr/>
                    <a:lstStyle/>
                    <a:p>
                      <a:pPr algn="ctr" fontAlgn="b"/>
                      <a:r>
                        <a:rPr lang="en-US" sz="900" b="0" i="0" u="none" strike="noStrike">
                          <a:solidFill>
                            <a:srgbClr val="000000"/>
                          </a:solidFill>
                          <a:effectLst/>
                          <a:latin typeface="Calibri" panose="020F0502020204030204" pitchFamily="34" charset="0"/>
                        </a:rPr>
                        <a:t>30</a:t>
                      </a:r>
                    </a:p>
                  </a:txBody>
                  <a:tcPr marL="0" marR="0" marT="0" marB="0" anchor="b"/>
                </a:tc>
                <a:tc>
                  <a:txBody>
                    <a:bodyPr/>
                    <a:lstStyle/>
                    <a:p>
                      <a:pPr algn="ctr" fontAlgn="b"/>
                      <a:r>
                        <a:rPr lang="en-US" sz="900" u="none" strike="noStrike" dirty="0">
                          <a:effectLst/>
                        </a:rPr>
                        <a:t>472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8288190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CF</a:t>
                      </a:r>
                    </a:p>
                  </a:txBody>
                  <a:tcPr marL="0" marR="0" marT="0" marB="0" anchor="b"/>
                </a:tc>
                <a:tc>
                  <a:txBody>
                    <a:bodyPr/>
                    <a:lstStyle/>
                    <a:p>
                      <a:pPr algn="l" fontAlgn="b"/>
                      <a:r>
                        <a:rPr lang="en-US" sz="900" u="none" strike="noStrike" dirty="0">
                          <a:effectLst/>
                        </a:rPr>
                        <a:t>Water treatment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42 Main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To left of washeteria meter</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8207067"/>
                  </a:ext>
                </a:extLst>
              </a:tr>
              <a:tr h="155405">
                <a:tc>
                  <a:txBody>
                    <a:bodyPr/>
                    <a:lstStyle/>
                    <a:p>
                      <a:pPr algn="ctr" fontAlgn="b"/>
                      <a:r>
                        <a:rPr lang="en-US" sz="900" b="0" i="0" u="none" strike="noStrike">
                          <a:solidFill>
                            <a:srgbClr val="000000"/>
                          </a:solidFill>
                          <a:effectLst/>
                          <a:latin typeface="Calibri" panose="020F0502020204030204" pitchFamily="34" charset="0"/>
                        </a:rPr>
                        <a:t>40</a:t>
                      </a:r>
                    </a:p>
                  </a:txBody>
                  <a:tcPr marL="0" marR="0" marT="0" marB="0" anchor="b"/>
                </a:tc>
                <a:tc>
                  <a:txBody>
                    <a:bodyPr/>
                    <a:lstStyle/>
                    <a:p>
                      <a:pPr algn="ctr" fontAlgn="b"/>
                      <a:r>
                        <a:rPr lang="en-US" sz="900" u="none" strike="noStrike" dirty="0">
                          <a:effectLst/>
                        </a:rPr>
                        <a:t>784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87402695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CF</a:t>
                      </a:r>
                    </a:p>
                  </a:txBody>
                  <a:tcPr marL="0" marR="0" marT="0" marB="0" anchor="b"/>
                </a:tc>
                <a:tc>
                  <a:txBody>
                    <a:bodyPr/>
                    <a:lstStyle/>
                    <a:p>
                      <a:pPr algn="l" fontAlgn="b"/>
                      <a:r>
                        <a:rPr lang="en-US" sz="900" u="none" strike="noStrike">
                          <a:effectLst/>
                        </a:rPr>
                        <a:t>Washeteria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68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To right of water treatment meter</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5970893"/>
                  </a:ext>
                </a:extLst>
              </a:tr>
              <a:tr h="155405">
                <a:tc>
                  <a:txBody>
                    <a:bodyPr/>
                    <a:lstStyle/>
                    <a:p>
                      <a:pPr algn="ctr" fontAlgn="b"/>
                      <a:r>
                        <a:rPr lang="en-US" sz="900" b="0" i="0" u="none" strike="noStrike">
                          <a:solidFill>
                            <a:srgbClr val="000000"/>
                          </a:solidFill>
                          <a:effectLst/>
                          <a:latin typeface="Calibri" panose="020F0502020204030204" pitchFamily="34" charset="0"/>
                        </a:rPr>
                        <a:t>50</a:t>
                      </a:r>
                    </a:p>
                  </a:txBody>
                  <a:tcPr marL="0" marR="0" marT="0" marB="0" anchor="b"/>
                </a:tc>
                <a:tc>
                  <a:txBody>
                    <a:bodyPr/>
                    <a:lstStyle/>
                    <a:p>
                      <a:pPr algn="ctr" fontAlgn="b"/>
                      <a:r>
                        <a:rPr lang="en-US" sz="900" u="none" strike="noStrike">
                          <a:effectLst/>
                        </a:rPr>
                        <a:t>268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23226130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a:effectLst/>
                        </a:rPr>
                        <a:t>Mccook, Ranae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88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82740285"/>
                  </a:ext>
                </a:extLst>
              </a:tr>
              <a:tr h="155405">
                <a:tc>
                  <a:txBody>
                    <a:bodyPr/>
                    <a:lstStyle/>
                    <a:p>
                      <a:pPr algn="ctr" fontAlgn="b"/>
                      <a:r>
                        <a:rPr lang="en-US" sz="900" b="0" i="0" u="none" strike="noStrike">
                          <a:solidFill>
                            <a:srgbClr val="000000"/>
                          </a:solidFill>
                          <a:effectLst/>
                          <a:latin typeface="Calibri" panose="020F0502020204030204" pitchFamily="34" charset="0"/>
                        </a:rPr>
                        <a:t>60</a:t>
                      </a:r>
                    </a:p>
                  </a:txBody>
                  <a:tcPr marL="0" marR="0" marT="0" marB="0" anchor="b"/>
                </a:tc>
                <a:tc>
                  <a:txBody>
                    <a:bodyPr/>
                    <a:lstStyle/>
                    <a:p>
                      <a:pPr algn="ctr" fontAlgn="b"/>
                      <a:r>
                        <a:rPr lang="en-US" sz="900" u="none" strike="noStrike" dirty="0">
                          <a:effectLst/>
                        </a:rPr>
                        <a:t>781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58234867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CF</a:t>
                      </a:r>
                    </a:p>
                  </a:txBody>
                  <a:tcPr marL="0" marR="0" marT="0" marB="0" anchor="b"/>
                </a:tc>
                <a:tc>
                  <a:txBody>
                    <a:bodyPr/>
                    <a:lstStyle/>
                    <a:p>
                      <a:pPr algn="l" fontAlgn="b"/>
                      <a:r>
                        <a:rPr lang="en-US" sz="900" u="none" strike="noStrike" dirty="0">
                          <a:effectLst/>
                        </a:rPr>
                        <a:t>Village council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30 Frost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1687213"/>
                  </a:ext>
                </a:extLst>
              </a:tr>
              <a:tr h="155405">
                <a:tc>
                  <a:txBody>
                    <a:bodyPr/>
                    <a:lstStyle/>
                    <a:p>
                      <a:pPr algn="ctr" fontAlgn="b"/>
                      <a:r>
                        <a:rPr lang="en-US" sz="900" b="0" i="0" u="none" strike="noStrike" dirty="0">
                          <a:solidFill>
                            <a:srgbClr val="000000"/>
                          </a:solidFill>
                          <a:effectLst/>
                          <a:latin typeface="Calibri" panose="020F0502020204030204" pitchFamily="34" charset="0"/>
                        </a:rPr>
                        <a:t>70</a:t>
                      </a:r>
                    </a:p>
                  </a:txBody>
                  <a:tcPr marL="0" marR="0" marT="0" marB="0" anchor="b"/>
                </a:tc>
                <a:tc>
                  <a:txBody>
                    <a:bodyPr/>
                    <a:lstStyle/>
                    <a:p>
                      <a:pPr algn="ctr" fontAlgn="b"/>
                      <a:r>
                        <a:rPr lang="en-US" sz="900" u="none" strike="noStrike" dirty="0">
                          <a:effectLst/>
                        </a:rPr>
                        <a:t>433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58849395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FS</a:t>
                      </a:r>
                    </a:p>
                  </a:txBody>
                  <a:tcPr marL="0" marR="0" marT="0" marB="0" anchor="b"/>
                </a:tc>
                <a:tc>
                  <a:txBody>
                    <a:bodyPr/>
                    <a:lstStyle/>
                    <a:p>
                      <a:pPr algn="l" fontAlgn="b"/>
                      <a:r>
                        <a:rPr lang="en-US" sz="900" u="none" strike="noStrike" dirty="0">
                          <a:effectLst/>
                        </a:rPr>
                        <a:t>US Post Office</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50 Frost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3022431"/>
                  </a:ext>
                </a:extLst>
              </a:tr>
              <a:tr h="155405">
                <a:tc>
                  <a:txBody>
                    <a:bodyPr/>
                    <a:lstStyle/>
                    <a:p>
                      <a:pPr algn="ctr" fontAlgn="b"/>
                      <a:r>
                        <a:rPr lang="en-US" sz="900" b="0" i="0" u="none" strike="noStrike">
                          <a:solidFill>
                            <a:srgbClr val="000000"/>
                          </a:solidFill>
                          <a:effectLst/>
                          <a:latin typeface="Calibri" panose="020F0502020204030204" pitchFamily="34" charset="0"/>
                        </a:rPr>
                        <a:t>80</a:t>
                      </a:r>
                    </a:p>
                  </a:txBody>
                  <a:tcPr marL="0" marR="0" marT="0" marB="0" anchor="b"/>
                </a:tc>
                <a:tc>
                  <a:txBody>
                    <a:bodyPr/>
                    <a:lstStyle/>
                    <a:p>
                      <a:pPr algn="ctr" fontAlgn="b"/>
                      <a:r>
                        <a:rPr lang="en-US" sz="900" u="none" strike="noStrike" dirty="0">
                          <a:effectLst/>
                        </a:rPr>
                        <a:t>274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62196874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a:effectLst/>
                        </a:rPr>
                        <a:t>Bross, Polly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82 Frost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8155934"/>
                  </a:ext>
                </a:extLst>
              </a:tr>
              <a:tr h="155405">
                <a:tc>
                  <a:txBody>
                    <a:bodyPr/>
                    <a:lstStyle/>
                    <a:p>
                      <a:pPr algn="ctr" fontAlgn="b"/>
                      <a:r>
                        <a:rPr lang="en-US" sz="900" b="0" i="0" u="none" strike="noStrike">
                          <a:solidFill>
                            <a:srgbClr val="000000"/>
                          </a:solidFill>
                          <a:effectLst/>
                          <a:latin typeface="Calibri" panose="020F0502020204030204" pitchFamily="34" charset="0"/>
                        </a:rPr>
                        <a:t>90</a:t>
                      </a:r>
                    </a:p>
                  </a:txBody>
                  <a:tcPr marL="0" marR="0" marT="0" marB="0" anchor="b"/>
                </a:tc>
                <a:tc>
                  <a:txBody>
                    <a:bodyPr/>
                    <a:lstStyle/>
                    <a:p>
                      <a:pPr algn="ctr" fontAlgn="b"/>
                      <a:r>
                        <a:rPr lang="en-US" sz="900" u="none" strike="noStrike" dirty="0">
                          <a:effectLst/>
                        </a:rPr>
                        <a:t>92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65795659</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a:effectLst/>
                        </a:rPr>
                        <a:t>Bruss, Rosario</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90 Frost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3942005"/>
                  </a:ext>
                </a:extLst>
              </a:tr>
              <a:tr h="155405">
                <a:tc>
                  <a:txBody>
                    <a:bodyPr/>
                    <a:lstStyle/>
                    <a:p>
                      <a:pPr algn="ctr" fontAlgn="b"/>
                      <a:r>
                        <a:rPr lang="en-US" sz="900" b="0" i="0" u="none" strike="noStrike" dirty="0">
                          <a:solidFill>
                            <a:srgbClr val="000000"/>
                          </a:solidFill>
                          <a:effectLst/>
                          <a:latin typeface="Calibri" panose="020F0502020204030204" pitchFamily="34" charset="0"/>
                        </a:rPr>
                        <a:t>100</a:t>
                      </a:r>
                    </a:p>
                  </a:txBody>
                  <a:tcPr marL="0" marR="0" marT="0" marB="0" anchor="b"/>
                </a:tc>
                <a:tc>
                  <a:txBody>
                    <a:bodyPr/>
                    <a:lstStyle/>
                    <a:p>
                      <a:pPr algn="ctr" fontAlgn="b"/>
                      <a:r>
                        <a:rPr lang="en-US" sz="900" u="none" strike="noStrike" dirty="0">
                          <a:effectLst/>
                        </a:rPr>
                        <a:t>194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34707414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a:effectLst/>
                        </a:rPr>
                        <a:t>Rojas, Alyssa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83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78746483"/>
                  </a:ext>
                </a:extLst>
              </a:tr>
              <a:tr h="155405">
                <a:tc>
                  <a:txBody>
                    <a:bodyPr/>
                    <a:lstStyle/>
                    <a:p>
                      <a:pPr algn="ctr" fontAlgn="b"/>
                      <a:r>
                        <a:rPr lang="en-US" sz="900" b="0" i="0" u="none" strike="noStrike" dirty="0">
                          <a:solidFill>
                            <a:srgbClr val="000000"/>
                          </a:solidFill>
                          <a:effectLst/>
                          <a:latin typeface="Calibri" panose="020F0502020204030204" pitchFamily="34" charset="0"/>
                        </a:rPr>
                        <a:t>110</a:t>
                      </a:r>
                    </a:p>
                  </a:txBody>
                  <a:tcPr marL="0" marR="0" marT="0" marB="0" anchor="b"/>
                </a:tc>
                <a:tc>
                  <a:txBody>
                    <a:bodyPr/>
                    <a:lstStyle/>
                    <a:p>
                      <a:pPr algn="ctr" fontAlgn="b"/>
                      <a:r>
                        <a:rPr lang="en-US" sz="900" u="none" strike="noStrike">
                          <a:effectLst/>
                        </a:rPr>
                        <a:t>367</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36254846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a:effectLst/>
                        </a:rPr>
                        <a:t>Kiddy, Adrianne</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75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45676589"/>
                  </a:ext>
                </a:extLst>
              </a:tr>
              <a:tr h="155405">
                <a:tc>
                  <a:txBody>
                    <a:bodyPr/>
                    <a:lstStyle/>
                    <a:p>
                      <a:pPr algn="ctr" fontAlgn="b"/>
                      <a:r>
                        <a:rPr lang="en-US" sz="900" b="0" i="0" u="none" strike="noStrike" dirty="0">
                          <a:solidFill>
                            <a:srgbClr val="000000"/>
                          </a:solidFill>
                          <a:effectLst/>
                          <a:latin typeface="Calibri" panose="020F0502020204030204" pitchFamily="34" charset="0"/>
                        </a:rPr>
                        <a:t>120</a:t>
                      </a:r>
                    </a:p>
                  </a:txBody>
                  <a:tcPr marL="0" marR="0" marT="0" marB="0" anchor="b"/>
                </a:tc>
                <a:tc>
                  <a:txBody>
                    <a:bodyPr/>
                    <a:lstStyle/>
                    <a:p>
                      <a:pPr algn="ctr" fontAlgn="b"/>
                      <a:r>
                        <a:rPr lang="en-US" sz="900" u="none" strike="noStrike" dirty="0">
                          <a:effectLst/>
                        </a:rPr>
                        <a:t>151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47859795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a:effectLst/>
                        </a:rPr>
                        <a:t>Brinson, </a:t>
                      </a:r>
                      <a:r>
                        <a:rPr lang="en-US" sz="900" u="none" strike="noStrike" dirty="0" err="1">
                          <a:effectLst/>
                        </a:rPr>
                        <a:t>Tennie</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63 Spruce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1035869"/>
                  </a:ext>
                </a:extLst>
              </a:tr>
              <a:tr h="155405">
                <a:tc>
                  <a:txBody>
                    <a:bodyPr/>
                    <a:lstStyle/>
                    <a:p>
                      <a:pPr algn="ctr" fontAlgn="b"/>
                      <a:r>
                        <a:rPr lang="en-US" sz="900" b="0" i="0" u="none" strike="noStrike" dirty="0">
                          <a:solidFill>
                            <a:srgbClr val="000000"/>
                          </a:solidFill>
                          <a:effectLst/>
                          <a:latin typeface="Calibri" panose="020F0502020204030204" pitchFamily="34" charset="0"/>
                        </a:rPr>
                        <a:t>130</a:t>
                      </a:r>
                    </a:p>
                  </a:txBody>
                  <a:tcPr marL="0" marR="0" marT="0" marB="0" anchor="b"/>
                </a:tc>
                <a:tc>
                  <a:txBody>
                    <a:bodyPr/>
                    <a:lstStyle/>
                    <a:p>
                      <a:pPr algn="ctr" fontAlgn="b"/>
                      <a:r>
                        <a:rPr lang="en-US" sz="900" u="none" strike="noStrike" dirty="0">
                          <a:effectLst/>
                        </a:rPr>
                        <a:t>278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48643974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a:effectLst/>
                        </a:rPr>
                        <a:t>Candy, </a:t>
                      </a:r>
                      <a:r>
                        <a:rPr lang="en-US" sz="900" u="none" strike="noStrike" dirty="0" err="1">
                          <a:effectLst/>
                        </a:rPr>
                        <a:t>Chanda</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33 Spruce Street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2358415"/>
                  </a:ext>
                </a:extLst>
              </a:tr>
              <a:tr h="155405">
                <a:tc>
                  <a:txBody>
                    <a:bodyPr/>
                    <a:lstStyle/>
                    <a:p>
                      <a:pPr algn="ctr" fontAlgn="b"/>
                      <a:r>
                        <a:rPr lang="en-US" sz="900" b="0" i="0" u="none" strike="noStrike">
                          <a:solidFill>
                            <a:srgbClr val="000000"/>
                          </a:solidFill>
                          <a:effectLst/>
                          <a:latin typeface="Calibri" panose="020F0502020204030204" pitchFamily="34" charset="0"/>
                        </a:rPr>
                        <a:t>140</a:t>
                      </a:r>
                    </a:p>
                  </a:txBody>
                  <a:tcPr marL="0" marR="0" marT="0" marB="0" anchor="b"/>
                </a:tc>
                <a:tc>
                  <a:txBody>
                    <a:bodyPr/>
                    <a:lstStyle/>
                    <a:p>
                      <a:pPr algn="ctr" fontAlgn="b"/>
                      <a:r>
                        <a:rPr lang="en-US" sz="900" u="none" strike="noStrike" dirty="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42925745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C</a:t>
                      </a:r>
                    </a:p>
                  </a:txBody>
                  <a:tcPr marL="0" marR="0" marT="0" marB="0" anchor="b"/>
                </a:tc>
                <a:tc>
                  <a:txBody>
                    <a:bodyPr/>
                    <a:lstStyle/>
                    <a:p>
                      <a:pPr algn="l" fontAlgn="b"/>
                      <a:r>
                        <a:rPr lang="en-US" sz="900" u="none" strike="noStrike" dirty="0">
                          <a:effectLst/>
                        </a:rPr>
                        <a:t>School #1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15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On SW corner of school</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2572450"/>
                  </a:ext>
                </a:extLst>
              </a:tr>
              <a:tr h="155405">
                <a:tc>
                  <a:txBody>
                    <a:bodyPr/>
                    <a:lstStyle/>
                    <a:p>
                      <a:pPr algn="ctr" fontAlgn="b"/>
                      <a:r>
                        <a:rPr lang="en-US" sz="900" b="0" i="0" u="none" strike="noStrike" dirty="0">
                          <a:solidFill>
                            <a:srgbClr val="000000"/>
                          </a:solidFill>
                          <a:effectLst/>
                          <a:latin typeface="Calibri" panose="020F0502020204030204" pitchFamily="34" charset="0"/>
                        </a:rPr>
                        <a:t>150</a:t>
                      </a:r>
                    </a:p>
                  </a:txBody>
                  <a:tcPr marL="0" marR="0" marT="0" marB="0" anchor="b"/>
                </a:tc>
                <a:tc>
                  <a:txBody>
                    <a:bodyPr/>
                    <a:lstStyle/>
                    <a:p>
                      <a:pPr algn="ctr" fontAlgn="b"/>
                      <a:r>
                        <a:rPr lang="en-US" sz="900" u="none" strike="noStrike" dirty="0" smtClean="0">
                          <a:effectLst/>
                        </a:rPr>
                        <a:t>585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53169183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C</a:t>
                      </a:r>
                    </a:p>
                  </a:txBody>
                  <a:tcPr marL="0" marR="0" marT="0" marB="0" anchor="b"/>
                </a:tc>
                <a:tc>
                  <a:txBody>
                    <a:bodyPr/>
                    <a:lstStyle/>
                    <a:p>
                      <a:pPr algn="l" fontAlgn="b"/>
                      <a:r>
                        <a:rPr lang="en-US" sz="900" u="none" strike="noStrike">
                          <a:effectLst/>
                        </a:rPr>
                        <a:t>School #2</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13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On NE corner of school</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0066497"/>
                  </a:ext>
                </a:extLst>
              </a:tr>
              <a:tr h="155405">
                <a:tc>
                  <a:txBody>
                    <a:bodyPr/>
                    <a:lstStyle/>
                    <a:p>
                      <a:pPr algn="ctr" fontAlgn="b"/>
                      <a:r>
                        <a:rPr lang="en-US" sz="900" b="0" i="0" u="none" strike="noStrike" dirty="0">
                          <a:solidFill>
                            <a:srgbClr val="000000"/>
                          </a:solidFill>
                          <a:effectLst/>
                          <a:latin typeface="Calibri" panose="020F0502020204030204" pitchFamily="34" charset="0"/>
                        </a:rPr>
                        <a:t>160</a:t>
                      </a:r>
                    </a:p>
                  </a:txBody>
                  <a:tcPr marL="0" marR="0" marT="0" marB="0" anchor="b"/>
                </a:tc>
                <a:tc>
                  <a:txBody>
                    <a:bodyPr/>
                    <a:lstStyle/>
                    <a:p>
                      <a:pPr algn="ctr" fontAlgn="b"/>
                      <a:r>
                        <a:rPr lang="en-US" sz="900" u="none" strike="noStrike" dirty="0">
                          <a:effectLst/>
                        </a:rPr>
                        <a:t>203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56888693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err="1">
                          <a:effectLst/>
                        </a:rPr>
                        <a:t>Cadle</a:t>
                      </a:r>
                      <a:r>
                        <a:rPr lang="en-US" sz="900" u="none" strike="noStrike" dirty="0">
                          <a:effectLst/>
                        </a:rPr>
                        <a:t>, Lydia</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22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0248972"/>
                  </a:ext>
                </a:extLst>
              </a:tr>
              <a:tr h="155405">
                <a:tc>
                  <a:txBody>
                    <a:bodyPr/>
                    <a:lstStyle/>
                    <a:p>
                      <a:pPr algn="ctr" fontAlgn="b"/>
                      <a:r>
                        <a:rPr lang="en-US" sz="900" b="0" i="0" u="none" strike="noStrike" dirty="0">
                          <a:solidFill>
                            <a:srgbClr val="000000"/>
                          </a:solidFill>
                          <a:effectLst/>
                          <a:latin typeface="Calibri" panose="020F0502020204030204" pitchFamily="34" charset="0"/>
                        </a:rPr>
                        <a:t>170</a:t>
                      </a:r>
                    </a:p>
                  </a:txBody>
                  <a:tcPr marL="0" marR="0" marT="0" marB="0" anchor="b"/>
                </a:tc>
                <a:tc>
                  <a:txBody>
                    <a:bodyPr/>
                    <a:lstStyle/>
                    <a:p>
                      <a:pPr algn="ctr"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67850176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a:effectLst/>
                        </a:rPr>
                        <a:t>Boehm, Sheldon</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44 Spruce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5292909"/>
                  </a:ext>
                </a:extLst>
              </a:tr>
              <a:tr h="155405">
                <a:tc>
                  <a:txBody>
                    <a:bodyPr/>
                    <a:lstStyle/>
                    <a:p>
                      <a:pPr algn="ctr" fontAlgn="b"/>
                      <a:r>
                        <a:rPr lang="en-US" sz="900" b="0" i="0" u="none" strike="noStrike" dirty="0">
                          <a:solidFill>
                            <a:srgbClr val="000000"/>
                          </a:solidFill>
                          <a:effectLst/>
                          <a:latin typeface="Calibri" panose="020F0502020204030204" pitchFamily="34" charset="0"/>
                        </a:rPr>
                        <a:t>180</a:t>
                      </a:r>
                    </a:p>
                  </a:txBody>
                  <a:tcPr marL="0" marR="0" marT="0" marB="0" anchor="b"/>
                </a:tc>
                <a:tc>
                  <a:txBody>
                    <a:bodyPr/>
                    <a:lstStyle/>
                    <a:p>
                      <a:pPr algn="ctr" fontAlgn="b"/>
                      <a:r>
                        <a:rPr lang="en-US" sz="900" u="none" strike="noStrike" dirty="0">
                          <a:effectLst/>
                        </a:rPr>
                        <a:t>196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68151075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a:effectLst/>
                        </a:rPr>
                        <a:t>Degroff, Melinda</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13 Frost Road</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9188034"/>
                  </a:ext>
                </a:extLst>
              </a:tr>
              <a:tr h="155405">
                <a:tc>
                  <a:txBody>
                    <a:bodyPr/>
                    <a:lstStyle/>
                    <a:p>
                      <a:pPr algn="ctr" fontAlgn="b"/>
                      <a:r>
                        <a:rPr lang="en-US" sz="900" b="0" i="0" u="none" strike="noStrike" dirty="0">
                          <a:solidFill>
                            <a:srgbClr val="000000"/>
                          </a:solidFill>
                          <a:effectLst/>
                          <a:latin typeface="Calibri" panose="020F0502020204030204" pitchFamily="34" charset="0"/>
                        </a:rPr>
                        <a:t>190</a:t>
                      </a:r>
                    </a:p>
                  </a:txBody>
                  <a:tcPr marL="0" marR="0" marT="0" marB="0" anchor="b"/>
                </a:tc>
                <a:tc>
                  <a:txBody>
                    <a:bodyPr/>
                    <a:lstStyle/>
                    <a:p>
                      <a:pPr algn="ctr" fontAlgn="b"/>
                      <a:r>
                        <a:rPr lang="en-US" sz="900" u="none" strike="noStrike" dirty="0">
                          <a:effectLst/>
                        </a:rPr>
                        <a:t>53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77112727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err="1">
                          <a:effectLst/>
                        </a:rPr>
                        <a:t>Dambrosia</a:t>
                      </a:r>
                      <a:r>
                        <a:rPr lang="en-US" sz="900" u="none" strike="noStrike" dirty="0">
                          <a:effectLst/>
                        </a:rPr>
                        <a:t>, Vida</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5 Frost Road</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22550357"/>
                  </a:ext>
                </a:extLst>
              </a:tr>
              <a:tr h="155405">
                <a:tc>
                  <a:txBody>
                    <a:bodyPr/>
                    <a:lstStyle/>
                    <a:p>
                      <a:pPr algn="ctr" fontAlgn="b"/>
                      <a:r>
                        <a:rPr lang="en-US" sz="900" b="0" i="0" u="none" strike="noStrike" dirty="0">
                          <a:solidFill>
                            <a:srgbClr val="000000"/>
                          </a:solidFill>
                          <a:effectLst/>
                          <a:latin typeface="Calibri" panose="020F0502020204030204" pitchFamily="34" charset="0"/>
                        </a:rPr>
                        <a:t>200</a:t>
                      </a:r>
                    </a:p>
                  </a:txBody>
                  <a:tcPr marL="0" marR="0" marT="0" marB="0" anchor="b"/>
                </a:tc>
                <a:tc>
                  <a:txBody>
                    <a:bodyPr/>
                    <a:lstStyle/>
                    <a:p>
                      <a:pPr algn="ctr" fontAlgn="b"/>
                      <a:r>
                        <a:rPr lang="en-US" sz="900" u="none" strike="noStrike" dirty="0">
                          <a:effectLst/>
                        </a:rPr>
                        <a:t>269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78544302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a:effectLst/>
                        </a:rPr>
                        <a:t>Bump, Stephen</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63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0804465"/>
                  </a:ext>
                </a:extLst>
              </a:tr>
              <a:tr h="155405">
                <a:tc>
                  <a:txBody>
                    <a:bodyPr/>
                    <a:lstStyle/>
                    <a:p>
                      <a:pPr algn="ctr" fontAlgn="b"/>
                      <a:r>
                        <a:rPr lang="en-US" sz="900" b="0" i="0" u="none" strike="noStrike" dirty="0">
                          <a:solidFill>
                            <a:srgbClr val="000000"/>
                          </a:solidFill>
                          <a:effectLst/>
                          <a:latin typeface="Calibri" panose="020F0502020204030204" pitchFamily="34" charset="0"/>
                        </a:rPr>
                        <a:t>210</a:t>
                      </a:r>
                    </a:p>
                  </a:txBody>
                  <a:tcPr marL="0" marR="0" marT="0" marB="0" anchor="b"/>
                </a:tc>
                <a:tc>
                  <a:txBody>
                    <a:bodyPr/>
                    <a:lstStyle/>
                    <a:p>
                      <a:pPr algn="ctr" fontAlgn="b"/>
                      <a:r>
                        <a:rPr lang="en-US" sz="900" u="none" strike="noStrike" dirty="0">
                          <a:effectLst/>
                        </a:rPr>
                        <a:t>444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83790941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C</a:t>
                      </a:r>
                    </a:p>
                  </a:txBody>
                  <a:tcPr marL="0" marR="0" marT="0" marB="0" anchor="b"/>
                </a:tc>
                <a:tc>
                  <a:txBody>
                    <a:bodyPr/>
                    <a:lstStyle/>
                    <a:p>
                      <a:pPr algn="l" fontAlgn="b"/>
                      <a:r>
                        <a:rPr lang="en-US" sz="900" u="none" strike="noStrike" dirty="0">
                          <a:effectLst/>
                        </a:rPr>
                        <a:t>Telephone utility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43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4543684"/>
                  </a:ext>
                </a:extLst>
              </a:tr>
              <a:tr h="155405">
                <a:tc>
                  <a:txBody>
                    <a:bodyPr/>
                    <a:lstStyle/>
                    <a:p>
                      <a:pPr algn="ctr" fontAlgn="b"/>
                      <a:r>
                        <a:rPr lang="en-US" sz="900" b="0" i="0" u="none" strike="noStrike" dirty="0">
                          <a:solidFill>
                            <a:srgbClr val="000000"/>
                          </a:solidFill>
                          <a:effectLst/>
                          <a:latin typeface="Calibri" panose="020F0502020204030204" pitchFamily="34" charset="0"/>
                        </a:rPr>
                        <a:t>220</a:t>
                      </a:r>
                    </a:p>
                  </a:txBody>
                  <a:tcPr marL="0" marR="0" marT="0" marB="0" anchor="b"/>
                </a:tc>
                <a:tc>
                  <a:txBody>
                    <a:bodyPr/>
                    <a:lstStyle/>
                    <a:p>
                      <a:pPr algn="ctr" fontAlgn="b"/>
                      <a:r>
                        <a:rPr lang="en-US" sz="900" u="none" strike="noStrike" dirty="0">
                          <a:effectLst/>
                        </a:rPr>
                        <a:t>171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91456558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R</a:t>
                      </a:r>
                    </a:p>
                  </a:txBody>
                  <a:tcPr marL="0" marR="0" marT="0" marB="0" anchor="b"/>
                </a:tc>
                <a:tc>
                  <a:txBody>
                    <a:bodyPr/>
                    <a:lstStyle/>
                    <a:p>
                      <a:pPr algn="l" fontAlgn="b"/>
                      <a:r>
                        <a:rPr lang="en-US" sz="900" u="none" strike="noStrike" dirty="0">
                          <a:effectLst/>
                        </a:rPr>
                        <a:t>Judge, Alva</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33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3440462"/>
                  </a:ext>
                </a:extLst>
              </a:tr>
              <a:tr h="155405">
                <a:tc>
                  <a:txBody>
                    <a:bodyPr/>
                    <a:lstStyle/>
                    <a:p>
                      <a:pPr algn="ctr" fontAlgn="b"/>
                      <a:r>
                        <a:rPr lang="en-US" sz="900" b="0" i="0" u="none" strike="noStrike" dirty="0">
                          <a:solidFill>
                            <a:srgbClr val="000000"/>
                          </a:solidFill>
                          <a:effectLst/>
                          <a:latin typeface="Calibri" panose="020F0502020204030204" pitchFamily="34" charset="0"/>
                        </a:rPr>
                        <a:t>230</a:t>
                      </a:r>
                    </a:p>
                  </a:txBody>
                  <a:tcPr marL="0" marR="0" marT="0" marB="0" anchor="b"/>
                </a:tc>
                <a:tc>
                  <a:txBody>
                    <a:bodyPr/>
                    <a:lstStyle/>
                    <a:p>
                      <a:pPr algn="ctr" fontAlgn="b"/>
                      <a:r>
                        <a:rPr lang="en-US" sz="900" u="none" strike="noStrike" dirty="0">
                          <a:effectLst/>
                        </a:rPr>
                        <a:t>606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94164794</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a:solidFill>
                            <a:srgbClr val="000000"/>
                          </a:solidFill>
                          <a:effectLst/>
                          <a:latin typeface="Calibri" panose="020F0502020204030204" pitchFamily="34" charset="0"/>
                        </a:rPr>
                        <a:t>C</a:t>
                      </a:r>
                    </a:p>
                  </a:txBody>
                  <a:tcPr marL="0" marR="0" marT="0" marB="0" anchor="b"/>
                </a:tc>
                <a:tc>
                  <a:txBody>
                    <a:bodyPr/>
                    <a:lstStyle/>
                    <a:p>
                      <a:pPr algn="l" fontAlgn="b"/>
                      <a:r>
                        <a:rPr lang="en-US" sz="900" u="none" strike="noStrike" dirty="0">
                          <a:effectLst/>
                        </a:rPr>
                        <a:t>Native Store</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13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9144915"/>
                  </a:ext>
                </a:extLst>
              </a:tr>
              <a:tr h="155405">
                <a:tc>
                  <a:txBody>
                    <a:bodyPr/>
                    <a:lstStyle/>
                    <a:p>
                      <a:pPr algn="ctr" fontAlgn="b"/>
                      <a:r>
                        <a:rPr lang="en-US" sz="900" b="0" i="0" u="none" strike="noStrike" dirty="0">
                          <a:solidFill>
                            <a:srgbClr val="000000"/>
                          </a:solidFill>
                          <a:effectLst/>
                          <a:latin typeface="Calibri" panose="020F0502020204030204" pitchFamily="34" charset="0"/>
                        </a:rPr>
                        <a:t>240</a:t>
                      </a:r>
                    </a:p>
                  </a:txBody>
                  <a:tcPr marL="0" marR="0" marT="0" marB="0" anchor="b"/>
                </a:tc>
                <a:tc>
                  <a:txBody>
                    <a:bodyPr/>
                    <a:lstStyle/>
                    <a:p>
                      <a:pPr algn="ctr" fontAlgn="b"/>
                      <a:r>
                        <a:rPr lang="en-US" sz="900" u="none" strike="noStrike" dirty="0">
                          <a:effectLst/>
                        </a:rPr>
                        <a:t>571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23360131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a:solidFill>
                            <a:srgbClr val="000000"/>
                          </a:solidFill>
                          <a:effectLst/>
                          <a:latin typeface="Calibri" panose="020F0502020204030204" pitchFamily="34" charset="0"/>
                        </a:rPr>
                        <a:t>CF</a:t>
                      </a:r>
                    </a:p>
                  </a:txBody>
                  <a:tcPr marL="0" marR="0" marT="0" marB="0" anchor="b"/>
                </a:tc>
                <a:tc>
                  <a:txBody>
                    <a:bodyPr/>
                    <a:lstStyle/>
                    <a:p>
                      <a:pPr algn="l" fontAlgn="b"/>
                      <a:r>
                        <a:rPr lang="en-US" sz="900" u="none" strike="noStrike" dirty="0">
                          <a:effectLst/>
                        </a:rPr>
                        <a:t>Streetlight</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1 Main Street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15 streetlights based on one meter</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6884539"/>
                  </a:ext>
                </a:extLst>
              </a:tr>
            </a:tbl>
          </a:graphicData>
        </a:graphic>
      </p:graphicFrame>
      <p:sp>
        <p:nvSpPr>
          <p:cNvPr id="7" name="TextBox 6"/>
          <p:cNvSpPr txBox="1"/>
          <p:nvPr/>
        </p:nvSpPr>
        <p:spPr>
          <a:xfrm>
            <a:off x="6046236" y="1442647"/>
            <a:ext cx="2978029" cy="4893647"/>
          </a:xfrm>
          <a:prstGeom prst="rect">
            <a:avLst/>
          </a:prstGeom>
          <a:noFill/>
        </p:spPr>
        <p:txBody>
          <a:bodyPr wrap="square" rtlCol="0">
            <a:spAutoFit/>
          </a:bodyPr>
          <a:lstStyle/>
          <a:p>
            <a:r>
              <a:rPr lang="en-US" sz="1200" dirty="0"/>
              <a:t>Sheet provided to meter reader should:</a:t>
            </a:r>
          </a:p>
          <a:p>
            <a:pPr marL="285750" indent="-285750">
              <a:buFont typeface="Arial" panose="020B0604020202020204" pitchFamily="34" charset="0"/>
              <a:buChar char="•"/>
            </a:pPr>
            <a:r>
              <a:rPr lang="en-US" sz="1200" dirty="0"/>
              <a:t>Be in the order that the meters will be read</a:t>
            </a:r>
          </a:p>
          <a:p>
            <a:pPr marL="285750" indent="-285750">
              <a:buFont typeface="Arial" panose="020B0604020202020204" pitchFamily="34" charset="0"/>
              <a:buChar char="•"/>
            </a:pPr>
            <a:r>
              <a:rPr lang="en-US" sz="1200" dirty="0" smtClean="0"/>
              <a:t>Include a route # so that the sheet can be sorted for meter reading. In the current case it counts by ten. This would allow new customers to be added without renumbering all of the route numbers.</a:t>
            </a:r>
          </a:p>
          <a:p>
            <a:pPr marL="285750" indent="-285750">
              <a:buFont typeface="Arial" panose="020B0604020202020204" pitchFamily="34" charset="0"/>
              <a:buChar char="•"/>
            </a:pPr>
            <a:r>
              <a:rPr lang="en-US" sz="1200" dirty="0" smtClean="0"/>
              <a:t>Include </a:t>
            </a:r>
            <a:r>
              <a:rPr lang="en-US" sz="1200" dirty="0"/>
              <a:t>customer #</a:t>
            </a:r>
          </a:p>
          <a:p>
            <a:pPr marL="742950" lvl="1" indent="-285750">
              <a:buFont typeface="Arial" panose="020B0604020202020204" pitchFamily="34" charset="0"/>
              <a:buChar char="•"/>
            </a:pPr>
            <a:r>
              <a:rPr lang="en-US" sz="1200" dirty="0"/>
              <a:t>Makes sure the reading is recorded under correct customer</a:t>
            </a:r>
          </a:p>
          <a:p>
            <a:pPr marL="285750" indent="-285750">
              <a:buFont typeface="Arial" panose="020B0604020202020204" pitchFamily="34" charset="0"/>
              <a:buChar char="•"/>
            </a:pPr>
            <a:r>
              <a:rPr lang="en-US" sz="1200" dirty="0"/>
              <a:t>Meter #</a:t>
            </a:r>
          </a:p>
          <a:p>
            <a:pPr marL="742950" lvl="1" indent="-285750">
              <a:buFont typeface="Arial" panose="020B0604020202020204" pitchFamily="34" charset="0"/>
              <a:buChar char="•"/>
            </a:pPr>
            <a:r>
              <a:rPr lang="en-US" sz="1200" dirty="0"/>
              <a:t>Meter reader can make sure reading the correct </a:t>
            </a:r>
            <a:r>
              <a:rPr lang="en-US" sz="1200" dirty="0" smtClean="0"/>
              <a:t>meter</a:t>
            </a:r>
          </a:p>
          <a:p>
            <a:pPr marL="285750" indent="-285750">
              <a:buFont typeface="Arial" panose="020B0604020202020204" pitchFamily="34" charset="0"/>
              <a:buChar char="•"/>
            </a:pPr>
            <a:r>
              <a:rPr lang="en-US" sz="1200" dirty="0" smtClean="0"/>
              <a:t>Customer class will allow the meter reading sheet to be sorted to make it easier to fill in the customer ledger</a:t>
            </a:r>
            <a:endParaRPr lang="en-US" sz="1200" dirty="0"/>
          </a:p>
          <a:p>
            <a:pPr marL="285750" indent="-285750">
              <a:buFont typeface="Arial" panose="020B0604020202020204" pitchFamily="34" charset="0"/>
              <a:buChar char="•"/>
            </a:pPr>
            <a:r>
              <a:rPr lang="en-US" sz="1200" dirty="0"/>
              <a:t>Location</a:t>
            </a:r>
          </a:p>
          <a:p>
            <a:pPr marL="742950" lvl="1" indent="-285750">
              <a:buFont typeface="Arial" panose="020B0604020202020204" pitchFamily="34" charset="0"/>
              <a:buChar char="•"/>
            </a:pPr>
            <a:r>
              <a:rPr lang="en-US" sz="1200" dirty="0"/>
              <a:t>Could be an address or other location information</a:t>
            </a:r>
          </a:p>
          <a:p>
            <a:pPr marL="285750" indent="-285750">
              <a:buFont typeface="Arial" panose="020B0604020202020204" pitchFamily="34" charset="0"/>
              <a:buChar char="•"/>
            </a:pPr>
            <a:r>
              <a:rPr lang="en-US" sz="1200" dirty="0"/>
              <a:t>Notes</a:t>
            </a:r>
          </a:p>
          <a:p>
            <a:pPr marL="742950" lvl="1" indent="-285750">
              <a:buFont typeface="Arial" panose="020B0604020202020204" pitchFamily="34" charset="0"/>
              <a:buChar char="•"/>
            </a:pPr>
            <a:r>
              <a:rPr lang="en-US" sz="1200" dirty="0"/>
              <a:t>Additional information that will help the meter reader be </a:t>
            </a:r>
            <a:r>
              <a:rPr lang="en-US" sz="1200" dirty="0" smtClean="0"/>
              <a:t>accurate</a:t>
            </a:r>
            <a:endParaRPr lang="en-US" sz="1200" dirty="0"/>
          </a:p>
        </p:txBody>
      </p:sp>
      <p:sp>
        <p:nvSpPr>
          <p:cNvPr id="2" name="Slide Number Placeholder 1"/>
          <p:cNvSpPr>
            <a:spLocks noGrp="1"/>
          </p:cNvSpPr>
          <p:nvPr>
            <p:ph type="sldNum" sz="quarter" idx="12"/>
          </p:nvPr>
        </p:nvSpPr>
        <p:spPr/>
        <p:txBody>
          <a:bodyPr/>
          <a:lstStyle/>
          <a:p>
            <a:fld id="{437766D1-85F3-4E34-814F-4368878456E8}" type="slidenum">
              <a:rPr lang="en-US" smtClean="0"/>
              <a:t>5</a:t>
            </a:fld>
            <a:endParaRPr lang="en-US" dirty="0"/>
          </a:p>
        </p:txBody>
      </p:sp>
    </p:spTree>
    <p:extLst>
      <p:ext uri="{BB962C8B-B14F-4D97-AF65-F5344CB8AC3E}">
        <p14:creationId xmlns:p14="http://schemas.microsoft.com/office/powerpoint/2010/main" val="3381045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04" y="548482"/>
            <a:ext cx="2224454" cy="1429608"/>
          </a:xfrm>
        </p:spPr>
        <p:txBody>
          <a:bodyPr>
            <a:normAutofit fontScale="90000"/>
          </a:bodyPr>
          <a:lstStyle/>
          <a:p>
            <a:r>
              <a:rPr lang="en-US" dirty="0" smtClean="0"/>
              <a:t>Sample Payment Agreement</a:t>
            </a:r>
            <a:endParaRPr lang="en-US" dirty="0"/>
          </a:p>
        </p:txBody>
      </p:sp>
      <p:sp>
        <p:nvSpPr>
          <p:cNvPr id="3" name="Slide Number Placeholder 2"/>
          <p:cNvSpPr>
            <a:spLocks noGrp="1"/>
          </p:cNvSpPr>
          <p:nvPr>
            <p:ph type="sldNum" sz="quarter" idx="12"/>
          </p:nvPr>
        </p:nvSpPr>
        <p:spPr/>
        <p:txBody>
          <a:bodyPr/>
          <a:lstStyle/>
          <a:p>
            <a:fld id="{437766D1-85F3-4E34-814F-4368878456E8}" type="slidenum">
              <a:rPr lang="en-US" smtClean="0"/>
              <a:t>50</a:t>
            </a:fld>
            <a:endParaRPr lang="en-US"/>
          </a:p>
        </p:txBody>
      </p:sp>
      <p:sp>
        <p:nvSpPr>
          <p:cNvPr id="5" name="Rectangle 4"/>
          <p:cNvSpPr/>
          <p:nvPr/>
        </p:nvSpPr>
        <p:spPr>
          <a:xfrm>
            <a:off x="3741575" y="157268"/>
            <a:ext cx="5234472" cy="6471580"/>
          </a:xfrm>
          <a:prstGeom prst="rect">
            <a:avLst/>
          </a:prstGeom>
          <a:ln>
            <a:solidFill>
              <a:schemeClr val="bg1">
                <a:lumMod val="50000"/>
              </a:schemeClr>
            </a:solidFill>
          </a:ln>
        </p:spPr>
        <p:txBody>
          <a:bodyPr wrap="square">
            <a:spAutoFit/>
          </a:bodyPr>
          <a:lstStyle/>
          <a:p>
            <a:pPr algn="ct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Seal Hollow Electric Company</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123 Main Street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Seal Hollow, Alaska</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907-444-4444</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u="sng" dirty="0">
                <a:latin typeface="Calibri" panose="020F0502020204030204" pitchFamily="34" charset="0"/>
                <a:ea typeface="Calibri" panose="020F0502020204030204" pitchFamily="34" charset="0"/>
                <a:cs typeface="Times New Roman" panose="02020603050405020304" pitchFamily="18" charset="0"/>
              </a:rPr>
              <a:t>Payment Agreement</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This letter is to inform you that you are not eligible to receive Power Cost Equalization credit due to your high outstanding balance. We have work out the following payment plans in order for you to pay your overdue bills. If you are interested, please select one of the following plans, sign the bottom of the page, and return your signed agreement to our office within 10 working day. If you do not have any income or cannot pay at all, please into our office to discuss an alternative plan.</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lphaUcParenBoth"/>
            </a:pP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smtClean="0">
                <a:latin typeface="Calibri" panose="020F0502020204030204" pitchFamily="34" charset="0"/>
                <a:ea typeface="Calibri" panose="020F0502020204030204" pitchFamily="34" charset="0"/>
                <a:cs typeface="Times New Roman" panose="02020603050405020304" pitchFamily="18" charset="0"/>
              </a:rPr>
              <a:t>12 Month Payment Plan: Outstanding bill _____ </a:t>
            </a:r>
            <a:r>
              <a:rPr lang="en-US" sz="1100" dirty="0" smtClean="0">
                <a:latin typeface="Calibri" panose="020F0502020204030204" pitchFamily="34" charset="0"/>
                <a:ea typeface="Calibri" panose="020F0502020204030204" pitchFamily="34" charset="0"/>
                <a:cs typeface="Calibri" panose="020F0502020204030204" pitchFamily="34" charset="0"/>
              </a:rPr>
              <a:t>÷</a:t>
            </a:r>
            <a:r>
              <a:rPr lang="en-US" sz="1100" dirty="0" smtClean="0">
                <a:latin typeface="Calibri" panose="020F0502020204030204" pitchFamily="34" charset="0"/>
                <a:ea typeface="Calibri" panose="020F0502020204030204" pitchFamily="34" charset="0"/>
                <a:cs typeface="Times New Roman" panose="02020603050405020304" pitchFamily="18" charset="0"/>
              </a:rPr>
              <a:t> 12 =  $ ________ + Current bill.</a:t>
            </a:r>
            <a:endParaRPr lang="en-US" sz="1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lphaUcParenBoth"/>
            </a:pPr>
            <a:r>
              <a:rPr lang="en-US" sz="1100" dirty="0" smtClean="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24 Month Payment Plan: Outstanding bill _____ </a:t>
            </a:r>
            <a:r>
              <a:rPr lang="en-US" sz="1100" dirty="0">
                <a:latin typeface="Calibri" panose="020F0502020204030204" pitchFamily="34" charset="0"/>
                <a:ea typeface="Calibri" panose="020F0502020204030204" pitchFamily="34" charset="0"/>
                <a:cs typeface="Calibri" panose="020F0502020204030204" pitchFamily="34" charset="0"/>
              </a:rPr>
              <a:t>÷</a:t>
            </a:r>
            <a:r>
              <a:rPr lang="en-US" sz="1100" dirty="0">
                <a:latin typeface="Calibri" panose="020F0502020204030204" pitchFamily="34" charset="0"/>
                <a:ea typeface="Calibri" panose="020F0502020204030204" pitchFamily="34" charset="0"/>
                <a:cs typeface="Times New Roman" panose="02020603050405020304" pitchFamily="18" charset="0"/>
              </a:rPr>
              <a:t> 24 =  $ ________ + Current bill.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mj-lt"/>
              <a:buAutoNum type="alphaUcParenBoth"/>
            </a:pPr>
            <a:r>
              <a:rPr lang="en-US" sz="1100" dirty="0">
                <a:latin typeface="Calibri" panose="020F0502020204030204" pitchFamily="34" charset="0"/>
                <a:ea typeface="Calibri" panose="020F0502020204030204" pitchFamily="34" charset="0"/>
                <a:cs typeface="Times New Roman" panose="02020603050405020304" pitchFamily="18" charset="0"/>
              </a:rPr>
              <a:t> 30 Month Payment Plan: Outstanding bill _____ </a:t>
            </a:r>
            <a:r>
              <a:rPr lang="en-US" sz="1100" dirty="0">
                <a:latin typeface="Calibri" panose="020F0502020204030204" pitchFamily="34" charset="0"/>
                <a:ea typeface="Calibri" panose="020F0502020204030204" pitchFamily="34" charset="0"/>
                <a:cs typeface="Calibri" panose="020F0502020204030204" pitchFamily="34" charset="0"/>
              </a:rPr>
              <a:t>÷</a:t>
            </a:r>
            <a:r>
              <a:rPr lang="en-US" sz="1100" dirty="0">
                <a:latin typeface="Calibri" panose="020F0502020204030204" pitchFamily="34" charset="0"/>
                <a:ea typeface="Calibri" panose="020F0502020204030204" pitchFamily="34" charset="0"/>
                <a:cs typeface="Times New Roman" panose="02020603050405020304" pitchFamily="18" charset="0"/>
              </a:rPr>
              <a:t> 30 =  $ ________ + Current bill.</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I, ________________________, understand that I must pay the total amount according to the payment plan I have chosen by the 30</a:t>
            </a:r>
            <a:r>
              <a:rPr lang="en-US" sz="1200" baseline="30000" dirty="0">
                <a:latin typeface="Calibri" panose="020F0502020204030204" pitchFamily="34" charset="0"/>
                <a:ea typeface="Calibri" panose="020F0502020204030204" pitchFamily="34" charset="0"/>
                <a:cs typeface="Times New Roman" panose="02020603050405020304" pitchFamily="18" charset="0"/>
              </a:rPr>
              <a:t>th</a:t>
            </a:r>
            <a:r>
              <a:rPr lang="en-US" sz="1200" dirty="0">
                <a:latin typeface="Calibri" panose="020F0502020204030204" pitchFamily="34" charset="0"/>
                <a:ea typeface="Calibri" panose="020F0502020204030204" pitchFamily="34" charset="0"/>
                <a:cs typeface="Times New Roman" panose="02020603050405020304" pitchFamily="18" charset="0"/>
              </a:rPr>
              <a:t> of each month in order to receive PCE credits on the following month’s bill.</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_____________________________</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smtClean="0">
                <a:latin typeface="Calibri" panose="020F0502020204030204" pitchFamily="34" charset="0"/>
                <a:ea typeface="Calibri" panose="020F0502020204030204" pitchFamily="34" charset="0"/>
                <a:cs typeface="Times New Roman" panose="02020603050405020304" pitchFamily="18" charset="0"/>
              </a:rPr>
              <a:t>	 __________________________</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Signature					</a:t>
            </a:r>
            <a:r>
              <a:rPr lang="en-US" sz="1200" dirty="0" smtClean="0">
                <a:latin typeface="Calibri" panose="020F0502020204030204" pitchFamily="34" charset="0"/>
                <a:ea typeface="Calibri" panose="020F0502020204030204" pitchFamily="34" charset="0"/>
                <a:cs typeface="Times New Roman" panose="02020603050405020304" pitchFamily="18" charset="0"/>
              </a:rPr>
              <a:t> Date</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24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57095177"/>
              </p:ext>
            </p:extLst>
          </p:nvPr>
        </p:nvGraphicFramePr>
        <p:xfrm>
          <a:off x="434181" y="1283075"/>
          <a:ext cx="8484577" cy="4792142"/>
        </p:xfrm>
        <a:graphic>
          <a:graphicData uri="http://schemas.openxmlformats.org/drawingml/2006/table">
            <a:tbl>
              <a:tblPr>
                <a:tableStyleId>{0505E3EF-67EA-436B-97B2-0124C06EBD24}</a:tableStyleId>
              </a:tblPr>
              <a:tblGrid>
                <a:gridCol w="653481">
                  <a:extLst>
                    <a:ext uri="{9D8B030D-6E8A-4147-A177-3AD203B41FA5}">
                      <a16:colId xmlns:a16="http://schemas.microsoft.com/office/drawing/2014/main" val="2706212607"/>
                    </a:ext>
                  </a:extLst>
                </a:gridCol>
                <a:gridCol w="455283">
                  <a:extLst>
                    <a:ext uri="{9D8B030D-6E8A-4147-A177-3AD203B41FA5}">
                      <a16:colId xmlns:a16="http://schemas.microsoft.com/office/drawing/2014/main" val="3459069032"/>
                    </a:ext>
                  </a:extLst>
                </a:gridCol>
                <a:gridCol w="496057">
                  <a:extLst>
                    <a:ext uri="{9D8B030D-6E8A-4147-A177-3AD203B41FA5}">
                      <a16:colId xmlns:a16="http://schemas.microsoft.com/office/drawing/2014/main" val="2481811921"/>
                    </a:ext>
                  </a:extLst>
                </a:gridCol>
                <a:gridCol w="366946">
                  <a:extLst>
                    <a:ext uri="{9D8B030D-6E8A-4147-A177-3AD203B41FA5}">
                      <a16:colId xmlns:a16="http://schemas.microsoft.com/office/drawing/2014/main" val="2666779281"/>
                    </a:ext>
                  </a:extLst>
                </a:gridCol>
                <a:gridCol w="321032">
                  <a:extLst>
                    <a:ext uri="{9D8B030D-6E8A-4147-A177-3AD203B41FA5}">
                      <a16:colId xmlns:a16="http://schemas.microsoft.com/office/drawing/2014/main" val="360167021"/>
                    </a:ext>
                  </a:extLst>
                </a:gridCol>
                <a:gridCol w="488690">
                  <a:extLst>
                    <a:ext uri="{9D8B030D-6E8A-4147-A177-3AD203B41FA5}">
                      <a16:colId xmlns:a16="http://schemas.microsoft.com/office/drawing/2014/main" val="2011341791"/>
                    </a:ext>
                  </a:extLst>
                </a:gridCol>
                <a:gridCol w="346630">
                  <a:extLst>
                    <a:ext uri="{9D8B030D-6E8A-4147-A177-3AD203B41FA5}">
                      <a16:colId xmlns:a16="http://schemas.microsoft.com/office/drawing/2014/main" val="378954587"/>
                    </a:ext>
                  </a:extLst>
                </a:gridCol>
                <a:gridCol w="500055">
                  <a:extLst>
                    <a:ext uri="{9D8B030D-6E8A-4147-A177-3AD203B41FA5}">
                      <a16:colId xmlns:a16="http://schemas.microsoft.com/office/drawing/2014/main" val="2569030677"/>
                    </a:ext>
                  </a:extLst>
                </a:gridCol>
                <a:gridCol w="397772">
                  <a:extLst>
                    <a:ext uri="{9D8B030D-6E8A-4147-A177-3AD203B41FA5}">
                      <a16:colId xmlns:a16="http://schemas.microsoft.com/office/drawing/2014/main" val="2430068896"/>
                    </a:ext>
                  </a:extLst>
                </a:gridCol>
                <a:gridCol w="437548">
                  <a:extLst>
                    <a:ext uri="{9D8B030D-6E8A-4147-A177-3AD203B41FA5}">
                      <a16:colId xmlns:a16="http://schemas.microsoft.com/office/drawing/2014/main" val="3599459113"/>
                    </a:ext>
                  </a:extLst>
                </a:gridCol>
                <a:gridCol w="344530">
                  <a:extLst>
                    <a:ext uri="{9D8B030D-6E8A-4147-A177-3AD203B41FA5}">
                      <a16:colId xmlns:a16="http://schemas.microsoft.com/office/drawing/2014/main" val="790658262"/>
                    </a:ext>
                  </a:extLst>
                </a:gridCol>
                <a:gridCol w="409136">
                  <a:extLst>
                    <a:ext uri="{9D8B030D-6E8A-4147-A177-3AD203B41FA5}">
                      <a16:colId xmlns:a16="http://schemas.microsoft.com/office/drawing/2014/main" val="653937023"/>
                    </a:ext>
                  </a:extLst>
                </a:gridCol>
                <a:gridCol w="471643">
                  <a:extLst>
                    <a:ext uri="{9D8B030D-6E8A-4147-A177-3AD203B41FA5}">
                      <a16:colId xmlns:a16="http://schemas.microsoft.com/office/drawing/2014/main" val="2148114549"/>
                    </a:ext>
                  </a:extLst>
                </a:gridCol>
                <a:gridCol w="403454">
                  <a:extLst>
                    <a:ext uri="{9D8B030D-6E8A-4147-A177-3AD203B41FA5}">
                      <a16:colId xmlns:a16="http://schemas.microsoft.com/office/drawing/2014/main" val="1871035125"/>
                    </a:ext>
                  </a:extLst>
                </a:gridCol>
                <a:gridCol w="424289">
                  <a:extLst>
                    <a:ext uri="{9D8B030D-6E8A-4147-A177-3AD203B41FA5}">
                      <a16:colId xmlns:a16="http://schemas.microsoft.com/office/drawing/2014/main" val="289160386"/>
                    </a:ext>
                  </a:extLst>
                </a:gridCol>
                <a:gridCol w="513327">
                  <a:extLst>
                    <a:ext uri="{9D8B030D-6E8A-4147-A177-3AD203B41FA5}">
                      <a16:colId xmlns:a16="http://schemas.microsoft.com/office/drawing/2014/main" val="558446257"/>
                    </a:ext>
                  </a:extLst>
                </a:gridCol>
                <a:gridCol w="363676">
                  <a:extLst>
                    <a:ext uri="{9D8B030D-6E8A-4147-A177-3AD203B41FA5}">
                      <a16:colId xmlns:a16="http://schemas.microsoft.com/office/drawing/2014/main" val="2105411121"/>
                    </a:ext>
                  </a:extLst>
                </a:gridCol>
                <a:gridCol w="363676">
                  <a:extLst>
                    <a:ext uri="{9D8B030D-6E8A-4147-A177-3AD203B41FA5}">
                      <a16:colId xmlns:a16="http://schemas.microsoft.com/office/drawing/2014/main" val="878543902"/>
                    </a:ext>
                  </a:extLst>
                </a:gridCol>
                <a:gridCol w="363676">
                  <a:extLst>
                    <a:ext uri="{9D8B030D-6E8A-4147-A177-3AD203B41FA5}">
                      <a16:colId xmlns:a16="http://schemas.microsoft.com/office/drawing/2014/main" val="3422874343"/>
                    </a:ext>
                  </a:extLst>
                </a:gridCol>
                <a:gridCol w="363676">
                  <a:extLst>
                    <a:ext uri="{9D8B030D-6E8A-4147-A177-3AD203B41FA5}">
                      <a16:colId xmlns:a16="http://schemas.microsoft.com/office/drawing/2014/main" val="1824191980"/>
                    </a:ext>
                  </a:extLst>
                </a:gridCol>
              </a:tblGrid>
              <a:tr h="272897">
                <a:tc gridSpan="20">
                  <a:txBody>
                    <a:bodyPr/>
                    <a:lstStyle/>
                    <a:p>
                      <a:pPr algn="ctr" fontAlgn="b"/>
                      <a:r>
                        <a:rPr lang="en-US" sz="900" u="none" strike="noStrike" dirty="0">
                          <a:effectLst/>
                        </a:rPr>
                        <a:t>Customer Ledger</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2718620"/>
                  </a:ext>
                </a:extLst>
              </a:tr>
              <a:tr h="204673">
                <a:tc gridSpan="20">
                  <a:txBody>
                    <a:bodyPr/>
                    <a:lstStyle/>
                    <a:p>
                      <a:pPr algn="ctr" fontAlgn="b"/>
                      <a:r>
                        <a:rPr lang="en-US" sz="900" b="0" i="1" u="none" strike="noStrike" dirty="0" smtClean="0">
                          <a:solidFill>
                            <a:srgbClr val="000000"/>
                          </a:solidFill>
                          <a:effectLst/>
                          <a:latin typeface="Calibri" panose="020F0502020204030204" pitchFamily="34" charset="0"/>
                        </a:rPr>
                        <a:t>[rows hidden]</a:t>
                      </a:r>
                      <a:endParaRPr lang="en-US" sz="900" b="0" i="1" u="none" strike="noStrike" dirty="0">
                        <a:solidFill>
                          <a:srgbClr val="000000"/>
                        </a:solidFill>
                        <a:effectLst/>
                        <a:latin typeface="Calibri" panose="020F0502020204030204" pitchFamily="34" charset="0"/>
                      </a:endParaRPr>
                    </a:p>
                  </a:txBody>
                  <a:tcPr marL="0" marR="0" marT="0" marB="0" anchor="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7732235"/>
                  </a:ext>
                </a:extLst>
              </a:tr>
              <a:tr h="194926">
                <a:tc rowSpan="2">
                  <a:txBody>
                    <a:bodyPr/>
                    <a:lstStyle/>
                    <a:p>
                      <a:pPr algn="ctr" fontAlgn="b"/>
                      <a:r>
                        <a:rPr lang="en-US" sz="900" u="none" strike="noStrike" dirty="0">
                          <a:effectLst/>
                        </a:rPr>
                        <a:t>Customer Name</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Customer #</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Meter #</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Rate Class</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a:r>
                        <a:rPr lang="en-US" sz="900" dirty="0" smtClean="0"/>
                        <a:t>Days in period</a:t>
                      </a:r>
                      <a:endParaRPr lang="en-US" sz="900" dirty="0"/>
                    </a:p>
                  </a:txBody>
                  <a:tcPr marL="0" marR="0" marT="0" marB="0" anchor="b"/>
                </a:tc>
                <a:tc gridSpan="2">
                  <a:txBody>
                    <a:bodyPr/>
                    <a:lstStyle/>
                    <a:p>
                      <a:pPr algn="ctr" fontAlgn="b"/>
                      <a:r>
                        <a:rPr lang="en-US" sz="900" u="none" strike="noStrike">
                          <a:effectLst/>
                        </a:rPr>
                        <a:t>Meter Reading</a:t>
                      </a:r>
                      <a:endParaRPr lang="en-US" sz="9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900" u="none" strike="noStrike">
                          <a:effectLst/>
                        </a:rPr>
                        <a:t>kWh Used</a:t>
                      </a:r>
                      <a:endParaRPr lang="en-US" sz="9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900" u="none" strike="noStrike" dirty="0">
                          <a:effectLst/>
                        </a:rPr>
                        <a:t>Charges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900" u="none" strike="noStrike" dirty="0">
                          <a:effectLst/>
                        </a:rPr>
                        <a:t>PCE Credits</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Current activity</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Old balance</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Payments</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a:effectLst/>
                        </a:rPr>
                        <a:t>Amount due</a:t>
                      </a:r>
                      <a:endParaRPr lang="en-US" sz="9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900" u="none" strike="noStrike" dirty="0">
                          <a:effectLst/>
                        </a:rPr>
                        <a:t>Past due</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3385975"/>
                  </a:ext>
                </a:extLst>
              </a:tr>
              <a:tr h="24788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u="none" strike="noStrike">
                          <a:effectLst/>
                        </a:rPr>
                        <a:t>Current</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Previous</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Total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PCE eligible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Energy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Other</a:t>
                      </a:r>
                      <a:endParaRPr lang="en-US" sz="900" b="0"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u="none" strike="noStrike">
                          <a:effectLst/>
                        </a:rPr>
                        <a:t>30 day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60 day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90 day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90+ day</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751855"/>
                  </a:ext>
                </a:extLst>
              </a:tr>
              <a:tr h="123941">
                <a:tc gridSpan="20">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b="0" i="1" u="none" strike="noStrike" dirty="0" smtClean="0">
                          <a:solidFill>
                            <a:srgbClr val="000000"/>
                          </a:solidFill>
                          <a:effectLst/>
                          <a:latin typeface="Calibri" panose="020F0502020204030204" pitchFamily="34" charset="0"/>
                        </a:rPr>
                        <a:t>[rows hidden]</a:t>
                      </a:r>
                    </a:p>
                  </a:txBody>
                  <a:tcPr marL="0" marR="0" marT="0" marB="0" anchor="b">
                    <a:solidFill>
                      <a:schemeClr val="bg1">
                        <a:lumMod val="75000"/>
                      </a:schemeClr>
                    </a:solidFill>
                  </a:tcPr>
                </a:tc>
                <a:tc hMerge="1">
                  <a:txBody>
                    <a:bodyPr/>
                    <a:lstStyle/>
                    <a:p>
                      <a:pPr algn="l" fontAlgn="b"/>
                      <a:endParaRPr lang="en-US" sz="105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marL="0" marR="0" marT="0" marB="0" anchor="b"/>
                </a:tc>
                <a:tc hMerge="1">
                  <a:txBody>
                    <a:bodyPr/>
                    <a:lstStyle/>
                    <a:p>
                      <a:endParaRPr lang="en-US"/>
                    </a:p>
                  </a:txBody>
                  <a:tcPr marL="0" marR="0" marT="0" marB="0" anchor="b"/>
                </a:tc>
                <a:tc hMerge="1">
                  <a:txBody>
                    <a:bodyPr/>
                    <a:lstStyle/>
                    <a:p>
                      <a:endParaRPr lang="en-US" dirty="0"/>
                    </a:p>
                  </a:txBody>
                  <a:tcPr marL="0" marR="0" marT="0" marB="0" anchor="b"/>
                </a:tc>
                <a:tc hMerge="1">
                  <a:txBody>
                    <a:bodyPr/>
                    <a:lstStyle/>
                    <a:p>
                      <a:pPr algn="r" fontAlgn="b"/>
                      <a:endParaRPr lang="en-US" sz="1050" b="0" i="0" u="none" strike="noStrike" dirty="0">
                        <a:solidFill>
                          <a:srgbClr val="FA7D00"/>
                        </a:solidFill>
                        <a:effectLst/>
                        <a:latin typeface="Calibri" panose="020F0502020204030204" pitchFamily="34" charset="0"/>
                      </a:endParaRPr>
                    </a:p>
                  </a:txBody>
                  <a:tcPr marL="0" marR="0" marT="0" marB="0" anchor="b"/>
                </a:tc>
                <a:tc hMerge="1">
                  <a:txBody>
                    <a:bodyPr/>
                    <a:lstStyle/>
                    <a:p>
                      <a:pPr algn="r" fontAlgn="b"/>
                      <a:endParaRPr lang="en-US" sz="1050" b="0" i="0" u="none" strike="noStrike" dirty="0">
                        <a:solidFill>
                          <a:srgbClr val="FA7D00"/>
                        </a:solidFill>
                        <a:effectLst/>
                        <a:latin typeface="Calibri" panose="020F0502020204030204" pitchFamily="34" charset="0"/>
                      </a:endParaRPr>
                    </a:p>
                  </a:txBody>
                  <a:tcPr marL="0" marR="0" marT="0" marB="0" anchor="b"/>
                </a:tc>
                <a:tc hMerge="1">
                  <a:txBody>
                    <a:bodyPr/>
                    <a:lstStyle/>
                    <a:p>
                      <a:pPr algn="ctr" fontAlgn="b"/>
                      <a:endParaRPr lang="en-US" sz="1050" b="0" i="0" u="none" strike="noStrike" dirty="0">
                        <a:solidFill>
                          <a:srgbClr val="FA7D00"/>
                        </a:solidFill>
                        <a:effectLst/>
                        <a:latin typeface="Calibri" panose="020F0502020204030204" pitchFamily="34" charset="0"/>
                      </a:endParaRPr>
                    </a:p>
                  </a:txBody>
                  <a:tcPr marL="0" marR="0" marT="0" marB="0" anchor="b"/>
                </a:tc>
                <a:tc hMerge="1">
                  <a:txBody>
                    <a:bodyPr/>
                    <a:lstStyle/>
                    <a:p>
                      <a:pPr algn="ctr" fontAlgn="b"/>
                      <a:endParaRPr lang="en-US" sz="1050" b="1" i="0" u="none" strike="noStrike" dirty="0">
                        <a:solidFill>
                          <a:srgbClr val="FA7D00"/>
                        </a:solidFill>
                        <a:effectLst/>
                        <a:latin typeface="Calibri" panose="020F0502020204030204" pitchFamily="34" charset="0"/>
                      </a:endParaRPr>
                    </a:p>
                  </a:txBody>
                  <a:tcPr marL="0" marR="0" marT="0" marB="0" anchor="b"/>
                </a:tc>
                <a:tc hMerge="1">
                  <a:txBody>
                    <a:bodyPr/>
                    <a:lstStyle/>
                    <a:p>
                      <a:pPr algn="r" fontAlgn="b"/>
                      <a:endParaRPr lang="en-US" sz="1050" b="1" i="0" u="none" strike="noStrike" dirty="0">
                        <a:solidFill>
                          <a:srgbClr val="FA7D00"/>
                        </a:solidFill>
                        <a:effectLst/>
                        <a:latin typeface="Calibri" panose="020F0502020204030204" pitchFamily="34" charset="0"/>
                      </a:endParaRPr>
                    </a:p>
                  </a:txBody>
                  <a:tcPr marL="0" marR="0" marT="0" marB="0" anchor="b"/>
                </a:tc>
                <a:tc hMerge="1">
                  <a:txBody>
                    <a:bodyPr/>
                    <a:lstStyle/>
                    <a:p>
                      <a:pPr algn="l" fontAlgn="b"/>
                      <a:endParaRPr lang="en-US" sz="1050" b="1" i="0" u="none" strike="noStrike" dirty="0">
                        <a:solidFill>
                          <a:srgbClr val="FA7D00"/>
                        </a:solidFill>
                        <a:effectLst/>
                        <a:latin typeface="Calibri" panose="020F0502020204030204" pitchFamily="34" charset="0"/>
                      </a:endParaRPr>
                    </a:p>
                  </a:txBody>
                  <a:tcPr marL="0" marR="0" marT="0" marB="0" anchor="b"/>
                </a:tc>
                <a:tc hMerge="1">
                  <a:txBody>
                    <a:bodyPr/>
                    <a:lstStyle/>
                    <a:p>
                      <a:pPr algn="r" fontAlgn="b"/>
                      <a:endParaRPr lang="en-US" sz="1050" b="1" i="0" u="none" strike="noStrike" dirty="0">
                        <a:solidFill>
                          <a:srgbClr val="FA7D00"/>
                        </a:solidFill>
                        <a:effectLst/>
                        <a:latin typeface="Calibri" panose="020F0502020204030204" pitchFamily="34" charset="0"/>
                      </a:endParaRPr>
                    </a:p>
                  </a:txBody>
                  <a:tcPr marL="0" marR="0" marT="0" marB="0" anchor="b"/>
                </a:tc>
                <a:tc hMerge="1">
                  <a:txBody>
                    <a:bodyPr/>
                    <a:lstStyle/>
                    <a:p>
                      <a:pPr algn="r" fontAlgn="b"/>
                      <a:endParaRPr lang="en-US" sz="1100" b="0" i="0" u="none" strike="noStrike" dirty="0">
                        <a:solidFill>
                          <a:schemeClr val="tx1"/>
                        </a:solidFill>
                        <a:effectLst/>
                        <a:latin typeface="Calibri" panose="020F0502020204030204" pitchFamily="34" charset="0"/>
                      </a:endParaRPr>
                    </a:p>
                  </a:txBody>
                  <a:tcPr marL="0" marR="0" marT="0" marB="0" anchor="b"/>
                </a:tc>
                <a:tc hMerge="1">
                  <a:txBody>
                    <a:bodyPr/>
                    <a:lstStyle/>
                    <a:p>
                      <a:pPr algn="r" fontAlgn="b"/>
                      <a:endParaRPr lang="en-US" sz="1100" b="0" i="0" u="none" strike="noStrike" dirty="0">
                        <a:solidFill>
                          <a:schemeClr val="tx1"/>
                        </a:solidFill>
                        <a:effectLst/>
                        <a:latin typeface="Calibri" panose="020F0502020204030204" pitchFamily="34" charset="0"/>
                      </a:endParaRPr>
                    </a:p>
                  </a:txBody>
                  <a:tcPr marL="0" marR="0" marT="0" marB="0" anchor="b"/>
                </a:tc>
                <a:tc hMerge="1">
                  <a:txBody>
                    <a:bodyPr/>
                    <a:lstStyle/>
                    <a:p>
                      <a:pPr algn="r" fontAlgn="b"/>
                      <a:endParaRPr lang="en-US" sz="1100" b="0" i="0" u="none" strike="noStrike" dirty="0">
                        <a:solidFill>
                          <a:schemeClr val="tx1"/>
                        </a:solidFill>
                        <a:effectLst/>
                        <a:latin typeface="Calibri" panose="020F0502020204030204" pitchFamily="34" charset="0"/>
                      </a:endParaRPr>
                    </a:p>
                  </a:txBody>
                  <a:tcPr marL="0" marR="0" marT="0" marB="0" anchor="b"/>
                </a:tc>
                <a:tc hMerge="1">
                  <a:txBody>
                    <a:bodyPr/>
                    <a:lstStyle/>
                    <a:p>
                      <a:pPr algn="r" fontAlgn="b"/>
                      <a:endParaRPr lang="en-US" sz="1100" b="0" i="0" u="none" strike="noStrike" dirty="0">
                        <a:solidFill>
                          <a:schemeClr val="tx1"/>
                        </a:solidFill>
                        <a:effectLst/>
                        <a:latin typeface="Calibri" panose="020F0502020204030204" pitchFamily="34" charset="0"/>
                      </a:endParaRPr>
                    </a:p>
                  </a:txBody>
                  <a:tcPr marL="0" marR="0" marT="0" marB="0" anchor="b"/>
                </a:tc>
                <a:tc hMerge="1">
                  <a:txBody>
                    <a:bodyPr/>
                    <a:lstStyle/>
                    <a:p>
                      <a:pPr algn="r" fontAlgn="b"/>
                      <a:endParaRPr lang="en-US" sz="1050" b="0" i="0" u="none" strike="noStrike" dirty="0">
                        <a:solidFill>
                          <a:srgbClr val="3F3F76"/>
                        </a:solidFill>
                        <a:effectLst/>
                        <a:latin typeface="Calibri" panose="020F0502020204030204" pitchFamily="34" charset="0"/>
                      </a:endParaRPr>
                    </a:p>
                  </a:txBody>
                  <a:tcPr marL="0" marR="0" marT="0" marB="0" anchor="b"/>
                </a:tc>
                <a:tc hMerge="1">
                  <a:txBody>
                    <a:bodyPr/>
                    <a:lstStyle/>
                    <a:p>
                      <a:pPr algn="r" fontAlgn="b"/>
                      <a:endParaRPr lang="en-US" sz="1050" b="0" i="0" u="none" strike="noStrike" dirty="0">
                        <a:solidFill>
                          <a:srgbClr val="3F3F76"/>
                        </a:solidFill>
                        <a:effectLst/>
                        <a:latin typeface="Calibri" panose="020F0502020204030204" pitchFamily="34" charset="0"/>
                      </a:endParaRPr>
                    </a:p>
                  </a:txBody>
                  <a:tcPr marL="0" marR="0" marT="0" marB="0" anchor="b"/>
                </a:tc>
                <a:tc hMerge="1">
                  <a:txBody>
                    <a:bodyPr/>
                    <a:lstStyle/>
                    <a:p>
                      <a:pPr algn="r" fontAlgn="b"/>
                      <a:endParaRPr lang="en-US" sz="1050" b="0" i="0" u="none" strike="noStrike" dirty="0">
                        <a:solidFill>
                          <a:srgbClr val="3F3F76"/>
                        </a:solidFill>
                        <a:effectLst/>
                        <a:latin typeface="Calibri" panose="020F0502020204030204" pitchFamily="34" charset="0"/>
                      </a:endParaRPr>
                    </a:p>
                  </a:txBody>
                  <a:tcPr marL="0" marR="0" marT="0" marB="0" anchor="b"/>
                </a:tc>
                <a:tc hMerge="1">
                  <a:txBody>
                    <a:bodyPr/>
                    <a:lstStyle/>
                    <a:p>
                      <a:pPr algn="r" fontAlgn="b"/>
                      <a:endParaRPr lang="en-US" sz="1050" b="0" i="0" u="none" strike="noStrike" dirty="0">
                        <a:solidFill>
                          <a:srgbClr val="3F3F76"/>
                        </a:solidFill>
                        <a:effectLst/>
                        <a:latin typeface="Calibri" panose="020F0502020204030204" pitchFamily="34" charset="0"/>
                      </a:endParaRPr>
                    </a:p>
                  </a:txBody>
                  <a:tcPr marL="0" marR="0" marT="0" marB="0" anchor="b"/>
                </a:tc>
                <a:extLst>
                  <a:ext uri="{0D108BD9-81ED-4DB2-BD59-A6C34878D82A}">
                    <a16:rowId xmlns:a16="http://schemas.microsoft.com/office/drawing/2014/main" val="4212084868"/>
                  </a:ext>
                </a:extLst>
              </a:tr>
              <a:tr h="247881">
                <a:tc>
                  <a:txBody>
                    <a:bodyPr/>
                    <a:lstStyle/>
                    <a:p>
                      <a:pPr algn="l" fontAlgn="b"/>
                      <a:r>
                        <a:rPr lang="en-US" sz="850" b="0" i="0" u="none" strike="noStrike" dirty="0">
                          <a:solidFill>
                            <a:schemeClr val="tx1"/>
                          </a:solidFill>
                          <a:effectLst/>
                          <a:latin typeface="Calibri" panose="020F0502020204030204" pitchFamily="34" charset="0"/>
                        </a:rPr>
                        <a:t>Kiddy, Adrianne</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367</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36254846</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R</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38126</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37954</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             172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172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$129.00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$68.80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$65.20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$13.65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$13.65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$65.20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2389661833"/>
                  </a:ext>
                </a:extLst>
              </a:tr>
              <a:tr h="247881">
                <a:tc>
                  <a:txBody>
                    <a:bodyPr/>
                    <a:lstStyle/>
                    <a:p>
                      <a:pPr algn="l" fontAlgn="b"/>
                      <a:r>
                        <a:rPr lang="en-US" sz="850" b="0" i="0" u="none" strike="noStrike" dirty="0" err="1">
                          <a:solidFill>
                            <a:schemeClr val="tx1"/>
                          </a:solidFill>
                          <a:effectLst/>
                          <a:latin typeface="Calibri" panose="020F0502020204030204" pitchFamily="34" charset="0"/>
                        </a:rPr>
                        <a:t>Mccook</a:t>
                      </a:r>
                      <a:r>
                        <a:rPr lang="en-US" sz="850" b="0" i="0" u="none" strike="noStrike" dirty="0">
                          <a:solidFill>
                            <a:schemeClr val="tx1"/>
                          </a:solidFill>
                          <a:effectLst/>
                          <a:latin typeface="Calibri" panose="020F0502020204030204" pitchFamily="34" charset="0"/>
                        </a:rPr>
                        <a:t>, </a:t>
                      </a:r>
                      <a:r>
                        <a:rPr lang="en-US" sz="850" b="0" i="0" u="none" strike="noStrike" dirty="0" err="1">
                          <a:solidFill>
                            <a:schemeClr val="tx1"/>
                          </a:solidFill>
                          <a:effectLst/>
                          <a:latin typeface="Calibri" panose="020F0502020204030204" pitchFamily="34" charset="0"/>
                        </a:rPr>
                        <a:t>Ranae</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268</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23226130</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R</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91724</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91491</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             233 </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   </a:t>
                      </a:r>
                      <a:r>
                        <a:rPr lang="en-US" sz="850" b="0" i="0" u="none" strike="noStrike" dirty="0" smtClean="0">
                          <a:solidFill>
                            <a:schemeClr val="tx1"/>
                          </a:solidFill>
                          <a:effectLst/>
                          <a:latin typeface="Calibri" panose="020F0502020204030204" pitchFamily="34" charset="0"/>
                        </a:rPr>
                        <a:t>233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$174.75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$93.20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$86.55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$191.10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$277.65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$191.10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3537216087"/>
                  </a:ext>
                </a:extLst>
              </a:tr>
              <a:tr h="247881">
                <a:tc gridSpan="3">
                  <a:txBody>
                    <a:bodyPr/>
                    <a:lstStyle/>
                    <a:p>
                      <a:pPr algn="l" fontAlgn="b"/>
                      <a:r>
                        <a:rPr lang="en-US" sz="850" b="1" i="0" u="none" strike="noStrike" dirty="0">
                          <a:solidFill>
                            <a:schemeClr val="tx1"/>
                          </a:solidFill>
                          <a:effectLst/>
                          <a:latin typeface="Calibri" panose="020F0502020204030204" pitchFamily="34" charset="0"/>
                        </a:rPr>
                        <a:t>Residential Total:</a:t>
                      </a: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850" b="1" i="0" u="none" strike="noStrike" dirty="0">
                          <a:solidFill>
                            <a:schemeClr val="tx1"/>
                          </a:solidFill>
                          <a:effectLst/>
                          <a:latin typeface="Calibri" panose="020F0502020204030204" pitchFamily="34" charset="0"/>
                        </a:rPr>
                        <a:t>R</a:t>
                      </a:r>
                    </a:p>
                  </a:txBody>
                  <a:tcPr marL="0" marR="0" marT="0" marB="0" anchor="b"/>
                </a:tc>
                <a:tc>
                  <a:txBody>
                    <a:bodyPr/>
                    <a:lstStyle/>
                    <a:p>
                      <a:pPr algn="ctr"/>
                      <a:endParaRPr lang="en-US" sz="850" b="1" dirty="0"/>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a:t>
                      </a:r>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a:t>
                      </a:r>
                    </a:p>
                  </a:txBody>
                  <a:tcPr marL="0" marR="0" marT="0" marB="0" anchor="b"/>
                </a:tc>
                <a:tc>
                  <a:txBody>
                    <a:bodyPr/>
                    <a:lstStyle/>
                    <a:p>
                      <a:pPr algn="ctr" fontAlgn="b"/>
                      <a:r>
                        <a:rPr lang="en-US" sz="850" b="1" i="0" u="none" strike="noStrike" dirty="0">
                          <a:solidFill>
                            <a:schemeClr val="tx1"/>
                          </a:solidFill>
                          <a:effectLst/>
                          <a:latin typeface="Calibri" panose="020F0502020204030204" pitchFamily="34" charset="0"/>
                        </a:rPr>
                        <a:t>          3,497 </a:t>
                      </a:r>
                    </a:p>
                  </a:txBody>
                  <a:tcPr marL="0" marR="0" marT="0" marB="0" anchor="b"/>
                </a:tc>
                <a:tc>
                  <a:txBody>
                    <a:bodyPr/>
                    <a:lstStyle/>
                    <a:p>
                      <a:pPr algn="ctr" fontAlgn="b"/>
                      <a:r>
                        <a:rPr lang="en-US" sz="850" b="1" i="0" u="none" strike="noStrike" dirty="0" smtClean="0">
                          <a:solidFill>
                            <a:schemeClr val="tx1"/>
                          </a:solidFill>
                          <a:effectLst/>
                          <a:latin typeface="Calibri" panose="020F0502020204030204" pitchFamily="34" charset="0"/>
                        </a:rPr>
                        <a:t>2,861 </a:t>
                      </a:r>
                      <a:endParaRPr lang="en-US" sz="850" b="1"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$2,622.75</a:t>
                      </a: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$75.00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$1,144.40</a:t>
                      </a: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$1,553.35</a:t>
                      </a: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$1,673.00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$607.08</a:t>
                      </a: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$2,619.28</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$87.68</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$410.55</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$440.83</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$126.88</a:t>
                      </a:r>
                    </a:p>
                  </a:txBody>
                  <a:tcPr marL="0" marR="0" marT="0" marB="0" anchor="b"/>
                </a:tc>
                <a:extLst>
                  <a:ext uri="{0D108BD9-81ED-4DB2-BD59-A6C34878D82A}">
                    <a16:rowId xmlns:a16="http://schemas.microsoft.com/office/drawing/2014/main" val="354911560"/>
                  </a:ext>
                </a:extLst>
              </a:tr>
              <a:tr h="123941">
                <a:tc gridSpan="19">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50" b="0" i="1" u="none" strike="noStrike" dirty="0" smtClean="0">
                          <a:solidFill>
                            <a:srgbClr val="000000"/>
                          </a:solidFill>
                          <a:effectLst/>
                          <a:latin typeface="Calibri" panose="020F0502020204030204" pitchFamily="34" charset="0"/>
                        </a:rPr>
                        <a:t>[rows hidden]</a:t>
                      </a:r>
                      <a:r>
                        <a:rPr lang="en-US" sz="850" b="0" i="0" u="none" strike="noStrike" dirty="0">
                          <a:solidFill>
                            <a:schemeClr val="tx1"/>
                          </a:solidFill>
                          <a:effectLst/>
                          <a:latin typeface="Calibri" panose="020F0502020204030204" pitchFamily="34" charset="0"/>
                        </a:rPr>
                        <a:t> </a:t>
                      </a:r>
                    </a:p>
                  </a:txBody>
                  <a:tcPr marL="0" marR="0" marT="0" marB="0" anchor="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5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053562585"/>
                  </a:ext>
                </a:extLst>
              </a:tr>
              <a:tr h="247881">
                <a:tc>
                  <a:txBody>
                    <a:bodyPr/>
                    <a:lstStyle/>
                    <a:p>
                      <a:pPr algn="l" fontAlgn="b"/>
                      <a:r>
                        <a:rPr lang="en-US" sz="850" b="0" i="0" u="none" strike="noStrike" dirty="0">
                          <a:solidFill>
                            <a:schemeClr val="tx1"/>
                          </a:solidFill>
                          <a:effectLst/>
                          <a:latin typeface="Calibri" panose="020F0502020204030204" pitchFamily="34" charset="0"/>
                        </a:rPr>
                        <a:t>School #2</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585</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53169183</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C</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8272.2</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8259.4</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             128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$96.00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$25.00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$121.00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$87.50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$43.75</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$164.75</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$43.75</a:t>
                      </a:r>
                    </a:p>
                  </a:txBody>
                  <a:tcPr marL="0" marR="0" marT="0" marB="0" anchor="b"/>
                </a:tc>
                <a:extLst>
                  <a:ext uri="{0D108BD9-81ED-4DB2-BD59-A6C34878D82A}">
                    <a16:rowId xmlns:a16="http://schemas.microsoft.com/office/drawing/2014/main" val="4031008410"/>
                  </a:ext>
                </a:extLst>
              </a:tr>
              <a:tr h="247881">
                <a:tc>
                  <a:txBody>
                    <a:bodyPr/>
                    <a:lstStyle/>
                    <a:p>
                      <a:pPr algn="l" fontAlgn="b"/>
                      <a:r>
                        <a:rPr lang="en-US" sz="850" b="0" i="0" u="none" strike="noStrike">
                          <a:solidFill>
                            <a:schemeClr val="tx1"/>
                          </a:solidFill>
                          <a:effectLst/>
                          <a:latin typeface="Calibri" panose="020F0502020204030204" pitchFamily="34" charset="0"/>
                        </a:rPr>
                        <a:t>Telephone utility</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444</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83790941</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C</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1920.7</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1696.7</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          2,240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$1,680.00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$25.00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$1,705.00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$876.05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$876.05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$1,705.00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933651045"/>
                  </a:ext>
                </a:extLst>
              </a:tr>
              <a:tr h="247881">
                <a:tc>
                  <a:txBody>
                    <a:bodyPr/>
                    <a:lstStyle/>
                    <a:p>
                      <a:pPr algn="l" fontAlgn="b"/>
                      <a:r>
                        <a:rPr lang="en-US" sz="850" b="0" i="0" u="none" strike="noStrike">
                          <a:solidFill>
                            <a:schemeClr val="tx1"/>
                          </a:solidFill>
                          <a:effectLst/>
                          <a:latin typeface="Calibri" panose="020F0502020204030204" pitchFamily="34" charset="0"/>
                        </a:rPr>
                        <a:t>Village council</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781</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58234867</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C</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19422</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19380</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                42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$31.50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$25.00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$56.50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$82.60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$139.10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$82.60</a:t>
                      </a:r>
                    </a:p>
                  </a:txBody>
                  <a:tcPr marL="0" marR="0" marT="0" marB="0" anchor="b"/>
                </a:tc>
                <a:extLst>
                  <a:ext uri="{0D108BD9-81ED-4DB2-BD59-A6C34878D82A}">
                    <a16:rowId xmlns:a16="http://schemas.microsoft.com/office/drawing/2014/main" val="2030178162"/>
                  </a:ext>
                </a:extLst>
              </a:tr>
              <a:tr h="247881">
                <a:tc gridSpan="3">
                  <a:txBody>
                    <a:bodyPr/>
                    <a:lstStyle/>
                    <a:p>
                      <a:pPr algn="l" fontAlgn="b"/>
                      <a:r>
                        <a:rPr lang="en-US" sz="850" b="1" i="0" u="none" strike="noStrike" dirty="0">
                          <a:solidFill>
                            <a:schemeClr val="tx1"/>
                          </a:solidFill>
                          <a:effectLst/>
                          <a:latin typeface="Calibri" panose="020F0502020204030204" pitchFamily="34" charset="0"/>
                        </a:rPr>
                        <a:t>Commercial Total:</a:t>
                      </a: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850" b="1" i="0" u="none" strike="noStrike" dirty="0">
                          <a:solidFill>
                            <a:schemeClr val="tx1"/>
                          </a:solidFill>
                          <a:effectLst/>
                          <a:latin typeface="Calibri" panose="020F0502020204030204" pitchFamily="34" charset="0"/>
                        </a:rPr>
                        <a:t>C</a:t>
                      </a:r>
                    </a:p>
                  </a:txBody>
                  <a:tcPr marL="0" marR="0" marT="0" marB="0" anchor="b"/>
                </a:tc>
                <a:tc>
                  <a:txBody>
                    <a:bodyPr/>
                    <a:lstStyle/>
                    <a:p>
                      <a:endParaRPr lang="en-US" sz="850" b="1"/>
                    </a:p>
                  </a:txBody>
                  <a:tcPr marL="0" marR="0" marT="0" marB="0" anchor="b"/>
                </a:tc>
                <a:tc>
                  <a:txBody>
                    <a:bodyPr/>
                    <a:lstStyle/>
                    <a:p>
                      <a:pPr algn="l" fontAlgn="b"/>
                      <a:r>
                        <a:rPr lang="en-US" sz="850" b="1" i="0" u="none" strike="noStrike" dirty="0">
                          <a:solidFill>
                            <a:schemeClr val="tx1"/>
                          </a:solidFill>
                          <a:effectLst/>
                          <a:latin typeface="Calibri" panose="020F0502020204030204" pitchFamily="34" charset="0"/>
                        </a:rPr>
                        <a:t> </a:t>
                      </a:r>
                    </a:p>
                  </a:txBody>
                  <a:tcPr marL="0" marR="0" marT="0" marB="0" anchor="b"/>
                </a:tc>
                <a:tc>
                  <a:txBody>
                    <a:bodyPr/>
                    <a:lstStyle/>
                    <a:p>
                      <a:pPr algn="l" fontAlgn="b"/>
                      <a:r>
                        <a:rPr lang="en-US" sz="850" b="1" i="0" u="none" strike="noStrike" dirty="0">
                          <a:solidFill>
                            <a:schemeClr val="tx1"/>
                          </a:solidFill>
                          <a:effectLst/>
                          <a:latin typeface="Calibri" panose="020F0502020204030204" pitchFamily="34" charset="0"/>
                        </a:rPr>
                        <a:t> </a:t>
                      </a:r>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13,087 </a:t>
                      </a:r>
                    </a:p>
                  </a:txBody>
                  <a:tcPr marL="0" marR="0" marT="0" marB="0" anchor="b"/>
                </a:tc>
                <a:tc>
                  <a:txBody>
                    <a:bodyPr/>
                    <a:lstStyle/>
                    <a:p>
                      <a:pPr algn="l" fontAlgn="b"/>
                      <a:r>
                        <a:rPr lang="en-US" sz="850" b="1" i="0" u="none" strike="noStrike" dirty="0" smtClean="0">
                          <a:solidFill>
                            <a:schemeClr val="tx1"/>
                          </a:solidFill>
                          <a:effectLst/>
                          <a:latin typeface="Calibri" panose="020F0502020204030204" pitchFamily="34" charset="0"/>
                        </a:rPr>
                        <a:t>-</a:t>
                      </a:r>
                      <a:endParaRPr lang="en-US" sz="850" b="1"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$9,815.25</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$125.00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$9,940.25</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$4,931.15</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$2,442.30</a:t>
                      </a:r>
                    </a:p>
                  </a:txBody>
                  <a:tcPr marL="0" marR="0" marT="0" marB="0" anchor="b"/>
                </a:tc>
                <a:tc>
                  <a:txBody>
                    <a:bodyPr/>
                    <a:lstStyle/>
                    <a:p>
                      <a:pPr algn="ctr" fontAlgn="b"/>
                      <a:r>
                        <a:rPr lang="en-US" sz="850" b="1" i="0" u="none" strike="noStrike" dirty="0">
                          <a:solidFill>
                            <a:schemeClr val="tx1"/>
                          </a:solidFill>
                          <a:effectLst/>
                          <a:latin typeface="Calibri" panose="020F0502020204030204" pitchFamily="34" charset="0"/>
                        </a:rPr>
                        <a:t>########</a:t>
                      </a: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a:t>
                      </a:r>
                      <a:r>
                        <a:rPr lang="en-US" sz="850" b="1" i="0" u="none" strike="noStrike" dirty="0" smtClean="0">
                          <a:solidFill>
                            <a:schemeClr val="tx1"/>
                          </a:solidFill>
                          <a:effectLst/>
                          <a:latin typeface="Calibri" panose="020F0502020204030204" pitchFamily="34" charset="0"/>
                        </a:rPr>
                        <a:t>1,522.5</a:t>
                      </a:r>
                      <a:endParaRPr lang="en-US" sz="850" b="1"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$966.35</a:t>
                      </a:r>
                    </a:p>
                  </a:txBody>
                  <a:tcPr marL="0" marR="0" marT="0" marB="0" anchor="b"/>
                </a:tc>
                <a:extLst>
                  <a:ext uri="{0D108BD9-81ED-4DB2-BD59-A6C34878D82A}">
                    <a16:rowId xmlns:a16="http://schemas.microsoft.com/office/drawing/2014/main" val="980972637"/>
                  </a:ext>
                </a:extLst>
              </a:tr>
              <a:tr h="137041">
                <a:tc gridSpan="19">
                  <a:txBody>
                    <a:bodyPr/>
                    <a:lstStyle/>
                    <a:p>
                      <a:pPr algn="ctr" fontAlgn="b"/>
                      <a:r>
                        <a:rPr lang="en-US" sz="850" b="0" i="0" u="none" strike="noStrike" dirty="0">
                          <a:solidFill>
                            <a:schemeClr val="tx1"/>
                          </a:solidFill>
                          <a:effectLst/>
                          <a:latin typeface="Calibri" panose="020F0502020204030204" pitchFamily="34" charset="0"/>
                        </a:rPr>
                        <a:t> </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5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352326144"/>
                  </a:ext>
                </a:extLst>
              </a:tr>
              <a:tr h="247881">
                <a:tc>
                  <a:txBody>
                    <a:bodyPr/>
                    <a:lstStyle/>
                    <a:p>
                      <a:pPr algn="l" fontAlgn="b"/>
                      <a:r>
                        <a:rPr lang="en-US" sz="850" b="0" i="0" u="none" strike="noStrike">
                          <a:solidFill>
                            <a:schemeClr val="tx1"/>
                          </a:solidFill>
                          <a:effectLst/>
                          <a:latin typeface="Calibri" panose="020F0502020204030204" pitchFamily="34" charset="0"/>
                        </a:rPr>
                        <a:t>Streetlight</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571</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23360131</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CF</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32389</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32366</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             345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345</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$258.75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$138.00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$130.75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$183.75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$183.75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$130.75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191235218"/>
                  </a:ext>
                </a:extLst>
              </a:tr>
              <a:tr h="247881">
                <a:tc>
                  <a:txBody>
                    <a:bodyPr/>
                    <a:lstStyle/>
                    <a:p>
                      <a:pPr algn="l" fontAlgn="b"/>
                      <a:r>
                        <a:rPr lang="en-US" sz="850" b="0" i="0" u="none" strike="noStrike">
                          <a:solidFill>
                            <a:schemeClr val="tx1"/>
                          </a:solidFill>
                          <a:effectLst/>
                          <a:latin typeface="Calibri" panose="020F0502020204030204" pitchFamily="34" charset="0"/>
                        </a:rPr>
                        <a:t>Washeteria</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784</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87402695</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CF</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59654</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56151</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          3,503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3,503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$2,627.25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$1,401.20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$1,236.05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$1,293.25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$2,529.30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a:t>
                      </a:r>
                      <a:r>
                        <a:rPr lang="en-US" sz="850" b="0" i="0" u="none" strike="noStrike" dirty="0" smtClean="0">
                          <a:solidFill>
                            <a:schemeClr val="tx1"/>
                          </a:solidFill>
                          <a:effectLst/>
                          <a:latin typeface="Calibri" panose="020F0502020204030204" pitchFamily="34" charset="0"/>
                        </a:rPr>
                        <a:t>1,293.2</a:t>
                      </a:r>
                      <a:endParaRPr lang="en-US" sz="85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106981883"/>
                  </a:ext>
                </a:extLst>
              </a:tr>
              <a:tr h="247881">
                <a:tc>
                  <a:txBody>
                    <a:bodyPr/>
                    <a:lstStyle/>
                    <a:p>
                      <a:pPr algn="l" fontAlgn="b"/>
                      <a:r>
                        <a:rPr lang="en-US" sz="850" b="0" i="0" u="none" strike="noStrike">
                          <a:solidFill>
                            <a:schemeClr val="tx1"/>
                          </a:solidFill>
                          <a:effectLst/>
                          <a:latin typeface="Calibri" panose="020F0502020204030204" pitchFamily="34" charset="0"/>
                        </a:rPr>
                        <a:t>Water treatment</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472</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8288190</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CF</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49744</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48338</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          1,406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1,406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$1,054.50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$10.00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$562.40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$502.10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$526.75</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$263.38</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$765.48</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$263.38</a:t>
                      </a:r>
                    </a:p>
                  </a:txBody>
                  <a:tcPr marL="0" marR="0" marT="0" marB="0" anchor="b"/>
                </a:tc>
                <a:extLst>
                  <a:ext uri="{0D108BD9-81ED-4DB2-BD59-A6C34878D82A}">
                    <a16:rowId xmlns:a16="http://schemas.microsoft.com/office/drawing/2014/main" val="1322578885"/>
                  </a:ext>
                </a:extLst>
              </a:tr>
              <a:tr h="247881">
                <a:tc gridSpan="3">
                  <a:txBody>
                    <a:bodyPr/>
                    <a:lstStyle/>
                    <a:p>
                      <a:pPr algn="l" fontAlgn="b"/>
                      <a:r>
                        <a:rPr lang="en-US" sz="850" b="1" i="0" u="none" strike="noStrike" dirty="0">
                          <a:solidFill>
                            <a:schemeClr val="tx1"/>
                          </a:solidFill>
                          <a:effectLst/>
                          <a:latin typeface="Calibri" panose="020F0502020204030204" pitchFamily="34" charset="0"/>
                        </a:rPr>
                        <a:t>Community Facilities Total:</a:t>
                      </a: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850" b="1" i="0" u="none" strike="noStrike" dirty="0">
                          <a:solidFill>
                            <a:schemeClr val="tx1"/>
                          </a:solidFill>
                          <a:effectLst/>
                          <a:latin typeface="Calibri" panose="020F0502020204030204" pitchFamily="34" charset="0"/>
                        </a:rPr>
                        <a:t>CF</a:t>
                      </a:r>
                    </a:p>
                  </a:txBody>
                  <a:tcPr marL="0" marR="0" marT="0" marB="0" anchor="b"/>
                </a:tc>
                <a:tc>
                  <a:txBody>
                    <a:bodyPr/>
                    <a:lstStyle/>
                    <a:p>
                      <a:endParaRPr lang="en-US" sz="850" b="1" dirty="0"/>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a:t>
                      </a:r>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a:t>
                      </a:r>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5,254 </a:t>
                      </a:r>
                    </a:p>
                  </a:txBody>
                  <a:tcPr marL="0" marR="0" marT="0" marB="0" anchor="b"/>
                </a:tc>
                <a:tc>
                  <a:txBody>
                    <a:bodyPr/>
                    <a:lstStyle/>
                    <a:p>
                      <a:pPr algn="ctr" fontAlgn="b"/>
                      <a:r>
                        <a:rPr lang="en-US" sz="850" b="1" i="0" u="none" strike="noStrike" dirty="0">
                          <a:solidFill>
                            <a:schemeClr val="tx1"/>
                          </a:solidFill>
                          <a:effectLst/>
                          <a:latin typeface="Calibri" panose="020F0502020204030204" pitchFamily="34" charset="0"/>
                        </a:rPr>
                        <a:t>  </a:t>
                      </a:r>
                      <a:r>
                        <a:rPr lang="en-US" sz="850" b="1" i="0" u="none" strike="noStrike" dirty="0" smtClean="0">
                          <a:solidFill>
                            <a:schemeClr val="tx1"/>
                          </a:solidFill>
                          <a:effectLst/>
                          <a:latin typeface="Calibri" panose="020F0502020204030204" pitchFamily="34" charset="0"/>
                        </a:rPr>
                        <a:t>5,254 </a:t>
                      </a:r>
                      <a:endParaRPr lang="en-US" sz="850" b="1"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$3,940.50</a:t>
                      </a:r>
                    </a:p>
                  </a:txBody>
                  <a:tcPr marL="0" marR="0" marT="0" marB="0" anchor="b"/>
                </a:tc>
                <a:tc>
                  <a:txBody>
                    <a:bodyPr/>
                    <a:lstStyle/>
                    <a:p>
                      <a:pPr algn="r" fontAlgn="b"/>
                      <a:r>
                        <a:rPr lang="en-US" sz="850" b="1" i="0" u="none" strike="noStrike">
                          <a:solidFill>
                            <a:schemeClr val="tx1"/>
                          </a:solidFill>
                          <a:effectLst/>
                          <a:latin typeface="Calibri" panose="020F0502020204030204" pitchFamily="34" charset="0"/>
                        </a:rPr>
                        <a:t>30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$2,101.60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$1,868.90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$2,003.75</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$447.13</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$3,425.53</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a:t>
                      </a:r>
                      <a:r>
                        <a:rPr lang="en-US" sz="850" b="1" i="0" u="none" strike="noStrike" dirty="0" smtClean="0">
                          <a:solidFill>
                            <a:schemeClr val="tx1"/>
                          </a:solidFill>
                          <a:effectLst/>
                          <a:latin typeface="Calibri" panose="020F0502020204030204" pitchFamily="34" charset="0"/>
                        </a:rPr>
                        <a:t>1,556.6</a:t>
                      </a:r>
                      <a:endParaRPr lang="en-US" sz="850" b="1"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666379608"/>
                  </a:ext>
                </a:extLst>
              </a:tr>
              <a:tr h="123941">
                <a:tc gridSpan="19">
                  <a:txBody>
                    <a:bodyPr/>
                    <a:lstStyle/>
                    <a:p>
                      <a:pPr algn="ctr" fontAlgn="b"/>
                      <a:r>
                        <a:rPr lang="en-US" sz="850" b="0" i="0" u="none" strike="noStrike" dirty="0">
                          <a:solidFill>
                            <a:schemeClr val="tx1"/>
                          </a:solidFill>
                          <a:effectLst/>
                          <a:latin typeface="Calibri" panose="020F0502020204030204" pitchFamily="34" charset="0"/>
                        </a:rPr>
                        <a:t> </a:t>
                      </a: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5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769916297"/>
                  </a:ext>
                </a:extLst>
              </a:tr>
              <a:tr h="247881">
                <a:tc>
                  <a:txBody>
                    <a:bodyPr/>
                    <a:lstStyle/>
                    <a:p>
                      <a:pPr algn="l" fontAlgn="b"/>
                      <a:r>
                        <a:rPr lang="en-US" sz="850" b="0" i="0" u="none" strike="noStrike">
                          <a:solidFill>
                            <a:schemeClr val="tx1"/>
                          </a:solidFill>
                          <a:effectLst/>
                          <a:latin typeface="Calibri" panose="020F0502020204030204" pitchFamily="34" charset="0"/>
                        </a:rPr>
                        <a:t>US Post Office</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433</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58849395</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S/F</a:t>
                      </a:r>
                    </a:p>
                  </a:txBody>
                  <a:tcPr marL="0" marR="0" marT="0" marB="0" anchor="b"/>
                </a:tc>
                <a:tc>
                  <a:txBody>
                    <a:bodyPr/>
                    <a:lstStyle/>
                    <a:p>
                      <a:pPr algn="ctr" fontAlgn="b"/>
                      <a:r>
                        <a:rPr lang="en-US" sz="850" b="0" i="0" u="none" strike="noStrike" dirty="0">
                          <a:solidFill>
                            <a:schemeClr val="tx1"/>
                          </a:solidFill>
                          <a:effectLst/>
                          <a:latin typeface="Calibri" panose="020F0502020204030204" pitchFamily="34" charset="0"/>
                        </a:rPr>
                        <a:t>31</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79958</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79614</a:t>
                      </a:r>
                    </a:p>
                  </a:txBody>
                  <a:tcPr marL="0" marR="0" marT="0" marB="0" anchor="b"/>
                </a:tc>
                <a:tc>
                  <a:txBody>
                    <a:bodyPr/>
                    <a:lstStyle/>
                    <a:p>
                      <a:pPr algn="ctr" fontAlgn="b"/>
                      <a:r>
                        <a:rPr lang="en-US" sz="850" b="0" i="0" u="none" strike="noStrike">
                          <a:solidFill>
                            <a:schemeClr val="tx1"/>
                          </a:solidFill>
                          <a:effectLst/>
                          <a:latin typeface="Calibri" panose="020F0502020204030204" pitchFamily="34" charset="0"/>
                        </a:rPr>
                        <a:t>             344 </a:t>
                      </a:r>
                    </a:p>
                  </a:txBody>
                  <a:tcPr marL="0" marR="0" marT="0" marB="0" anchor="b"/>
                </a:tc>
                <a:tc>
                  <a:txBody>
                    <a:bodyPr/>
                    <a:lstStyle/>
                    <a:p>
                      <a:pPr algn="ctr" fontAlgn="b"/>
                      <a:r>
                        <a:rPr lang="en-US" sz="850" b="0" i="0" u="none" strike="noStrike" dirty="0" smtClean="0">
                          <a:solidFill>
                            <a:schemeClr val="tx1"/>
                          </a:solidFill>
                          <a:effectLst/>
                          <a:latin typeface="Calibri" panose="020F0502020204030204" pitchFamily="34" charset="0"/>
                        </a:rPr>
                        <a:t>-   </a:t>
                      </a:r>
                      <a:endParaRPr lang="en-US" sz="85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$258.00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$30.00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$288.00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$209.30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$209.30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$288.00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tc>
                  <a:txBody>
                    <a:bodyPr/>
                    <a:lstStyle/>
                    <a:p>
                      <a:pPr algn="r" fontAlgn="b"/>
                      <a:r>
                        <a:rPr lang="en-US" sz="850" b="0" i="0" u="none" strike="noStrike">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148120437"/>
                  </a:ext>
                </a:extLst>
              </a:tr>
              <a:tr h="247881">
                <a:tc gridSpan="3">
                  <a:txBody>
                    <a:bodyPr/>
                    <a:lstStyle/>
                    <a:p>
                      <a:pPr algn="l" fontAlgn="b"/>
                      <a:r>
                        <a:rPr lang="en-US" sz="850" b="1" i="0" u="none" strike="noStrike" dirty="0">
                          <a:solidFill>
                            <a:schemeClr val="tx1"/>
                          </a:solidFill>
                          <a:effectLst/>
                          <a:latin typeface="Calibri" panose="020F0502020204030204" pitchFamily="34" charset="0"/>
                        </a:rPr>
                        <a:t>State/Federal Total:</a:t>
                      </a:r>
                    </a:p>
                  </a:txBody>
                  <a:tcPr marL="0" marR="0" marT="0" marB="0" anchor="b"/>
                </a:tc>
                <a:tc hMerge="1">
                  <a:txBody>
                    <a:bodyPr/>
                    <a:lstStyle/>
                    <a:p>
                      <a:endParaRPr lang="en-US"/>
                    </a:p>
                  </a:txBody>
                  <a:tcPr/>
                </a:tc>
                <a:tc hMerge="1">
                  <a:txBody>
                    <a:bodyPr/>
                    <a:lstStyle/>
                    <a:p>
                      <a:endParaRPr lang="en-US"/>
                    </a:p>
                  </a:txBody>
                  <a:tcPr/>
                </a:tc>
                <a:tc>
                  <a:txBody>
                    <a:bodyPr/>
                    <a:lstStyle/>
                    <a:p>
                      <a:pPr algn="ctr" fontAlgn="b"/>
                      <a:r>
                        <a:rPr lang="en-US" sz="850" b="1" i="0" u="none" strike="noStrike">
                          <a:solidFill>
                            <a:schemeClr val="tx1"/>
                          </a:solidFill>
                          <a:effectLst/>
                          <a:latin typeface="Calibri" panose="020F0502020204030204" pitchFamily="34" charset="0"/>
                        </a:rPr>
                        <a:t>S/F</a:t>
                      </a:r>
                    </a:p>
                  </a:txBody>
                  <a:tcPr marL="0" marR="0" marT="0" marB="0" anchor="b"/>
                </a:tc>
                <a:tc>
                  <a:txBody>
                    <a:bodyPr/>
                    <a:lstStyle/>
                    <a:p>
                      <a:endParaRPr lang="en-US" sz="850"/>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a:t>
                      </a:r>
                    </a:p>
                  </a:txBody>
                  <a:tcPr marL="0" marR="0" marT="0" marB="0" anchor="b"/>
                </a:tc>
                <a:tc>
                  <a:txBody>
                    <a:bodyPr/>
                    <a:lstStyle/>
                    <a:p>
                      <a:pPr algn="l" fontAlgn="b"/>
                      <a:r>
                        <a:rPr lang="en-US" sz="850" b="1" i="0" u="none" strike="noStrike" dirty="0">
                          <a:solidFill>
                            <a:schemeClr val="tx1"/>
                          </a:solidFill>
                          <a:effectLst/>
                          <a:latin typeface="Calibri" panose="020F0502020204030204" pitchFamily="34" charset="0"/>
                        </a:rPr>
                        <a:t> </a:t>
                      </a:r>
                    </a:p>
                  </a:txBody>
                  <a:tcPr marL="0" marR="0" marT="0" marB="0" anchor="b"/>
                </a:tc>
                <a:tc>
                  <a:txBody>
                    <a:bodyPr/>
                    <a:lstStyle/>
                    <a:p>
                      <a:pPr algn="l" fontAlgn="b"/>
                      <a:r>
                        <a:rPr lang="en-US" sz="850" b="1" i="0" u="none" strike="noStrike">
                          <a:solidFill>
                            <a:schemeClr val="tx1"/>
                          </a:solidFill>
                          <a:effectLst/>
                          <a:latin typeface="Calibri" panose="020F0502020204030204" pitchFamily="34" charset="0"/>
                        </a:rPr>
                        <a:t>             344 </a:t>
                      </a:r>
                    </a:p>
                  </a:txBody>
                  <a:tcPr marL="0" marR="0" marT="0" marB="0" anchor="b"/>
                </a:tc>
                <a:tc>
                  <a:txBody>
                    <a:bodyPr/>
                    <a:lstStyle/>
                    <a:p>
                      <a:pPr algn="ctr" fontAlgn="b"/>
                      <a:r>
                        <a:rPr lang="en-US" sz="850" b="1" i="0" u="none" strike="noStrike" dirty="0" smtClean="0">
                          <a:solidFill>
                            <a:schemeClr val="tx1"/>
                          </a:solidFill>
                          <a:effectLst/>
                          <a:latin typeface="Calibri" panose="020F0502020204030204" pitchFamily="34" charset="0"/>
                        </a:rPr>
                        <a:t>-</a:t>
                      </a:r>
                      <a:endParaRPr lang="en-US" sz="850" b="1" i="0" u="none" strike="noStrike" dirty="0">
                        <a:solidFill>
                          <a:schemeClr val="tx1"/>
                        </a:solidFill>
                        <a:effectLst/>
                        <a:latin typeface="Calibri" panose="020F0502020204030204" pitchFamily="34" charset="0"/>
                      </a:endParaRP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$258.00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$30.00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$288.00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$209.30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$209.30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$288.00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tc>
                  <a:txBody>
                    <a:bodyPr/>
                    <a:lstStyle/>
                    <a:p>
                      <a:pPr algn="r" fontAlgn="b"/>
                      <a:r>
                        <a:rPr lang="en-US" sz="850" b="1" i="0" u="none" strike="noStrike" dirty="0">
                          <a:solidFill>
                            <a:schemeClr val="tx1"/>
                          </a:solidFill>
                          <a:effectLst/>
                          <a:latin typeface="Calibri" panose="020F0502020204030204" pitchFamily="34" charset="0"/>
                        </a:rPr>
                        <a:t>$0.00</a:t>
                      </a:r>
                    </a:p>
                  </a:txBody>
                  <a:tcPr marL="0" marR="0" marT="0" marB="0" anchor="b"/>
                </a:tc>
                <a:extLst>
                  <a:ext uri="{0D108BD9-81ED-4DB2-BD59-A6C34878D82A}">
                    <a16:rowId xmlns:a16="http://schemas.microsoft.com/office/drawing/2014/main" val="1350507919"/>
                  </a:ext>
                </a:extLst>
              </a:tr>
            </a:tbl>
          </a:graphicData>
        </a:graphic>
      </p:graphicFrame>
      <p:sp>
        <p:nvSpPr>
          <p:cNvPr id="11" name="Title 12"/>
          <p:cNvSpPr>
            <a:spLocks noGrp="1"/>
          </p:cNvSpPr>
          <p:nvPr>
            <p:ph type="title"/>
          </p:nvPr>
        </p:nvSpPr>
        <p:spPr>
          <a:xfrm>
            <a:off x="434181" y="456407"/>
            <a:ext cx="8484577" cy="780150"/>
          </a:xfrm>
        </p:spPr>
        <p:txBody>
          <a:bodyPr>
            <a:normAutofit/>
          </a:bodyPr>
          <a:lstStyle/>
          <a:p>
            <a:r>
              <a:rPr lang="en-US" sz="3600" dirty="0"/>
              <a:t>Separate customer classes</a:t>
            </a:r>
          </a:p>
        </p:txBody>
      </p:sp>
      <p:sp>
        <p:nvSpPr>
          <p:cNvPr id="4" name="Oval 3"/>
          <p:cNvSpPr/>
          <p:nvPr/>
        </p:nvSpPr>
        <p:spPr>
          <a:xfrm>
            <a:off x="1990419" y="2302659"/>
            <a:ext cx="501162" cy="40223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13561" y="2984601"/>
            <a:ext cx="3140167" cy="1323439"/>
          </a:xfrm>
          <a:prstGeom prst="rect">
            <a:avLst/>
          </a:prstGeom>
          <a:solidFill>
            <a:schemeClr val="bg1"/>
          </a:solidFill>
          <a:ln>
            <a:solidFill>
              <a:srgbClr val="FF0000"/>
            </a:solidFill>
          </a:ln>
        </p:spPr>
        <p:txBody>
          <a:bodyPr wrap="square" rtlCol="0">
            <a:spAutoFit/>
          </a:bodyPr>
          <a:lstStyle/>
          <a:p>
            <a:r>
              <a:rPr lang="en-US" sz="1600" dirty="0"/>
              <a:t>The customer ledger should be arranged to separate out the customers by customer class. A total for each customer class should be provided.</a:t>
            </a:r>
          </a:p>
        </p:txBody>
      </p:sp>
      <p:cxnSp>
        <p:nvCxnSpPr>
          <p:cNvPr id="6" name="Straight Arrow Connector 5"/>
          <p:cNvCxnSpPr>
            <a:stCxn id="5" idx="1"/>
          </p:cNvCxnSpPr>
          <p:nvPr/>
        </p:nvCxnSpPr>
        <p:spPr>
          <a:xfrm flipH="1">
            <a:off x="2491582" y="3646321"/>
            <a:ext cx="1721979" cy="2871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51</a:t>
            </a:fld>
            <a:endParaRPr lang="en-US"/>
          </a:p>
        </p:txBody>
      </p:sp>
    </p:spTree>
    <p:extLst>
      <p:ext uri="{BB962C8B-B14F-4D97-AF65-F5344CB8AC3E}">
        <p14:creationId xmlns:p14="http://schemas.microsoft.com/office/powerpoint/2010/main" val="2198452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787913929"/>
              </p:ext>
            </p:extLst>
          </p:nvPr>
        </p:nvGraphicFramePr>
        <p:xfrm>
          <a:off x="539193" y="2100263"/>
          <a:ext cx="8431824" cy="2849317"/>
        </p:xfrm>
        <a:graphic>
          <a:graphicData uri="http://schemas.openxmlformats.org/drawingml/2006/table">
            <a:tbl>
              <a:tblPr>
                <a:tableStyleId>{0505E3EF-67EA-436B-97B2-0124C06EBD24}</a:tableStyleId>
              </a:tblPr>
              <a:tblGrid>
                <a:gridCol w="769292">
                  <a:extLst>
                    <a:ext uri="{9D8B030D-6E8A-4147-A177-3AD203B41FA5}">
                      <a16:colId xmlns:a16="http://schemas.microsoft.com/office/drawing/2014/main" val="1887926106"/>
                    </a:ext>
                  </a:extLst>
                </a:gridCol>
                <a:gridCol w="601010">
                  <a:extLst>
                    <a:ext uri="{9D8B030D-6E8A-4147-A177-3AD203B41FA5}">
                      <a16:colId xmlns:a16="http://schemas.microsoft.com/office/drawing/2014/main" val="3272617786"/>
                    </a:ext>
                  </a:extLst>
                </a:gridCol>
                <a:gridCol w="601010">
                  <a:extLst>
                    <a:ext uri="{9D8B030D-6E8A-4147-A177-3AD203B41FA5}">
                      <a16:colId xmlns:a16="http://schemas.microsoft.com/office/drawing/2014/main" val="1488598597"/>
                    </a:ext>
                  </a:extLst>
                </a:gridCol>
                <a:gridCol w="689159">
                  <a:extLst>
                    <a:ext uri="{9D8B030D-6E8A-4147-A177-3AD203B41FA5}">
                      <a16:colId xmlns:a16="http://schemas.microsoft.com/office/drawing/2014/main" val="717493863"/>
                    </a:ext>
                  </a:extLst>
                </a:gridCol>
                <a:gridCol w="673131">
                  <a:extLst>
                    <a:ext uri="{9D8B030D-6E8A-4147-A177-3AD203B41FA5}">
                      <a16:colId xmlns:a16="http://schemas.microsoft.com/office/drawing/2014/main" val="1217957787"/>
                    </a:ext>
                  </a:extLst>
                </a:gridCol>
                <a:gridCol w="609023">
                  <a:extLst>
                    <a:ext uri="{9D8B030D-6E8A-4147-A177-3AD203B41FA5}">
                      <a16:colId xmlns:a16="http://schemas.microsoft.com/office/drawing/2014/main" val="1815754835"/>
                    </a:ext>
                  </a:extLst>
                </a:gridCol>
                <a:gridCol w="592996">
                  <a:extLst>
                    <a:ext uri="{9D8B030D-6E8A-4147-A177-3AD203B41FA5}">
                      <a16:colId xmlns:a16="http://schemas.microsoft.com/office/drawing/2014/main" val="3247882089"/>
                    </a:ext>
                  </a:extLst>
                </a:gridCol>
                <a:gridCol w="657104">
                  <a:extLst>
                    <a:ext uri="{9D8B030D-6E8A-4147-A177-3AD203B41FA5}">
                      <a16:colId xmlns:a16="http://schemas.microsoft.com/office/drawing/2014/main" val="3459296462"/>
                    </a:ext>
                  </a:extLst>
                </a:gridCol>
                <a:gridCol w="592996">
                  <a:extLst>
                    <a:ext uri="{9D8B030D-6E8A-4147-A177-3AD203B41FA5}">
                      <a16:colId xmlns:a16="http://schemas.microsoft.com/office/drawing/2014/main" val="3592460302"/>
                    </a:ext>
                  </a:extLst>
                </a:gridCol>
                <a:gridCol w="440740">
                  <a:extLst>
                    <a:ext uri="{9D8B030D-6E8A-4147-A177-3AD203B41FA5}">
                      <a16:colId xmlns:a16="http://schemas.microsoft.com/office/drawing/2014/main" val="2953737110"/>
                    </a:ext>
                  </a:extLst>
                </a:gridCol>
                <a:gridCol w="536901">
                  <a:extLst>
                    <a:ext uri="{9D8B030D-6E8A-4147-A177-3AD203B41FA5}">
                      <a16:colId xmlns:a16="http://schemas.microsoft.com/office/drawing/2014/main" val="1616120752"/>
                    </a:ext>
                  </a:extLst>
                </a:gridCol>
                <a:gridCol w="449729">
                  <a:extLst>
                    <a:ext uri="{9D8B030D-6E8A-4147-A177-3AD203B41FA5}">
                      <a16:colId xmlns:a16="http://schemas.microsoft.com/office/drawing/2014/main" val="3133389836"/>
                    </a:ext>
                  </a:extLst>
                </a:gridCol>
                <a:gridCol w="419867">
                  <a:extLst>
                    <a:ext uri="{9D8B030D-6E8A-4147-A177-3AD203B41FA5}">
                      <a16:colId xmlns:a16="http://schemas.microsoft.com/office/drawing/2014/main" val="3269968529"/>
                    </a:ext>
                  </a:extLst>
                </a:gridCol>
                <a:gridCol w="439850">
                  <a:extLst>
                    <a:ext uri="{9D8B030D-6E8A-4147-A177-3AD203B41FA5}">
                      <a16:colId xmlns:a16="http://schemas.microsoft.com/office/drawing/2014/main" val="1970297024"/>
                    </a:ext>
                  </a:extLst>
                </a:gridCol>
                <a:gridCol w="359016">
                  <a:extLst>
                    <a:ext uri="{9D8B030D-6E8A-4147-A177-3AD203B41FA5}">
                      <a16:colId xmlns:a16="http://schemas.microsoft.com/office/drawing/2014/main" val="483875542"/>
                    </a:ext>
                  </a:extLst>
                </a:gridCol>
              </a:tblGrid>
              <a:tr h="333661">
                <a:tc>
                  <a:txBody>
                    <a:bodyPr/>
                    <a:lstStyle/>
                    <a:p>
                      <a:pPr algn="ct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0" marR="0" marT="0" marB="0" anchor="b"/>
                </a:tc>
                <a:tc gridSpan="2">
                  <a:txBody>
                    <a:bodyPr/>
                    <a:lstStyle/>
                    <a:p>
                      <a:pPr algn="ctr" fontAlgn="b"/>
                      <a:r>
                        <a:rPr lang="en-US" sz="900" u="none" strike="noStrike" dirty="0">
                          <a:effectLst/>
                        </a:rPr>
                        <a:t>kWh Used</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900" u="none" strike="noStrike">
                          <a:effectLst/>
                        </a:rPr>
                        <a:t>Charges</a:t>
                      </a:r>
                      <a:endParaRPr lang="en-US" sz="9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900" u="none" strike="noStrike">
                          <a:effectLst/>
                        </a:rPr>
                        <a:t>PCE Credits</a:t>
                      </a:r>
                      <a:endParaRPr lang="en-US" sz="9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a:effectLst/>
                        </a:rPr>
                        <a:t>Current activity</a:t>
                      </a:r>
                      <a:endParaRPr lang="en-US" sz="9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a:effectLst/>
                        </a:rPr>
                        <a:t>Old balance</a:t>
                      </a:r>
                      <a:endParaRPr lang="en-US" sz="9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Payments</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a:effectLst/>
                        </a:rPr>
                        <a:t>Amount due</a:t>
                      </a:r>
                      <a:endParaRPr lang="en-US" sz="9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900" u="none" strike="noStrike" dirty="0">
                          <a:effectLst/>
                        </a:rPr>
                        <a:t>Past due</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2660585"/>
                  </a:ext>
                </a:extLst>
              </a:tr>
              <a:tr h="651432">
                <a:tc>
                  <a:txBody>
                    <a:bodyPr/>
                    <a:lstStyle/>
                    <a:p>
                      <a:pPr algn="l" fontAlgn="b"/>
                      <a:r>
                        <a:rPr lang="en-US" sz="900" u="none" strike="noStrike">
                          <a:effectLst/>
                        </a:rPr>
                        <a:t>Grand Total</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b="0" i="0" u="none" strike="noStrike" dirty="0" smtClean="0">
                          <a:solidFill>
                            <a:srgbClr val="000000"/>
                          </a:solidFill>
                          <a:effectLst/>
                          <a:latin typeface="Calibri" panose="020F0502020204030204" pitchFamily="34" charset="0"/>
                        </a:rPr>
                        <a:t>Number of customers</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Total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PCE eligible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Energy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Other</a:t>
                      </a:r>
                      <a:endParaRPr lang="en-US" sz="9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u="none" strike="noStrike" dirty="0">
                          <a:effectLst/>
                        </a:rPr>
                        <a:t>30 day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60 day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90 day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smtClean="0">
                          <a:effectLst/>
                        </a:rPr>
                        <a:t>90+ </a:t>
                      </a:r>
                      <a:r>
                        <a:rPr lang="en-US" sz="900" u="none" strike="noStrike" dirty="0">
                          <a:effectLst/>
                        </a:rPr>
                        <a:t>day</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8424798"/>
                  </a:ext>
                </a:extLst>
              </a:tr>
              <a:tr h="241571">
                <a:tc>
                  <a:txBody>
                    <a:bodyPr/>
                    <a:lstStyle/>
                    <a:p>
                      <a:pPr algn="l" fontAlgn="b"/>
                      <a:r>
                        <a:rPr lang="en-US" sz="900" u="none" strike="noStrike" dirty="0">
                          <a:effectLst/>
                        </a:rPr>
                        <a:t>Residential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b="0" i="0" u="none" strike="noStrike" dirty="0">
                          <a:solidFill>
                            <a:srgbClr val="000000"/>
                          </a:solidFill>
                          <a:effectLst/>
                          <a:latin typeface="Calibri" panose="020F0502020204030204" pitchFamily="34" charset="0"/>
                        </a:rPr>
                        <a:t>15</a:t>
                      </a:r>
                    </a:p>
                  </a:txBody>
                  <a:tcPr marL="0" marR="0" marT="0" marB="0" anchor="b"/>
                </a:tc>
                <a:tc>
                  <a:txBody>
                    <a:bodyPr/>
                    <a:lstStyle/>
                    <a:p>
                      <a:pPr algn="ctr" fontAlgn="b"/>
                      <a:r>
                        <a:rPr lang="en-US" sz="800" u="none" strike="noStrike" dirty="0">
                          <a:effectLst/>
                        </a:rPr>
                        <a:t>  </a:t>
                      </a:r>
                      <a:r>
                        <a:rPr lang="en-US" sz="800" u="none" strike="noStrike" dirty="0" smtClean="0">
                          <a:effectLst/>
                        </a:rPr>
                        <a:t> </a:t>
                      </a:r>
                      <a:r>
                        <a:rPr lang="en-US" sz="800" u="none" strike="noStrike" dirty="0">
                          <a:effectLst/>
                        </a:rPr>
                        <a:t>3,497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smtClean="0">
                          <a:effectLst/>
                        </a:rPr>
                        <a:t>2,861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$2,622.75</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$75.00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$1,144.40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$1,553.35</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$1,673.00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$716.10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$2,510.25</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$228.73</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$226.45</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$501.73</a:t>
                      </a:r>
                      <a:endParaRPr lang="en-US" sz="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1400012"/>
                  </a:ext>
                </a:extLst>
              </a:tr>
              <a:tr h="288009">
                <a:tc>
                  <a:txBody>
                    <a:bodyPr/>
                    <a:lstStyle/>
                    <a:p>
                      <a:pPr algn="l" fontAlgn="b"/>
                      <a:r>
                        <a:rPr lang="en-US" sz="900" u="none" strike="noStrike">
                          <a:effectLst/>
                        </a:rPr>
                        <a:t>Commercial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4</a:t>
                      </a:r>
                    </a:p>
                  </a:txBody>
                  <a:tcPr marL="0" marR="0" marT="0" marB="0" anchor="b"/>
                </a:tc>
                <a:tc>
                  <a:txBody>
                    <a:bodyPr/>
                    <a:lstStyle/>
                    <a:p>
                      <a:pPr algn="ctr" fontAlgn="b"/>
                      <a:r>
                        <a:rPr lang="en-US" sz="800" u="none" strike="noStrike" dirty="0" smtClean="0">
                          <a:effectLst/>
                        </a:rPr>
                        <a:t>13,087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$9,815.25</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$125.00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$9,940.25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$4,931.15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$4,364.33</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$10,507.08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$41.30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$525.53</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0309424"/>
                  </a:ext>
                </a:extLst>
              </a:tr>
              <a:tr h="333661">
                <a:tc>
                  <a:txBody>
                    <a:bodyPr/>
                    <a:lstStyle/>
                    <a:p>
                      <a:pPr algn="l" fontAlgn="b"/>
                      <a:r>
                        <a:rPr lang="en-US" sz="900" u="none" strike="noStrike">
                          <a:effectLst/>
                        </a:rPr>
                        <a:t>Community Facilities</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3</a:t>
                      </a:r>
                    </a:p>
                  </a:txBody>
                  <a:tcPr marL="0" marR="0" marT="0" marB="0" anchor="b"/>
                </a:tc>
                <a:tc>
                  <a:txBody>
                    <a:bodyPr/>
                    <a:lstStyle/>
                    <a:p>
                      <a:pPr algn="ctr" fontAlgn="b"/>
                      <a:r>
                        <a:rPr lang="en-US" sz="800" u="none" strike="noStrike" dirty="0" smtClean="0">
                          <a:effectLst/>
                        </a:rPr>
                        <a:t>5,254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a:effectLst/>
                        </a:rPr>
                        <a:t>          5,254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$3,940.50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$2,101.60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$1,868.90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$2,003.75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$91.88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$3,780.78</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$618.63</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$1,293.25</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5774701"/>
                  </a:ext>
                </a:extLst>
              </a:tr>
              <a:tr h="333661">
                <a:tc>
                  <a:txBody>
                    <a:bodyPr/>
                    <a:lstStyle/>
                    <a:p>
                      <a:pPr algn="l" fontAlgn="b"/>
                      <a:r>
                        <a:rPr lang="en-US" sz="900" u="none" strike="noStrike">
                          <a:effectLst/>
                        </a:rPr>
                        <a:t>State and Federal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1</a:t>
                      </a:r>
                    </a:p>
                  </a:txBody>
                  <a:tcPr marL="0" marR="0" marT="0" marB="0" anchor="b"/>
                </a:tc>
                <a:tc>
                  <a:txBody>
                    <a:bodyPr/>
                    <a:lstStyle/>
                    <a:p>
                      <a:pPr algn="ctr" fontAlgn="b"/>
                      <a:r>
                        <a:rPr lang="en-US" sz="800" u="none" strike="noStrike" dirty="0" smtClean="0">
                          <a:effectLst/>
                        </a:rPr>
                        <a:t>344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$258.00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$30.00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$288.00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$209.30</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$104.65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$392.65</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$104.65</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$0.00</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$0.00</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57724258"/>
                  </a:ext>
                </a:extLst>
              </a:tr>
              <a:tr h="333661">
                <a:tc>
                  <a:txBody>
                    <a:bodyPr/>
                    <a:lstStyle/>
                    <a:p>
                      <a:pPr algn="l" fontAlgn="b"/>
                      <a:r>
                        <a:rPr lang="en-US" sz="900" u="none" strike="noStrike">
                          <a:effectLst/>
                        </a:rPr>
                        <a:t>Unbilled</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b="0" i="0" u="none" strike="noStrike" dirty="0">
                          <a:solidFill>
                            <a:srgbClr val="000000"/>
                          </a:solidFill>
                          <a:effectLst/>
                          <a:latin typeface="Calibri" panose="020F0502020204030204" pitchFamily="34" charset="0"/>
                        </a:rPr>
                        <a:t>0</a:t>
                      </a: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3071048"/>
                  </a:ext>
                </a:extLst>
              </a:tr>
              <a:tr h="333661">
                <a:tc>
                  <a:txBody>
                    <a:bodyPr/>
                    <a:lstStyle/>
                    <a:p>
                      <a:pPr algn="l" fontAlgn="b"/>
                      <a:r>
                        <a:rPr lang="en-US" sz="900" u="none" strike="noStrike">
                          <a:effectLst/>
                        </a:rPr>
                        <a:t>Total</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800" b="1" i="0" u="none" strike="noStrike" dirty="0" smtClean="0">
                          <a:solidFill>
                            <a:srgbClr val="000000"/>
                          </a:solidFill>
                          <a:effectLst/>
                          <a:latin typeface="Calibri" panose="020F0502020204030204" pitchFamily="34" charset="0"/>
                        </a:rPr>
                        <a:t>23</a:t>
                      </a:r>
                      <a:endParaRPr lang="en-US" sz="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smtClean="0">
                          <a:effectLst/>
                        </a:rPr>
                        <a:t>22,182 </a:t>
                      </a:r>
                      <a:endParaRPr lang="en-US" sz="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800" u="none" strike="noStrike" dirty="0">
                          <a:effectLst/>
                        </a:rPr>
                        <a:t>          8,115 </a:t>
                      </a:r>
                      <a:endParaRPr lang="en-US" sz="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$16,636.50</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$260.00</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$3,246.00</a:t>
                      </a:r>
                      <a:endParaRPr lang="en-US" sz="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$13,650.50</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$8,817.20</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$5,276.95</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a:effectLst/>
                        </a:rPr>
                        <a:t>$17,190.75</a:t>
                      </a:r>
                      <a:endParaRPr lang="en-US" sz="8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$888.65</a:t>
                      </a:r>
                      <a:endParaRPr lang="en-US" sz="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$630.18</a:t>
                      </a:r>
                      <a:endParaRPr lang="en-US" sz="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$1,519.70</a:t>
                      </a:r>
                      <a:endParaRPr lang="en-US" sz="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800" u="none" strike="noStrike" dirty="0">
                          <a:effectLst/>
                        </a:rPr>
                        <a:t>$501.73</a:t>
                      </a:r>
                      <a:endParaRPr lang="en-US" sz="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9064533"/>
                  </a:ext>
                </a:extLst>
              </a:tr>
            </a:tbl>
          </a:graphicData>
        </a:graphic>
      </p:graphicFrame>
      <p:sp>
        <p:nvSpPr>
          <p:cNvPr id="6" name="Title 12"/>
          <p:cNvSpPr txBox="1">
            <a:spLocks/>
          </p:cNvSpPr>
          <p:nvPr/>
        </p:nvSpPr>
        <p:spPr>
          <a:xfrm>
            <a:off x="495727" y="456407"/>
            <a:ext cx="8431823" cy="78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Grand totals for customer classes</a:t>
            </a:r>
          </a:p>
        </p:txBody>
      </p:sp>
      <p:sp>
        <p:nvSpPr>
          <p:cNvPr id="7" name="Oval 6"/>
          <p:cNvSpPr/>
          <p:nvPr/>
        </p:nvSpPr>
        <p:spPr>
          <a:xfrm>
            <a:off x="4473719" y="4663533"/>
            <a:ext cx="592058" cy="3909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37372" y="5642850"/>
            <a:ext cx="2948532" cy="523220"/>
          </a:xfrm>
          <a:prstGeom prst="rect">
            <a:avLst/>
          </a:prstGeom>
          <a:solidFill>
            <a:schemeClr val="bg1"/>
          </a:solidFill>
          <a:ln>
            <a:solidFill>
              <a:srgbClr val="FF0000"/>
            </a:solidFill>
          </a:ln>
        </p:spPr>
        <p:txBody>
          <a:bodyPr wrap="square" rtlCol="0">
            <a:spAutoFit/>
          </a:bodyPr>
          <a:lstStyle/>
          <a:p>
            <a:r>
              <a:rPr lang="en-US" sz="1400" dirty="0"/>
              <a:t>Total that will be reimbursed by PCE for the current month of meter reads.</a:t>
            </a:r>
          </a:p>
        </p:txBody>
      </p:sp>
      <p:cxnSp>
        <p:nvCxnSpPr>
          <p:cNvPr id="9" name="Straight Arrow Connector 8"/>
          <p:cNvCxnSpPr>
            <a:stCxn id="8" idx="0"/>
            <a:endCxn id="7" idx="4"/>
          </p:cNvCxnSpPr>
          <p:nvPr/>
        </p:nvCxnSpPr>
        <p:spPr>
          <a:xfrm flipV="1">
            <a:off x="4711638" y="5054472"/>
            <a:ext cx="58110" cy="5883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46767" y="4560775"/>
            <a:ext cx="699795" cy="47586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44009" y="5663513"/>
            <a:ext cx="2491273" cy="523220"/>
          </a:xfrm>
          <a:prstGeom prst="rect">
            <a:avLst/>
          </a:prstGeom>
          <a:solidFill>
            <a:schemeClr val="bg1"/>
          </a:solidFill>
          <a:ln>
            <a:solidFill>
              <a:srgbClr val="FF0000"/>
            </a:solidFill>
          </a:ln>
        </p:spPr>
        <p:txBody>
          <a:bodyPr wrap="square" rtlCol="0">
            <a:spAutoFit/>
          </a:bodyPr>
          <a:lstStyle/>
          <a:p>
            <a:r>
              <a:rPr lang="en-US" sz="1400" dirty="0"/>
              <a:t>Total amount due to utility, including past due balances</a:t>
            </a:r>
          </a:p>
        </p:txBody>
      </p:sp>
      <p:cxnSp>
        <p:nvCxnSpPr>
          <p:cNvPr id="13" name="Straight Arrow Connector 12"/>
          <p:cNvCxnSpPr>
            <a:endCxn id="11" idx="4"/>
          </p:cNvCxnSpPr>
          <p:nvPr/>
        </p:nvCxnSpPr>
        <p:spPr>
          <a:xfrm flipH="1" flipV="1">
            <a:off x="6996665" y="5036636"/>
            <a:ext cx="495817" cy="6268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281485" y="2873829"/>
            <a:ext cx="592058" cy="218064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5726" y="5652276"/>
            <a:ext cx="2471409" cy="1169551"/>
          </a:xfrm>
          <a:prstGeom prst="rect">
            <a:avLst/>
          </a:prstGeom>
          <a:solidFill>
            <a:schemeClr val="bg1"/>
          </a:solidFill>
          <a:ln>
            <a:solidFill>
              <a:srgbClr val="FF0000"/>
            </a:solidFill>
          </a:ln>
        </p:spPr>
        <p:txBody>
          <a:bodyPr wrap="square" rtlCol="0">
            <a:spAutoFit/>
          </a:bodyPr>
          <a:lstStyle/>
          <a:p>
            <a:r>
              <a:rPr lang="en-US" sz="1400" dirty="0" smtClean="0"/>
              <a:t>Sum the number of customers for each rate class. If a customer has multiple meters, make sure to just count them once</a:t>
            </a:r>
            <a:endParaRPr lang="en-US" sz="1400" dirty="0"/>
          </a:p>
        </p:txBody>
      </p:sp>
      <p:cxnSp>
        <p:nvCxnSpPr>
          <p:cNvPr id="16" name="Straight Arrow Connector 15"/>
          <p:cNvCxnSpPr>
            <a:stCxn id="15" idx="0"/>
            <a:endCxn id="14" idx="4"/>
          </p:cNvCxnSpPr>
          <p:nvPr/>
        </p:nvCxnSpPr>
        <p:spPr>
          <a:xfrm flipH="1" flipV="1">
            <a:off x="1577514" y="5054472"/>
            <a:ext cx="153917" cy="5978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52</a:t>
            </a:fld>
            <a:endParaRPr lang="en-US"/>
          </a:p>
        </p:txBody>
      </p:sp>
    </p:spTree>
    <p:extLst>
      <p:ext uri="{BB962C8B-B14F-4D97-AF65-F5344CB8AC3E}">
        <p14:creationId xmlns:p14="http://schemas.microsoft.com/office/powerpoint/2010/main" val="4101520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4"/>
          <p:cNvGraphicFramePr>
            <a:graphicFrameLocks/>
          </p:cNvGraphicFramePr>
          <p:nvPr>
            <p:extLst>
              <p:ext uri="{D42A27DB-BD31-4B8C-83A1-F6EECF244321}">
                <p14:modId xmlns:p14="http://schemas.microsoft.com/office/powerpoint/2010/main" val="453991343"/>
              </p:ext>
            </p:extLst>
          </p:nvPr>
        </p:nvGraphicFramePr>
        <p:xfrm>
          <a:off x="495727" y="2100805"/>
          <a:ext cx="8431823" cy="2849317"/>
        </p:xfrm>
        <a:graphic>
          <a:graphicData uri="http://schemas.openxmlformats.org/drawingml/2006/table">
            <a:tbl>
              <a:tblPr>
                <a:tableStyleId>{0505E3EF-67EA-436B-97B2-0124C06EBD24}</a:tableStyleId>
              </a:tblPr>
              <a:tblGrid>
                <a:gridCol w="828335">
                  <a:extLst>
                    <a:ext uri="{9D8B030D-6E8A-4147-A177-3AD203B41FA5}">
                      <a16:colId xmlns:a16="http://schemas.microsoft.com/office/drawing/2014/main" val="1887926106"/>
                    </a:ext>
                  </a:extLst>
                </a:gridCol>
                <a:gridCol w="647137">
                  <a:extLst>
                    <a:ext uri="{9D8B030D-6E8A-4147-A177-3AD203B41FA5}">
                      <a16:colId xmlns:a16="http://schemas.microsoft.com/office/drawing/2014/main" val="1488598597"/>
                    </a:ext>
                  </a:extLst>
                </a:gridCol>
                <a:gridCol w="742051">
                  <a:extLst>
                    <a:ext uri="{9D8B030D-6E8A-4147-A177-3AD203B41FA5}">
                      <a16:colId xmlns:a16="http://schemas.microsoft.com/office/drawing/2014/main" val="717493863"/>
                    </a:ext>
                  </a:extLst>
                </a:gridCol>
                <a:gridCol w="724793">
                  <a:extLst>
                    <a:ext uri="{9D8B030D-6E8A-4147-A177-3AD203B41FA5}">
                      <a16:colId xmlns:a16="http://schemas.microsoft.com/office/drawing/2014/main" val="1217957787"/>
                    </a:ext>
                  </a:extLst>
                </a:gridCol>
                <a:gridCol w="655765">
                  <a:extLst>
                    <a:ext uri="{9D8B030D-6E8A-4147-A177-3AD203B41FA5}">
                      <a16:colId xmlns:a16="http://schemas.microsoft.com/office/drawing/2014/main" val="1815754835"/>
                    </a:ext>
                  </a:extLst>
                </a:gridCol>
                <a:gridCol w="638508">
                  <a:extLst>
                    <a:ext uri="{9D8B030D-6E8A-4147-A177-3AD203B41FA5}">
                      <a16:colId xmlns:a16="http://schemas.microsoft.com/office/drawing/2014/main" val="3247882089"/>
                    </a:ext>
                  </a:extLst>
                </a:gridCol>
                <a:gridCol w="707536">
                  <a:extLst>
                    <a:ext uri="{9D8B030D-6E8A-4147-A177-3AD203B41FA5}">
                      <a16:colId xmlns:a16="http://schemas.microsoft.com/office/drawing/2014/main" val="3459296462"/>
                    </a:ext>
                  </a:extLst>
                </a:gridCol>
                <a:gridCol w="595030">
                  <a:extLst>
                    <a:ext uri="{9D8B030D-6E8A-4147-A177-3AD203B41FA5}">
                      <a16:colId xmlns:a16="http://schemas.microsoft.com/office/drawing/2014/main" val="3592460302"/>
                    </a:ext>
                  </a:extLst>
                </a:gridCol>
                <a:gridCol w="571500">
                  <a:extLst>
                    <a:ext uri="{9D8B030D-6E8A-4147-A177-3AD203B41FA5}">
                      <a16:colId xmlns:a16="http://schemas.microsoft.com/office/drawing/2014/main" val="2953737110"/>
                    </a:ext>
                  </a:extLst>
                </a:gridCol>
                <a:gridCol w="524653">
                  <a:extLst>
                    <a:ext uri="{9D8B030D-6E8A-4147-A177-3AD203B41FA5}">
                      <a16:colId xmlns:a16="http://schemas.microsoft.com/office/drawing/2014/main" val="1616120752"/>
                    </a:ext>
                  </a:extLst>
                </a:gridCol>
                <a:gridCol w="484245">
                  <a:extLst>
                    <a:ext uri="{9D8B030D-6E8A-4147-A177-3AD203B41FA5}">
                      <a16:colId xmlns:a16="http://schemas.microsoft.com/office/drawing/2014/main" val="3133389836"/>
                    </a:ext>
                  </a:extLst>
                </a:gridCol>
                <a:gridCol w="452092">
                  <a:extLst>
                    <a:ext uri="{9D8B030D-6E8A-4147-A177-3AD203B41FA5}">
                      <a16:colId xmlns:a16="http://schemas.microsoft.com/office/drawing/2014/main" val="3269968529"/>
                    </a:ext>
                  </a:extLst>
                </a:gridCol>
                <a:gridCol w="473608">
                  <a:extLst>
                    <a:ext uri="{9D8B030D-6E8A-4147-A177-3AD203B41FA5}">
                      <a16:colId xmlns:a16="http://schemas.microsoft.com/office/drawing/2014/main" val="1970297024"/>
                    </a:ext>
                  </a:extLst>
                </a:gridCol>
                <a:gridCol w="386570">
                  <a:extLst>
                    <a:ext uri="{9D8B030D-6E8A-4147-A177-3AD203B41FA5}">
                      <a16:colId xmlns:a16="http://schemas.microsoft.com/office/drawing/2014/main" val="483875542"/>
                    </a:ext>
                  </a:extLst>
                </a:gridCol>
              </a:tblGrid>
              <a:tr h="333661">
                <a:tc>
                  <a:txBody>
                    <a:bodyPr/>
                    <a:lstStyle/>
                    <a:p>
                      <a:pPr algn="ctr"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900" u="none" strike="noStrike">
                          <a:effectLst/>
                        </a:rPr>
                        <a:t>kWh Used</a:t>
                      </a:r>
                      <a:endParaRPr lang="en-US" sz="9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gridSpan="2">
                  <a:txBody>
                    <a:bodyPr/>
                    <a:lstStyle/>
                    <a:p>
                      <a:pPr algn="ctr" fontAlgn="b"/>
                      <a:r>
                        <a:rPr lang="en-US" sz="900" u="none" strike="noStrike">
                          <a:effectLst/>
                        </a:rPr>
                        <a:t>Charges</a:t>
                      </a:r>
                      <a:endParaRPr lang="en-US" sz="9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rowSpan="2">
                  <a:txBody>
                    <a:bodyPr/>
                    <a:lstStyle/>
                    <a:p>
                      <a:pPr algn="ctr" fontAlgn="b"/>
                      <a:r>
                        <a:rPr lang="en-US" sz="900" u="none" strike="noStrike">
                          <a:effectLst/>
                        </a:rPr>
                        <a:t>PCE Credits</a:t>
                      </a:r>
                      <a:endParaRPr lang="en-US" sz="9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a:effectLst/>
                        </a:rPr>
                        <a:t>Current activity</a:t>
                      </a:r>
                      <a:endParaRPr lang="en-US" sz="9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a:effectLst/>
                        </a:rPr>
                        <a:t>Old balance</a:t>
                      </a:r>
                      <a:endParaRPr lang="en-US" sz="900" b="0" i="0" u="none" strike="noStrike">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dirty="0">
                          <a:effectLst/>
                        </a:rPr>
                        <a:t>Payments</a:t>
                      </a:r>
                      <a:endParaRPr lang="en-US" sz="900" b="0" i="0" u="none" strike="noStrike" dirty="0">
                        <a:solidFill>
                          <a:srgbClr val="000000"/>
                        </a:solidFill>
                        <a:effectLst/>
                        <a:latin typeface="Calibri" panose="020F0502020204030204" pitchFamily="34" charset="0"/>
                      </a:endParaRPr>
                    </a:p>
                  </a:txBody>
                  <a:tcPr marL="0" marR="0" marT="0" marB="0" anchor="b"/>
                </a:tc>
                <a:tc rowSpan="2">
                  <a:txBody>
                    <a:bodyPr/>
                    <a:lstStyle/>
                    <a:p>
                      <a:pPr algn="ctr" fontAlgn="b"/>
                      <a:r>
                        <a:rPr lang="en-US" sz="900" u="none" strike="noStrike">
                          <a:effectLst/>
                        </a:rPr>
                        <a:t>Amount due</a:t>
                      </a:r>
                      <a:endParaRPr lang="en-US" sz="900" b="0" i="0" u="none" strike="noStrike">
                        <a:solidFill>
                          <a:srgbClr val="000000"/>
                        </a:solidFill>
                        <a:effectLst/>
                        <a:latin typeface="Calibri" panose="020F0502020204030204" pitchFamily="34" charset="0"/>
                      </a:endParaRPr>
                    </a:p>
                  </a:txBody>
                  <a:tcPr marL="0" marR="0" marT="0" marB="0" anchor="b"/>
                </a:tc>
                <a:tc gridSpan="4">
                  <a:txBody>
                    <a:bodyPr/>
                    <a:lstStyle/>
                    <a:p>
                      <a:pPr algn="ctr" fontAlgn="b"/>
                      <a:r>
                        <a:rPr lang="en-US" sz="900" u="none" strike="noStrike" dirty="0">
                          <a:effectLst/>
                        </a:rPr>
                        <a:t>Past due</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2660585"/>
                  </a:ext>
                </a:extLst>
              </a:tr>
              <a:tr h="651432">
                <a:tc>
                  <a:txBody>
                    <a:bodyPr/>
                    <a:lstStyle/>
                    <a:p>
                      <a:pPr algn="l" fontAlgn="b"/>
                      <a:r>
                        <a:rPr lang="en-US" sz="900" u="none" strike="noStrike">
                          <a:effectLst/>
                        </a:rPr>
                        <a:t>Grand Total</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Total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PCE eligible</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Energy</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Other</a:t>
                      </a:r>
                      <a:endParaRPr lang="en-US" sz="900" b="0" i="0" u="none" strike="noStrike">
                        <a:solidFill>
                          <a:srgbClr val="000000"/>
                        </a:solidFill>
                        <a:effectLst/>
                        <a:latin typeface="Calibri" panose="020F0502020204030204" pitchFamily="34" charset="0"/>
                      </a:endParaRPr>
                    </a:p>
                  </a:txBody>
                  <a:tcPr marL="0" marR="0" marT="0"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900" u="none" strike="noStrike" dirty="0">
                          <a:effectLst/>
                        </a:rPr>
                        <a:t>30 day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60 day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90 day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smtClean="0">
                          <a:effectLst/>
                        </a:rPr>
                        <a:t>90+ </a:t>
                      </a:r>
                      <a:r>
                        <a:rPr lang="en-US" sz="900" u="none" strike="noStrike" dirty="0">
                          <a:effectLst/>
                        </a:rPr>
                        <a:t>day</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8424798"/>
                  </a:ext>
                </a:extLst>
              </a:tr>
              <a:tr h="241571">
                <a:tc>
                  <a:txBody>
                    <a:bodyPr/>
                    <a:lstStyle/>
                    <a:p>
                      <a:pPr algn="l" fontAlgn="b"/>
                      <a:r>
                        <a:rPr lang="en-US" sz="900" u="none" strike="noStrike" dirty="0">
                          <a:effectLst/>
                        </a:rPr>
                        <a:t>Residential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  </a:t>
                      </a:r>
                      <a:r>
                        <a:rPr lang="en-US" sz="900" u="none" strike="noStrike" dirty="0" smtClean="0">
                          <a:effectLst/>
                        </a:rPr>
                        <a:t> </a:t>
                      </a:r>
                      <a:r>
                        <a:rPr lang="en-US" sz="900" u="none" strike="noStrike" dirty="0">
                          <a:effectLst/>
                        </a:rPr>
                        <a:t>3,497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smtClean="0">
                          <a:effectLst/>
                        </a:rPr>
                        <a:t>2,861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$2,622.75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$75.00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$1,144.40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$1,553.35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$1,673.00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$716.10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$2,510.25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$228.73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$0.00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$226.45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$501.73</a:t>
                      </a:r>
                      <a:endParaRPr lang="en-US" sz="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41400012"/>
                  </a:ext>
                </a:extLst>
              </a:tr>
              <a:tr h="288009">
                <a:tc>
                  <a:txBody>
                    <a:bodyPr/>
                    <a:lstStyle/>
                    <a:p>
                      <a:pPr algn="l" fontAlgn="b"/>
                      <a:r>
                        <a:rPr lang="en-US" sz="900" u="none" strike="noStrike">
                          <a:effectLst/>
                        </a:rPr>
                        <a:t>Commercial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smtClean="0">
                          <a:effectLst/>
                        </a:rPr>
                        <a:t>13,087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                 -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$9,815.25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$125.00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$9,940.25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$4,931.15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$4,364.33</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$10,507.08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$41.30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$525.53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$0.00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$0.00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0309424"/>
                  </a:ext>
                </a:extLst>
              </a:tr>
              <a:tr h="333661">
                <a:tc>
                  <a:txBody>
                    <a:bodyPr/>
                    <a:lstStyle/>
                    <a:p>
                      <a:pPr algn="l" fontAlgn="b"/>
                      <a:r>
                        <a:rPr lang="en-US" sz="900" u="none" strike="noStrike">
                          <a:effectLst/>
                        </a:rPr>
                        <a:t>Community Facilities</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smtClean="0">
                          <a:effectLst/>
                        </a:rPr>
                        <a:t>5,254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a:effectLst/>
                        </a:rPr>
                        <a:t>          5,254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$3,940.50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$30.00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$2,101.60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$1,868.90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$2,003.75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$91.88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$3,780.78</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$618.63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$0.00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$1,293.25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$0.00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85774701"/>
                  </a:ext>
                </a:extLst>
              </a:tr>
              <a:tr h="333661">
                <a:tc>
                  <a:txBody>
                    <a:bodyPr/>
                    <a:lstStyle/>
                    <a:p>
                      <a:pPr algn="l" fontAlgn="b"/>
                      <a:r>
                        <a:rPr lang="en-US" sz="900" u="none" strike="noStrike">
                          <a:effectLst/>
                        </a:rPr>
                        <a:t>State and Federal</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smtClean="0">
                          <a:effectLst/>
                        </a:rPr>
                        <a:t>344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                 -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$258.00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$30.00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$288.00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$209.30</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$104.65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$392.65</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$0.00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$104.65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$0.00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$0.00</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57724258"/>
                  </a:ext>
                </a:extLst>
              </a:tr>
              <a:tr h="333661">
                <a:tc>
                  <a:txBody>
                    <a:bodyPr/>
                    <a:lstStyle/>
                    <a:p>
                      <a:pPr algn="l" fontAlgn="b"/>
                      <a:r>
                        <a:rPr lang="en-US" sz="900" u="none" strike="noStrike">
                          <a:effectLst/>
                        </a:rPr>
                        <a:t>Unbilled</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53071048"/>
                  </a:ext>
                </a:extLst>
              </a:tr>
              <a:tr h="333661">
                <a:tc>
                  <a:txBody>
                    <a:bodyPr/>
                    <a:lstStyle/>
                    <a:p>
                      <a:pPr algn="l" fontAlgn="b"/>
                      <a:r>
                        <a:rPr lang="en-US" sz="900" u="none" strike="noStrike">
                          <a:effectLst/>
                        </a:rPr>
                        <a:t>Total</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smtClean="0">
                          <a:effectLst/>
                        </a:rPr>
                        <a:t>22,182 </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u="none" strike="noStrike" dirty="0">
                          <a:effectLst/>
                        </a:rPr>
                        <a:t>          8,115 </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$16,636.50</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$260.00</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$3,246.00</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$13,650.50</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$8,817.20</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$5,276.95</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a:effectLst/>
                        </a:rPr>
                        <a:t>$17,190.75</a:t>
                      </a:r>
                      <a:endParaRPr lang="en-US" sz="9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$888.65</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$630.18</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$1,519.70</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$501.73</a:t>
                      </a:r>
                      <a:endParaRPr lang="en-US" sz="9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9064533"/>
                  </a:ext>
                </a:extLst>
              </a:tr>
            </a:tbl>
          </a:graphicData>
        </a:graphic>
      </p:graphicFrame>
      <p:sp>
        <p:nvSpPr>
          <p:cNvPr id="6" name="Title 12"/>
          <p:cNvSpPr txBox="1">
            <a:spLocks/>
          </p:cNvSpPr>
          <p:nvPr/>
        </p:nvSpPr>
        <p:spPr>
          <a:xfrm>
            <a:off x="495727" y="456407"/>
            <a:ext cx="8431823" cy="78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Check for collection rate</a:t>
            </a:r>
          </a:p>
        </p:txBody>
      </p:sp>
      <p:sp>
        <p:nvSpPr>
          <p:cNvPr id="7" name="Oval 6"/>
          <p:cNvSpPr/>
          <p:nvPr/>
        </p:nvSpPr>
        <p:spPr>
          <a:xfrm>
            <a:off x="5466523" y="4575524"/>
            <a:ext cx="1224641" cy="47586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8967" y="5152649"/>
            <a:ext cx="4695153" cy="1323439"/>
          </a:xfrm>
          <a:prstGeom prst="rect">
            <a:avLst/>
          </a:prstGeom>
          <a:solidFill>
            <a:schemeClr val="bg1"/>
          </a:solidFill>
          <a:ln>
            <a:solidFill>
              <a:srgbClr val="FF0000"/>
            </a:solidFill>
          </a:ln>
        </p:spPr>
        <p:txBody>
          <a:bodyPr wrap="square" rtlCol="0">
            <a:spAutoFit/>
          </a:bodyPr>
          <a:lstStyle/>
          <a:p>
            <a:r>
              <a:rPr lang="en-US" sz="1600" dirty="0"/>
              <a:t>If Payments are less than Old Balance (as is the case in the example), the utility might not be enforcing bill collection policy and procedures and collecting sufficient revenue to pay staff and materials/supplies to keep the utility functioning. </a:t>
            </a:r>
          </a:p>
        </p:txBody>
      </p:sp>
      <p:cxnSp>
        <p:nvCxnSpPr>
          <p:cNvPr id="9" name="Straight Arrow Connector 8"/>
          <p:cNvCxnSpPr>
            <a:endCxn id="7" idx="4"/>
          </p:cNvCxnSpPr>
          <p:nvPr/>
        </p:nvCxnSpPr>
        <p:spPr>
          <a:xfrm flipV="1">
            <a:off x="5604117" y="5051385"/>
            <a:ext cx="474726" cy="71601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37766D1-85F3-4E34-814F-4368878456E8}" type="slidenum">
              <a:rPr lang="en-US" smtClean="0"/>
              <a:t>53</a:t>
            </a:fld>
            <a:endParaRPr lang="en-US"/>
          </a:p>
        </p:txBody>
      </p:sp>
    </p:spTree>
    <p:extLst>
      <p:ext uri="{BB962C8B-B14F-4D97-AF65-F5344CB8AC3E}">
        <p14:creationId xmlns:p14="http://schemas.microsoft.com/office/powerpoint/2010/main" val="374429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Meter reading: Previous reading info</a:t>
            </a:r>
          </a:p>
        </p:txBody>
      </p:sp>
      <p:graphicFrame>
        <p:nvGraphicFramePr>
          <p:cNvPr id="6" name="Table 5"/>
          <p:cNvGraphicFramePr>
            <a:graphicFrameLocks noGrp="1"/>
          </p:cNvGraphicFramePr>
          <p:nvPr>
            <p:extLst>
              <p:ext uri="{D42A27DB-BD31-4B8C-83A1-F6EECF244321}">
                <p14:modId xmlns:p14="http://schemas.microsoft.com/office/powerpoint/2010/main" val="1053561595"/>
              </p:ext>
            </p:extLst>
          </p:nvPr>
        </p:nvGraphicFramePr>
        <p:xfrm>
          <a:off x="258335" y="1655698"/>
          <a:ext cx="5650525" cy="4727658"/>
        </p:xfrm>
        <a:graphic>
          <a:graphicData uri="http://schemas.openxmlformats.org/drawingml/2006/table">
            <a:tbl>
              <a:tblPr>
                <a:tableStyleId>{0505E3EF-67EA-436B-97B2-0124C06EBD24}</a:tableStyleId>
              </a:tblPr>
              <a:tblGrid>
                <a:gridCol w="291083">
                  <a:extLst>
                    <a:ext uri="{9D8B030D-6E8A-4147-A177-3AD203B41FA5}">
                      <a16:colId xmlns:a16="http://schemas.microsoft.com/office/drawing/2014/main" val="1559211299"/>
                    </a:ext>
                  </a:extLst>
                </a:gridCol>
                <a:gridCol w="647187">
                  <a:extLst>
                    <a:ext uri="{9D8B030D-6E8A-4147-A177-3AD203B41FA5}">
                      <a16:colId xmlns:a16="http://schemas.microsoft.com/office/drawing/2014/main" val="3651984996"/>
                    </a:ext>
                  </a:extLst>
                </a:gridCol>
                <a:gridCol w="1274461">
                  <a:extLst>
                    <a:ext uri="{9D8B030D-6E8A-4147-A177-3AD203B41FA5}">
                      <a16:colId xmlns:a16="http://schemas.microsoft.com/office/drawing/2014/main" val="3247518637"/>
                    </a:ext>
                  </a:extLst>
                </a:gridCol>
                <a:gridCol w="184638">
                  <a:extLst>
                    <a:ext uri="{9D8B030D-6E8A-4147-A177-3AD203B41FA5}">
                      <a16:colId xmlns:a16="http://schemas.microsoft.com/office/drawing/2014/main" val="3084109067"/>
                    </a:ext>
                  </a:extLst>
                </a:gridCol>
                <a:gridCol w="861646">
                  <a:extLst>
                    <a:ext uri="{9D8B030D-6E8A-4147-A177-3AD203B41FA5}">
                      <a16:colId xmlns:a16="http://schemas.microsoft.com/office/drawing/2014/main" val="2824933995"/>
                    </a:ext>
                  </a:extLst>
                </a:gridCol>
                <a:gridCol w="633047">
                  <a:extLst>
                    <a:ext uri="{9D8B030D-6E8A-4147-A177-3AD203B41FA5}">
                      <a16:colId xmlns:a16="http://schemas.microsoft.com/office/drawing/2014/main" val="1081468905"/>
                    </a:ext>
                  </a:extLst>
                </a:gridCol>
                <a:gridCol w="808892">
                  <a:extLst>
                    <a:ext uri="{9D8B030D-6E8A-4147-A177-3AD203B41FA5}">
                      <a16:colId xmlns:a16="http://schemas.microsoft.com/office/drawing/2014/main" val="3572937944"/>
                    </a:ext>
                  </a:extLst>
                </a:gridCol>
                <a:gridCol w="949571">
                  <a:extLst>
                    <a:ext uri="{9D8B030D-6E8A-4147-A177-3AD203B41FA5}">
                      <a16:colId xmlns:a16="http://schemas.microsoft.com/office/drawing/2014/main" val="1857868966"/>
                    </a:ext>
                  </a:extLst>
                </a:gridCol>
              </a:tblGrid>
              <a:tr h="490938">
                <a:tc>
                  <a:txBody>
                    <a:bodyPr/>
                    <a:lstStyle/>
                    <a:p>
                      <a:pPr algn="ctr" fontAlgn="ctr"/>
                      <a:r>
                        <a:rPr lang="en-US" sz="1000" u="none" strike="noStrike" dirty="0">
                          <a:effectLst/>
                        </a:rPr>
                        <a:t>Customer #</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Meter #</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Customer Name</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Meter Multiplier</a:t>
                      </a:r>
                    </a:p>
                  </a:txBody>
                  <a:tcPr marL="0" marR="0" marT="0" marB="0" anchor="ctr"/>
                </a:tc>
                <a:tc>
                  <a:txBody>
                    <a:bodyPr/>
                    <a:lstStyle/>
                    <a:p>
                      <a:pPr algn="ctr" fontAlgn="ctr"/>
                      <a:r>
                        <a:rPr lang="en-US" sz="1100" b="0" i="0" u="none" strike="noStrike">
                          <a:solidFill>
                            <a:srgbClr val="000000"/>
                          </a:solidFill>
                          <a:effectLst/>
                          <a:latin typeface="Calibri" panose="020F0502020204030204" pitchFamily="34" charset="0"/>
                        </a:rPr>
                        <a:t>kWh used last period</a:t>
                      </a: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Previous Date</a:t>
                      </a:r>
                    </a:p>
                  </a:txBody>
                  <a:tcPr marL="0" marR="0" marT="0" marB="0" anchor="ctr"/>
                </a:tc>
                <a:tc>
                  <a:txBody>
                    <a:bodyPr/>
                    <a:lstStyle/>
                    <a:p>
                      <a:pPr algn="ctr" fontAlgn="ctr"/>
                      <a:r>
                        <a:rPr lang="en-US" sz="1100" b="0" i="0" u="none" strike="noStrike">
                          <a:solidFill>
                            <a:srgbClr val="000000"/>
                          </a:solidFill>
                          <a:effectLst/>
                          <a:latin typeface="Calibri" panose="020F0502020204030204" pitchFamily="34" charset="0"/>
                        </a:rPr>
                        <a:t>Previous meter reading</a:t>
                      </a:r>
                    </a:p>
                  </a:txBody>
                  <a:tcPr marL="0" marR="0" marT="0" marB="0" anchor="ctr"/>
                </a:tc>
                <a:extLst>
                  <a:ext uri="{0D108BD9-81ED-4DB2-BD59-A6C34878D82A}">
                    <a16:rowId xmlns:a16="http://schemas.microsoft.com/office/drawing/2014/main" val="2739721530"/>
                  </a:ext>
                </a:extLst>
              </a:tr>
              <a:tr h="176530">
                <a:tc>
                  <a:txBody>
                    <a:bodyPr/>
                    <a:lstStyle/>
                    <a:p>
                      <a:pPr algn="r" fontAlgn="b"/>
                      <a:r>
                        <a:rPr lang="en-US" sz="1000" u="none" strike="noStrike">
                          <a:effectLst/>
                        </a:rPr>
                        <a:t>352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91654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Patao, Preston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217</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92092</a:t>
                      </a:r>
                    </a:p>
                  </a:txBody>
                  <a:tcPr marL="0" marR="0" marT="0" marB="0" anchor="b"/>
                </a:tc>
                <a:extLst>
                  <a:ext uri="{0D108BD9-81ED-4DB2-BD59-A6C34878D82A}">
                    <a16:rowId xmlns:a16="http://schemas.microsoft.com/office/drawing/2014/main" val="3642322194"/>
                  </a:ext>
                </a:extLst>
              </a:tr>
              <a:tr h="176530">
                <a:tc>
                  <a:txBody>
                    <a:bodyPr/>
                    <a:lstStyle/>
                    <a:p>
                      <a:pPr algn="r" fontAlgn="b"/>
                      <a:r>
                        <a:rPr lang="en-US" sz="1000" u="none" strike="noStrike">
                          <a:effectLst/>
                        </a:rPr>
                        <a:t>146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4970878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Bagley, Felicia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266</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23534</a:t>
                      </a:r>
                    </a:p>
                  </a:txBody>
                  <a:tcPr marL="0" marR="0" marT="0" marB="0" anchor="b"/>
                </a:tc>
                <a:extLst>
                  <a:ext uri="{0D108BD9-81ED-4DB2-BD59-A6C34878D82A}">
                    <a16:rowId xmlns:a16="http://schemas.microsoft.com/office/drawing/2014/main" val="878479580"/>
                  </a:ext>
                </a:extLst>
              </a:tr>
              <a:tr h="176530">
                <a:tc>
                  <a:txBody>
                    <a:bodyPr/>
                    <a:lstStyle/>
                    <a:p>
                      <a:pPr algn="r" fontAlgn="b"/>
                      <a:r>
                        <a:rPr lang="en-US" sz="1000" u="none" strike="noStrike">
                          <a:effectLst/>
                        </a:rPr>
                        <a:t>472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8288190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Water treatment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1505</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48338</a:t>
                      </a:r>
                    </a:p>
                  </a:txBody>
                  <a:tcPr marL="0" marR="0" marT="0" marB="0" anchor="b"/>
                </a:tc>
                <a:extLst>
                  <a:ext uri="{0D108BD9-81ED-4DB2-BD59-A6C34878D82A}">
                    <a16:rowId xmlns:a16="http://schemas.microsoft.com/office/drawing/2014/main" val="438207067"/>
                  </a:ext>
                </a:extLst>
              </a:tr>
              <a:tr h="176530">
                <a:tc>
                  <a:txBody>
                    <a:bodyPr/>
                    <a:lstStyle/>
                    <a:p>
                      <a:pPr algn="r" fontAlgn="b"/>
                      <a:r>
                        <a:rPr lang="en-US" sz="1000" u="none" strike="noStrike">
                          <a:effectLst/>
                        </a:rPr>
                        <a:t>784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87402695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Washeteria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3695</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56151</a:t>
                      </a:r>
                    </a:p>
                  </a:txBody>
                  <a:tcPr marL="0" marR="0" marT="0" marB="0" anchor="b"/>
                </a:tc>
                <a:extLst>
                  <a:ext uri="{0D108BD9-81ED-4DB2-BD59-A6C34878D82A}">
                    <a16:rowId xmlns:a16="http://schemas.microsoft.com/office/drawing/2014/main" val="2185970893"/>
                  </a:ext>
                </a:extLst>
              </a:tr>
              <a:tr h="176530">
                <a:tc>
                  <a:txBody>
                    <a:bodyPr/>
                    <a:lstStyle/>
                    <a:p>
                      <a:pPr algn="r" fontAlgn="b"/>
                      <a:r>
                        <a:rPr lang="en-US" sz="1000" u="none" strike="noStrike">
                          <a:effectLst/>
                        </a:rPr>
                        <a:t>268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23226130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Mccook, Ranae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546</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91491</a:t>
                      </a:r>
                    </a:p>
                  </a:txBody>
                  <a:tcPr marL="0" marR="0" marT="0" marB="0" anchor="b"/>
                </a:tc>
                <a:extLst>
                  <a:ext uri="{0D108BD9-81ED-4DB2-BD59-A6C34878D82A}">
                    <a16:rowId xmlns:a16="http://schemas.microsoft.com/office/drawing/2014/main" val="3582740285"/>
                  </a:ext>
                </a:extLst>
              </a:tr>
              <a:tr h="176530">
                <a:tc>
                  <a:txBody>
                    <a:bodyPr/>
                    <a:lstStyle/>
                    <a:p>
                      <a:pPr algn="r" fontAlgn="b"/>
                      <a:r>
                        <a:rPr lang="en-US" sz="1000" u="none" strike="noStrike">
                          <a:effectLst/>
                        </a:rPr>
                        <a:t>781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58234867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Village council</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236</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19380</a:t>
                      </a:r>
                    </a:p>
                  </a:txBody>
                  <a:tcPr marL="0" marR="0" marT="0" marB="0" anchor="b"/>
                </a:tc>
                <a:extLst>
                  <a:ext uri="{0D108BD9-81ED-4DB2-BD59-A6C34878D82A}">
                    <a16:rowId xmlns:a16="http://schemas.microsoft.com/office/drawing/2014/main" val="2231687213"/>
                  </a:ext>
                </a:extLst>
              </a:tr>
              <a:tr h="176530">
                <a:tc>
                  <a:txBody>
                    <a:bodyPr/>
                    <a:lstStyle/>
                    <a:p>
                      <a:pPr algn="r" fontAlgn="b"/>
                      <a:r>
                        <a:rPr lang="en-US" sz="1000" u="none" strike="noStrike">
                          <a:effectLst/>
                        </a:rPr>
                        <a:t>433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58849395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US Post Office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598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79614</a:t>
                      </a:r>
                    </a:p>
                  </a:txBody>
                  <a:tcPr marL="0" marR="0" marT="0" marB="0" anchor="b"/>
                </a:tc>
                <a:extLst>
                  <a:ext uri="{0D108BD9-81ED-4DB2-BD59-A6C34878D82A}">
                    <a16:rowId xmlns:a16="http://schemas.microsoft.com/office/drawing/2014/main" val="2103022431"/>
                  </a:ext>
                </a:extLst>
              </a:tr>
              <a:tr h="176530">
                <a:tc>
                  <a:txBody>
                    <a:bodyPr/>
                    <a:lstStyle/>
                    <a:p>
                      <a:pPr algn="r" fontAlgn="b"/>
                      <a:r>
                        <a:rPr lang="en-US" sz="1000" u="none" strike="noStrike">
                          <a:effectLst/>
                        </a:rPr>
                        <a:t>274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62196874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Bross, Polly</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271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65176</a:t>
                      </a:r>
                    </a:p>
                  </a:txBody>
                  <a:tcPr marL="0" marR="0" marT="0" marB="0" anchor="b"/>
                </a:tc>
                <a:extLst>
                  <a:ext uri="{0D108BD9-81ED-4DB2-BD59-A6C34878D82A}">
                    <a16:rowId xmlns:a16="http://schemas.microsoft.com/office/drawing/2014/main" val="1468155934"/>
                  </a:ext>
                </a:extLst>
              </a:tr>
              <a:tr h="176530">
                <a:tc>
                  <a:txBody>
                    <a:bodyPr/>
                    <a:lstStyle/>
                    <a:p>
                      <a:pPr algn="r" fontAlgn="b"/>
                      <a:r>
                        <a:rPr lang="en-US" sz="1000" u="none" strike="noStrike">
                          <a:effectLst/>
                        </a:rPr>
                        <a:t>92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65795659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Bruss, Rosario</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284</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39443</a:t>
                      </a:r>
                    </a:p>
                  </a:txBody>
                  <a:tcPr marL="0" marR="0" marT="0" marB="0" anchor="b"/>
                </a:tc>
                <a:extLst>
                  <a:ext uri="{0D108BD9-81ED-4DB2-BD59-A6C34878D82A}">
                    <a16:rowId xmlns:a16="http://schemas.microsoft.com/office/drawing/2014/main" val="443942005"/>
                  </a:ext>
                </a:extLst>
              </a:tr>
              <a:tr h="176530">
                <a:tc>
                  <a:txBody>
                    <a:bodyPr/>
                    <a:lstStyle/>
                    <a:p>
                      <a:pPr algn="r" fontAlgn="b"/>
                      <a:r>
                        <a:rPr lang="en-US" sz="1000" u="none" strike="noStrike">
                          <a:effectLst/>
                        </a:rPr>
                        <a:t>194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34707414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Rojas, Alyssa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299</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98724</a:t>
                      </a:r>
                    </a:p>
                  </a:txBody>
                  <a:tcPr marL="0" marR="0" marT="0" marB="0" anchor="b"/>
                </a:tc>
                <a:extLst>
                  <a:ext uri="{0D108BD9-81ED-4DB2-BD59-A6C34878D82A}">
                    <a16:rowId xmlns:a16="http://schemas.microsoft.com/office/drawing/2014/main" val="3778746483"/>
                  </a:ext>
                </a:extLst>
              </a:tr>
              <a:tr h="176530">
                <a:tc>
                  <a:txBody>
                    <a:bodyPr/>
                    <a:lstStyle/>
                    <a:p>
                      <a:pPr algn="r" fontAlgn="b"/>
                      <a:r>
                        <a:rPr lang="en-US" sz="1000" u="none" strike="noStrike">
                          <a:effectLst/>
                        </a:rPr>
                        <a:t>367</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36254846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Kiddy, Adrianne</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39</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37954</a:t>
                      </a:r>
                    </a:p>
                  </a:txBody>
                  <a:tcPr marL="0" marR="0" marT="0" marB="0" anchor="b"/>
                </a:tc>
                <a:extLst>
                  <a:ext uri="{0D108BD9-81ED-4DB2-BD59-A6C34878D82A}">
                    <a16:rowId xmlns:a16="http://schemas.microsoft.com/office/drawing/2014/main" val="2045676589"/>
                  </a:ext>
                </a:extLst>
              </a:tr>
              <a:tr h="176530">
                <a:tc>
                  <a:txBody>
                    <a:bodyPr/>
                    <a:lstStyle/>
                    <a:p>
                      <a:pPr algn="r" fontAlgn="b"/>
                      <a:r>
                        <a:rPr lang="en-US" sz="1000" u="none" strike="noStrike">
                          <a:effectLst/>
                        </a:rPr>
                        <a:t>151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47859795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Brinson, Tennie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673</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75133</a:t>
                      </a:r>
                    </a:p>
                  </a:txBody>
                  <a:tcPr marL="0" marR="0" marT="0" marB="0" anchor="b"/>
                </a:tc>
                <a:extLst>
                  <a:ext uri="{0D108BD9-81ED-4DB2-BD59-A6C34878D82A}">
                    <a16:rowId xmlns:a16="http://schemas.microsoft.com/office/drawing/2014/main" val="691035869"/>
                  </a:ext>
                </a:extLst>
              </a:tr>
              <a:tr h="176530">
                <a:tc>
                  <a:txBody>
                    <a:bodyPr/>
                    <a:lstStyle/>
                    <a:p>
                      <a:pPr algn="r" fontAlgn="b"/>
                      <a:r>
                        <a:rPr lang="en-US" sz="1000" u="none" strike="noStrike">
                          <a:effectLst/>
                        </a:rPr>
                        <a:t>278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48643974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Candy, Chanda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58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94924</a:t>
                      </a:r>
                    </a:p>
                  </a:txBody>
                  <a:tcPr marL="0" marR="0" marT="0" marB="0" anchor="b"/>
                </a:tc>
                <a:extLst>
                  <a:ext uri="{0D108BD9-81ED-4DB2-BD59-A6C34878D82A}">
                    <a16:rowId xmlns:a16="http://schemas.microsoft.com/office/drawing/2014/main" val="3352358415"/>
                  </a:ext>
                </a:extLst>
              </a:tr>
              <a:tr h="176530">
                <a:tc>
                  <a:txBody>
                    <a:bodyPr/>
                    <a:lstStyle/>
                    <a:p>
                      <a:pPr algn="r" fontAlgn="b"/>
                      <a:r>
                        <a:rPr lang="en-US" sz="1000" u="none" strike="noStrike">
                          <a:effectLst/>
                        </a:rPr>
                        <a:t>585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42925745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School #1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20</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8700</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2923.5</a:t>
                      </a:r>
                    </a:p>
                  </a:txBody>
                  <a:tcPr marL="0" marR="0" marT="0" marB="0" anchor="b"/>
                </a:tc>
                <a:extLst>
                  <a:ext uri="{0D108BD9-81ED-4DB2-BD59-A6C34878D82A}">
                    <a16:rowId xmlns:a16="http://schemas.microsoft.com/office/drawing/2014/main" val="3742572450"/>
                  </a:ext>
                </a:extLst>
              </a:tr>
              <a:tr h="176530">
                <a:tc>
                  <a:txBody>
                    <a:bodyPr/>
                    <a:lstStyle/>
                    <a:p>
                      <a:pPr algn="r" fontAlgn="b"/>
                      <a:r>
                        <a:rPr lang="en-US" sz="1000" u="none" strike="noStrike" dirty="0" smtClean="0">
                          <a:effectLst/>
                        </a:rPr>
                        <a:t>585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53169183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School #2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250</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8259.4</a:t>
                      </a:r>
                    </a:p>
                  </a:txBody>
                  <a:tcPr marL="0" marR="0" marT="0" marB="0" anchor="b"/>
                </a:tc>
                <a:extLst>
                  <a:ext uri="{0D108BD9-81ED-4DB2-BD59-A6C34878D82A}">
                    <a16:rowId xmlns:a16="http://schemas.microsoft.com/office/drawing/2014/main" val="2740066497"/>
                  </a:ext>
                </a:extLst>
              </a:tr>
              <a:tr h="176530">
                <a:tc>
                  <a:txBody>
                    <a:bodyPr/>
                    <a:lstStyle/>
                    <a:p>
                      <a:pPr algn="r" fontAlgn="b"/>
                      <a:r>
                        <a:rPr lang="en-US" sz="1000" u="none" strike="noStrike">
                          <a:effectLst/>
                        </a:rPr>
                        <a:t>203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56888693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err="1">
                          <a:effectLst/>
                        </a:rPr>
                        <a:t>Cadle</a:t>
                      </a:r>
                      <a:r>
                        <a:rPr lang="en-US" sz="1000" u="none" strike="noStrike" dirty="0">
                          <a:effectLst/>
                        </a:rPr>
                        <a:t>, Lydia</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315</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69874</a:t>
                      </a:r>
                    </a:p>
                  </a:txBody>
                  <a:tcPr marL="0" marR="0" marT="0" marB="0" anchor="b"/>
                </a:tc>
                <a:extLst>
                  <a:ext uri="{0D108BD9-81ED-4DB2-BD59-A6C34878D82A}">
                    <a16:rowId xmlns:a16="http://schemas.microsoft.com/office/drawing/2014/main" val="3930248972"/>
                  </a:ext>
                </a:extLst>
              </a:tr>
              <a:tr h="176530">
                <a:tc>
                  <a:txBody>
                    <a:bodyPr/>
                    <a:lstStyle/>
                    <a:p>
                      <a:pPr algn="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67850176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Boehm, Sheldon</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229</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94251</a:t>
                      </a:r>
                    </a:p>
                  </a:txBody>
                  <a:tcPr marL="0" marR="0" marT="0" marB="0" anchor="b"/>
                </a:tc>
                <a:extLst>
                  <a:ext uri="{0D108BD9-81ED-4DB2-BD59-A6C34878D82A}">
                    <a16:rowId xmlns:a16="http://schemas.microsoft.com/office/drawing/2014/main" val="2005292909"/>
                  </a:ext>
                </a:extLst>
              </a:tr>
              <a:tr h="176530">
                <a:tc>
                  <a:txBody>
                    <a:bodyPr/>
                    <a:lstStyle/>
                    <a:p>
                      <a:pPr algn="r" fontAlgn="b"/>
                      <a:r>
                        <a:rPr lang="en-US" sz="1000" u="none" strike="noStrike">
                          <a:effectLst/>
                        </a:rPr>
                        <a:t>196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68151075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Degroff, Melinda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564</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84428</a:t>
                      </a:r>
                    </a:p>
                  </a:txBody>
                  <a:tcPr marL="0" marR="0" marT="0" marB="0" anchor="b"/>
                </a:tc>
                <a:extLst>
                  <a:ext uri="{0D108BD9-81ED-4DB2-BD59-A6C34878D82A}">
                    <a16:rowId xmlns:a16="http://schemas.microsoft.com/office/drawing/2014/main" val="3719188034"/>
                  </a:ext>
                </a:extLst>
              </a:tr>
              <a:tr h="176530">
                <a:tc>
                  <a:txBody>
                    <a:bodyPr/>
                    <a:lstStyle/>
                    <a:p>
                      <a:pPr algn="r" fontAlgn="b"/>
                      <a:r>
                        <a:rPr lang="en-US" sz="1000" u="none" strike="noStrike">
                          <a:effectLst/>
                        </a:rPr>
                        <a:t>53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77112727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err="1">
                          <a:effectLst/>
                        </a:rPr>
                        <a:t>Dambrosia</a:t>
                      </a:r>
                      <a:r>
                        <a:rPr lang="en-US" sz="1000" u="none" strike="noStrike" dirty="0">
                          <a:effectLst/>
                        </a:rPr>
                        <a:t>, Vida</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459</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42857</a:t>
                      </a:r>
                    </a:p>
                  </a:txBody>
                  <a:tcPr marL="0" marR="0" marT="0" marB="0" anchor="b"/>
                </a:tc>
                <a:extLst>
                  <a:ext uri="{0D108BD9-81ED-4DB2-BD59-A6C34878D82A}">
                    <a16:rowId xmlns:a16="http://schemas.microsoft.com/office/drawing/2014/main" val="1022550357"/>
                  </a:ext>
                </a:extLst>
              </a:tr>
              <a:tr h="176530">
                <a:tc>
                  <a:txBody>
                    <a:bodyPr/>
                    <a:lstStyle/>
                    <a:p>
                      <a:pPr algn="r" fontAlgn="b"/>
                      <a:r>
                        <a:rPr lang="en-US" sz="1000" u="none" strike="noStrike">
                          <a:effectLst/>
                        </a:rPr>
                        <a:t>269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78544302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Bump, Stephen</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212</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55283</a:t>
                      </a:r>
                    </a:p>
                  </a:txBody>
                  <a:tcPr marL="0" marR="0" marT="0" marB="0" anchor="b"/>
                </a:tc>
                <a:extLst>
                  <a:ext uri="{0D108BD9-81ED-4DB2-BD59-A6C34878D82A}">
                    <a16:rowId xmlns:a16="http://schemas.microsoft.com/office/drawing/2014/main" val="2130804465"/>
                  </a:ext>
                </a:extLst>
              </a:tr>
              <a:tr h="176530">
                <a:tc>
                  <a:txBody>
                    <a:bodyPr/>
                    <a:lstStyle/>
                    <a:p>
                      <a:pPr algn="r" fontAlgn="b"/>
                      <a:r>
                        <a:rPr lang="en-US" sz="1000" u="none" strike="noStrike">
                          <a:effectLst/>
                        </a:rPr>
                        <a:t>444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83790941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Telephone utility</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10</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2503</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1696.7</a:t>
                      </a:r>
                    </a:p>
                  </a:txBody>
                  <a:tcPr marL="0" marR="0" marT="0" marB="0" anchor="b"/>
                </a:tc>
                <a:extLst>
                  <a:ext uri="{0D108BD9-81ED-4DB2-BD59-A6C34878D82A}">
                    <a16:rowId xmlns:a16="http://schemas.microsoft.com/office/drawing/2014/main" val="1934543684"/>
                  </a:ext>
                </a:extLst>
              </a:tr>
              <a:tr h="176530">
                <a:tc>
                  <a:txBody>
                    <a:bodyPr/>
                    <a:lstStyle/>
                    <a:p>
                      <a:pPr algn="r" fontAlgn="b"/>
                      <a:r>
                        <a:rPr lang="en-US" sz="1000" u="none" strike="noStrike">
                          <a:effectLst/>
                        </a:rPr>
                        <a:t>171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91456558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Judge, Alva</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348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28819</a:t>
                      </a:r>
                    </a:p>
                  </a:txBody>
                  <a:tcPr marL="0" marR="0" marT="0" marB="0" anchor="b"/>
                </a:tc>
                <a:extLst>
                  <a:ext uri="{0D108BD9-81ED-4DB2-BD59-A6C34878D82A}">
                    <a16:rowId xmlns:a16="http://schemas.microsoft.com/office/drawing/2014/main" val="2973440462"/>
                  </a:ext>
                </a:extLst>
              </a:tr>
              <a:tr h="176530">
                <a:tc>
                  <a:txBody>
                    <a:bodyPr/>
                    <a:lstStyle/>
                    <a:p>
                      <a:pPr algn="r" fontAlgn="b"/>
                      <a:r>
                        <a:rPr lang="en-US" sz="1000" u="none" strike="noStrike">
                          <a:effectLst/>
                        </a:rPr>
                        <a:t>606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94164794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Native Store</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2400</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34368</a:t>
                      </a:r>
                    </a:p>
                  </a:txBody>
                  <a:tcPr marL="0" marR="0" marT="0" marB="0" anchor="b"/>
                </a:tc>
                <a:extLst>
                  <a:ext uri="{0D108BD9-81ED-4DB2-BD59-A6C34878D82A}">
                    <a16:rowId xmlns:a16="http://schemas.microsoft.com/office/drawing/2014/main" val="809144915"/>
                  </a:ext>
                </a:extLst>
              </a:tr>
              <a:tr h="176530">
                <a:tc>
                  <a:txBody>
                    <a:bodyPr/>
                    <a:lstStyle/>
                    <a:p>
                      <a:pPr algn="r" fontAlgn="b"/>
                      <a:r>
                        <a:rPr lang="en-US" sz="1000" u="none" strike="noStrike">
                          <a:effectLst/>
                        </a:rPr>
                        <a:t>571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23360131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Streetlight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15</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35</a:t>
                      </a:r>
                    </a:p>
                  </a:txBody>
                  <a:tcPr marL="0" marR="0" marT="0" marB="0" anchor="b"/>
                </a:tc>
                <a:tc>
                  <a:txBody>
                    <a:bodyPr/>
                    <a:lstStyle/>
                    <a:p>
                      <a:pPr algn="r" fontAlgn="b"/>
                      <a:r>
                        <a:rPr lang="en-US" sz="1100" b="0" i="0" u="none" strike="noStrike">
                          <a:solidFill>
                            <a:srgbClr val="000000"/>
                          </a:solidFill>
                          <a:effectLst/>
                          <a:latin typeface="Calibri" panose="020F0502020204030204" pitchFamily="34" charset="0"/>
                        </a:rPr>
                        <a:t>1/1/2018</a:t>
                      </a:r>
                    </a:p>
                  </a:txBody>
                  <a:tcPr marL="0" marR="0" marT="0" marB="0" anchor="b"/>
                </a:tc>
                <a:tc>
                  <a:txBody>
                    <a:bodyPr/>
                    <a:lstStyle/>
                    <a:p>
                      <a:pPr algn="r" fontAlgn="b"/>
                      <a:r>
                        <a:rPr lang="en-US" sz="1100" b="0" i="0" u="none" strike="noStrike" dirty="0">
                          <a:solidFill>
                            <a:srgbClr val="000000"/>
                          </a:solidFill>
                          <a:effectLst/>
                          <a:latin typeface="Calibri" panose="020F0502020204030204" pitchFamily="34" charset="0"/>
                        </a:rPr>
                        <a:t>32366</a:t>
                      </a:r>
                    </a:p>
                  </a:txBody>
                  <a:tcPr marL="0" marR="0" marT="0" marB="0" anchor="b"/>
                </a:tc>
                <a:extLst>
                  <a:ext uri="{0D108BD9-81ED-4DB2-BD59-A6C34878D82A}">
                    <a16:rowId xmlns:a16="http://schemas.microsoft.com/office/drawing/2014/main" val="1806884539"/>
                  </a:ext>
                </a:extLst>
              </a:tr>
            </a:tbl>
          </a:graphicData>
        </a:graphic>
      </p:graphicFrame>
      <p:sp>
        <p:nvSpPr>
          <p:cNvPr id="7" name="TextBox 6"/>
          <p:cNvSpPr txBox="1"/>
          <p:nvPr/>
        </p:nvSpPr>
        <p:spPr>
          <a:xfrm>
            <a:off x="6058328" y="1655699"/>
            <a:ext cx="3097823" cy="4341573"/>
          </a:xfrm>
          <a:prstGeom prst="rect">
            <a:avLst/>
          </a:prstGeom>
          <a:noFill/>
        </p:spPr>
        <p:txBody>
          <a:bodyPr wrap="square" rtlCol="0">
            <a:spAutoFit/>
          </a:bodyPr>
          <a:lstStyle/>
          <a:p>
            <a:r>
              <a:rPr lang="en-US" dirty="0"/>
              <a:t>Sheet provided to meter reader should:</a:t>
            </a:r>
          </a:p>
          <a:p>
            <a:pPr marL="285750" indent="-285750">
              <a:buFont typeface="Arial" panose="020B0604020202020204" pitchFamily="34" charset="0"/>
              <a:buChar char="•"/>
            </a:pPr>
            <a:r>
              <a:rPr lang="en-US" dirty="0"/>
              <a:t>Include any multipliers on the meter</a:t>
            </a:r>
          </a:p>
          <a:p>
            <a:pPr marL="285750" indent="-285750">
              <a:buFont typeface="Arial" panose="020B0604020202020204" pitchFamily="34" charset="0"/>
              <a:buChar char="•"/>
            </a:pPr>
            <a:r>
              <a:rPr lang="en-US" dirty="0"/>
              <a:t>kWh used in last period</a:t>
            </a:r>
          </a:p>
          <a:p>
            <a:pPr marL="285750" indent="-285750">
              <a:buFont typeface="Arial" panose="020B0604020202020204" pitchFamily="34" charset="0"/>
              <a:buChar char="•"/>
            </a:pPr>
            <a:r>
              <a:rPr lang="en-US" dirty="0"/>
              <a:t>Previous meter reading</a:t>
            </a:r>
          </a:p>
          <a:p>
            <a:pPr marL="285750" indent="-285750">
              <a:buFont typeface="Arial" panose="020B0604020202020204" pitchFamily="34" charset="0"/>
              <a:buChar char="•"/>
            </a:pPr>
            <a:r>
              <a:rPr lang="en-US" dirty="0"/>
              <a:t>Date of previous meter read</a:t>
            </a:r>
          </a:p>
          <a:p>
            <a:pPr marL="285750" indent="-285750">
              <a:buFont typeface="Arial" panose="020B0604020202020204" pitchFamily="34" charset="0"/>
              <a:buChar char="•"/>
            </a:pPr>
            <a:r>
              <a:rPr lang="en-US" dirty="0"/>
              <a:t>Any other information that may need be needed to bill customer correctly</a:t>
            </a:r>
          </a:p>
          <a:p>
            <a:pPr marL="285750" indent="-285750">
              <a:buFont typeface="Arial" panose="020B0604020202020204" pitchFamily="34" charset="0"/>
              <a:buChar char="•"/>
            </a:pPr>
            <a:endParaRPr lang="en-US" dirty="0"/>
          </a:p>
          <a:p>
            <a:r>
              <a:rPr lang="en-US" dirty="0"/>
              <a:t>Needs to be updated each month</a:t>
            </a:r>
          </a:p>
          <a:p>
            <a:pPr marL="285750" indent="-285750">
              <a:buFont typeface="Arial" panose="020B0604020202020204" pitchFamily="34" charset="0"/>
              <a:buChar char="•"/>
            </a:pPr>
            <a:endParaRPr lang="en-US" dirty="0"/>
          </a:p>
        </p:txBody>
      </p:sp>
      <p:sp>
        <p:nvSpPr>
          <p:cNvPr id="8" name="TextBox 7"/>
          <p:cNvSpPr txBox="1"/>
          <p:nvPr/>
        </p:nvSpPr>
        <p:spPr>
          <a:xfrm>
            <a:off x="6148873" y="5994310"/>
            <a:ext cx="2920482" cy="646331"/>
          </a:xfrm>
          <a:prstGeom prst="rect">
            <a:avLst/>
          </a:prstGeom>
          <a:noFill/>
          <a:ln>
            <a:solidFill>
              <a:schemeClr val="tx1"/>
            </a:solidFill>
          </a:ln>
        </p:spPr>
        <p:txBody>
          <a:bodyPr wrap="square" rtlCol="0">
            <a:spAutoFit/>
          </a:bodyPr>
          <a:lstStyle/>
          <a:p>
            <a:r>
              <a:rPr lang="en-US" i="1" dirty="0"/>
              <a:t>Note: </a:t>
            </a:r>
            <a:r>
              <a:rPr lang="en-US" i="1" dirty="0" smtClean="0"/>
              <a:t>Some columns hidden </a:t>
            </a:r>
            <a:r>
              <a:rPr lang="en-US" i="1" dirty="0"/>
              <a:t>to make easier to read</a:t>
            </a:r>
          </a:p>
        </p:txBody>
      </p:sp>
      <p:sp>
        <p:nvSpPr>
          <p:cNvPr id="2" name="Slide Number Placeholder 1"/>
          <p:cNvSpPr>
            <a:spLocks noGrp="1"/>
          </p:cNvSpPr>
          <p:nvPr>
            <p:ph type="sldNum" sz="quarter" idx="12"/>
          </p:nvPr>
        </p:nvSpPr>
        <p:spPr/>
        <p:txBody>
          <a:bodyPr/>
          <a:lstStyle/>
          <a:p>
            <a:fld id="{437766D1-85F3-4E34-814F-4368878456E8}" type="slidenum">
              <a:rPr lang="en-US" smtClean="0"/>
              <a:t>6</a:t>
            </a:fld>
            <a:endParaRPr lang="en-US"/>
          </a:p>
        </p:txBody>
      </p:sp>
    </p:spTree>
    <p:extLst>
      <p:ext uri="{BB962C8B-B14F-4D97-AF65-F5344CB8AC3E}">
        <p14:creationId xmlns:p14="http://schemas.microsoft.com/office/powerpoint/2010/main" val="316541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Meter reading: Current reading info</a:t>
            </a:r>
          </a:p>
        </p:txBody>
      </p:sp>
      <p:graphicFrame>
        <p:nvGraphicFramePr>
          <p:cNvPr id="6" name="Table 5"/>
          <p:cNvGraphicFramePr>
            <a:graphicFrameLocks noGrp="1"/>
          </p:cNvGraphicFramePr>
          <p:nvPr>
            <p:extLst>
              <p:ext uri="{D42A27DB-BD31-4B8C-83A1-F6EECF244321}">
                <p14:modId xmlns:p14="http://schemas.microsoft.com/office/powerpoint/2010/main" val="4088765897"/>
              </p:ext>
            </p:extLst>
          </p:nvPr>
        </p:nvGraphicFramePr>
        <p:xfrm>
          <a:off x="302297" y="1717853"/>
          <a:ext cx="5650525" cy="4739640"/>
        </p:xfrm>
        <a:graphic>
          <a:graphicData uri="http://schemas.openxmlformats.org/drawingml/2006/table">
            <a:tbl>
              <a:tblPr>
                <a:tableStyleId>{0505E3EF-67EA-436B-97B2-0124C06EBD24}</a:tableStyleId>
              </a:tblPr>
              <a:tblGrid>
                <a:gridCol w="291083">
                  <a:extLst>
                    <a:ext uri="{9D8B030D-6E8A-4147-A177-3AD203B41FA5}">
                      <a16:colId xmlns:a16="http://schemas.microsoft.com/office/drawing/2014/main" val="1559211299"/>
                    </a:ext>
                  </a:extLst>
                </a:gridCol>
                <a:gridCol w="647187">
                  <a:extLst>
                    <a:ext uri="{9D8B030D-6E8A-4147-A177-3AD203B41FA5}">
                      <a16:colId xmlns:a16="http://schemas.microsoft.com/office/drawing/2014/main" val="3651984996"/>
                    </a:ext>
                  </a:extLst>
                </a:gridCol>
                <a:gridCol w="1274461">
                  <a:extLst>
                    <a:ext uri="{9D8B030D-6E8A-4147-A177-3AD203B41FA5}">
                      <a16:colId xmlns:a16="http://schemas.microsoft.com/office/drawing/2014/main" val="3247518637"/>
                    </a:ext>
                  </a:extLst>
                </a:gridCol>
                <a:gridCol w="184638">
                  <a:extLst>
                    <a:ext uri="{9D8B030D-6E8A-4147-A177-3AD203B41FA5}">
                      <a16:colId xmlns:a16="http://schemas.microsoft.com/office/drawing/2014/main" val="3084109067"/>
                    </a:ext>
                  </a:extLst>
                </a:gridCol>
                <a:gridCol w="861646">
                  <a:extLst>
                    <a:ext uri="{9D8B030D-6E8A-4147-A177-3AD203B41FA5}">
                      <a16:colId xmlns:a16="http://schemas.microsoft.com/office/drawing/2014/main" val="2824933995"/>
                    </a:ext>
                  </a:extLst>
                </a:gridCol>
                <a:gridCol w="633047">
                  <a:extLst>
                    <a:ext uri="{9D8B030D-6E8A-4147-A177-3AD203B41FA5}">
                      <a16:colId xmlns:a16="http://schemas.microsoft.com/office/drawing/2014/main" val="1081468905"/>
                    </a:ext>
                  </a:extLst>
                </a:gridCol>
                <a:gridCol w="808892">
                  <a:extLst>
                    <a:ext uri="{9D8B030D-6E8A-4147-A177-3AD203B41FA5}">
                      <a16:colId xmlns:a16="http://schemas.microsoft.com/office/drawing/2014/main" val="3572937944"/>
                    </a:ext>
                  </a:extLst>
                </a:gridCol>
                <a:gridCol w="949571">
                  <a:extLst>
                    <a:ext uri="{9D8B030D-6E8A-4147-A177-3AD203B41FA5}">
                      <a16:colId xmlns:a16="http://schemas.microsoft.com/office/drawing/2014/main" val="1857868966"/>
                    </a:ext>
                  </a:extLst>
                </a:gridCol>
              </a:tblGrid>
              <a:tr h="490938">
                <a:tc>
                  <a:txBody>
                    <a:bodyPr/>
                    <a:lstStyle/>
                    <a:p>
                      <a:pPr algn="ctr" fontAlgn="ctr"/>
                      <a:r>
                        <a:rPr lang="en-US" sz="1000" u="none" strike="noStrike" dirty="0">
                          <a:effectLst/>
                        </a:rPr>
                        <a:t>Customer #</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Meter #</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Customer Name</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Current Date</a:t>
                      </a: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Current meter reading</a:t>
                      </a: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Number of days in period</a:t>
                      </a:r>
                    </a:p>
                  </a:txBody>
                  <a:tcPr marL="0" marR="0" marT="0" marB="0" anchor="ctr"/>
                </a:tc>
                <a:tc>
                  <a:txBody>
                    <a:bodyPr/>
                    <a:lstStyle/>
                    <a:p>
                      <a:pPr algn="ctr" fontAlgn="ctr"/>
                      <a:r>
                        <a:rPr lang="en-US" sz="1100" b="0" i="0" u="none" strike="noStrike" dirty="0">
                          <a:solidFill>
                            <a:srgbClr val="000000"/>
                          </a:solidFill>
                          <a:effectLst/>
                          <a:latin typeface="Calibri" panose="020F0502020204030204" pitchFamily="34" charset="0"/>
                        </a:rPr>
                        <a:t>kWh </a:t>
                      </a:r>
                      <a:r>
                        <a:rPr lang="en-US" sz="1100" b="0" i="0" u="none" strike="noStrike" dirty="0" smtClean="0">
                          <a:solidFill>
                            <a:srgbClr val="000000"/>
                          </a:solidFill>
                          <a:effectLst/>
                          <a:latin typeface="Calibri" panose="020F0502020204030204" pitchFamily="34" charset="0"/>
                        </a:rPr>
                        <a:t>used current </a:t>
                      </a:r>
                      <a:r>
                        <a:rPr lang="en-US" sz="1100" b="0" i="0" u="none" strike="noStrike" dirty="0">
                          <a:solidFill>
                            <a:srgbClr val="000000"/>
                          </a:solidFill>
                          <a:effectLst/>
                          <a:latin typeface="Calibri" panose="020F0502020204030204" pitchFamily="34" charset="0"/>
                        </a:rPr>
                        <a:t>period</a:t>
                      </a:r>
                    </a:p>
                  </a:txBody>
                  <a:tcPr marL="0" marR="0" marT="0" marB="0" anchor="ctr"/>
                </a:tc>
                <a:extLst>
                  <a:ext uri="{0D108BD9-81ED-4DB2-BD59-A6C34878D82A}">
                    <a16:rowId xmlns:a16="http://schemas.microsoft.com/office/drawing/2014/main" val="2739721530"/>
                  </a:ext>
                </a:extLst>
              </a:tr>
              <a:tr h="176530">
                <a:tc>
                  <a:txBody>
                    <a:bodyPr/>
                    <a:lstStyle/>
                    <a:p>
                      <a:pPr algn="r" fontAlgn="b"/>
                      <a:r>
                        <a:rPr lang="en-US" sz="1000" u="none" strike="noStrike">
                          <a:effectLst/>
                        </a:rPr>
                        <a:t>352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91654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Patao, Preston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42322194"/>
                  </a:ext>
                </a:extLst>
              </a:tr>
              <a:tr h="176530">
                <a:tc>
                  <a:txBody>
                    <a:bodyPr/>
                    <a:lstStyle/>
                    <a:p>
                      <a:pPr algn="r" fontAlgn="b"/>
                      <a:r>
                        <a:rPr lang="en-US" sz="1000" u="none" strike="noStrike">
                          <a:effectLst/>
                        </a:rPr>
                        <a:t>146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4970878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Bagley, Felicia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8479580"/>
                  </a:ext>
                </a:extLst>
              </a:tr>
              <a:tr h="176530">
                <a:tc>
                  <a:txBody>
                    <a:bodyPr/>
                    <a:lstStyle/>
                    <a:p>
                      <a:pPr algn="r" fontAlgn="b"/>
                      <a:r>
                        <a:rPr lang="en-US" sz="1000" u="none" strike="noStrike">
                          <a:effectLst/>
                        </a:rPr>
                        <a:t>472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8288190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Water treatment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8207067"/>
                  </a:ext>
                </a:extLst>
              </a:tr>
              <a:tr h="176530">
                <a:tc>
                  <a:txBody>
                    <a:bodyPr/>
                    <a:lstStyle/>
                    <a:p>
                      <a:pPr algn="r" fontAlgn="b"/>
                      <a:r>
                        <a:rPr lang="en-US" sz="1000" u="none" strike="noStrike">
                          <a:effectLst/>
                        </a:rPr>
                        <a:t>784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87402695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Washeteria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85970893"/>
                  </a:ext>
                </a:extLst>
              </a:tr>
              <a:tr h="176530">
                <a:tc>
                  <a:txBody>
                    <a:bodyPr/>
                    <a:lstStyle/>
                    <a:p>
                      <a:pPr algn="r" fontAlgn="b"/>
                      <a:r>
                        <a:rPr lang="en-US" sz="1000" u="none" strike="noStrike">
                          <a:effectLst/>
                        </a:rPr>
                        <a:t>268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23226130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Mccook, Ranae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82740285"/>
                  </a:ext>
                </a:extLst>
              </a:tr>
              <a:tr h="176530">
                <a:tc>
                  <a:txBody>
                    <a:bodyPr/>
                    <a:lstStyle/>
                    <a:p>
                      <a:pPr algn="r" fontAlgn="b"/>
                      <a:r>
                        <a:rPr lang="en-US" sz="1000" u="none" strike="noStrike">
                          <a:effectLst/>
                        </a:rPr>
                        <a:t>781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58234867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Village council</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31687213"/>
                  </a:ext>
                </a:extLst>
              </a:tr>
              <a:tr h="176530">
                <a:tc>
                  <a:txBody>
                    <a:bodyPr/>
                    <a:lstStyle/>
                    <a:p>
                      <a:pPr algn="r" fontAlgn="b"/>
                      <a:r>
                        <a:rPr lang="en-US" sz="1000" u="none" strike="noStrike">
                          <a:effectLst/>
                        </a:rPr>
                        <a:t>433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58849395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US Post Office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03022431"/>
                  </a:ext>
                </a:extLst>
              </a:tr>
              <a:tr h="176530">
                <a:tc>
                  <a:txBody>
                    <a:bodyPr/>
                    <a:lstStyle/>
                    <a:p>
                      <a:pPr algn="r" fontAlgn="b"/>
                      <a:r>
                        <a:rPr lang="en-US" sz="1000" u="none" strike="noStrike">
                          <a:effectLst/>
                        </a:rPr>
                        <a:t>274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62196874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Bross, Polly</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68155934"/>
                  </a:ext>
                </a:extLst>
              </a:tr>
              <a:tr h="176530">
                <a:tc>
                  <a:txBody>
                    <a:bodyPr/>
                    <a:lstStyle/>
                    <a:p>
                      <a:pPr algn="r" fontAlgn="b"/>
                      <a:r>
                        <a:rPr lang="en-US" sz="1000" u="none" strike="noStrike">
                          <a:effectLst/>
                        </a:rPr>
                        <a:t>92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65795659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Bruss, Rosario</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3942005"/>
                  </a:ext>
                </a:extLst>
              </a:tr>
              <a:tr h="176530">
                <a:tc>
                  <a:txBody>
                    <a:bodyPr/>
                    <a:lstStyle/>
                    <a:p>
                      <a:pPr algn="r" fontAlgn="b"/>
                      <a:r>
                        <a:rPr lang="en-US" sz="1000" u="none" strike="noStrike">
                          <a:effectLst/>
                        </a:rPr>
                        <a:t>194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34707414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Rojas, Alyssa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78746483"/>
                  </a:ext>
                </a:extLst>
              </a:tr>
              <a:tr h="176530">
                <a:tc>
                  <a:txBody>
                    <a:bodyPr/>
                    <a:lstStyle/>
                    <a:p>
                      <a:pPr algn="r" fontAlgn="b"/>
                      <a:r>
                        <a:rPr lang="en-US" sz="1000" u="none" strike="noStrike">
                          <a:effectLst/>
                        </a:rPr>
                        <a:t>367</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36254846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Kiddy, Adrianne</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45676589"/>
                  </a:ext>
                </a:extLst>
              </a:tr>
              <a:tr h="176530">
                <a:tc>
                  <a:txBody>
                    <a:bodyPr/>
                    <a:lstStyle/>
                    <a:p>
                      <a:pPr algn="r" fontAlgn="b"/>
                      <a:r>
                        <a:rPr lang="en-US" sz="1000" u="none" strike="noStrike">
                          <a:effectLst/>
                        </a:rPr>
                        <a:t>151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47859795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Brinson, Tennie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91035869"/>
                  </a:ext>
                </a:extLst>
              </a:tr>
              <a:tr h="176530">
                <a:tc>
                  <a:txBody>
                    <a:bodyPr/>
                    <a:lstStyle/>
                    <a:p>
                      <a:pPr algn="r" fontAlgn="b"/>
                      <a:r>
                        <a:rPr lang="en-US" sz="1000" u="none" strike="noStrike">
                          <a:effectLst/>
                        </a:rPr>
                        <a:t>278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48643974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Candy, Chanda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2358415"/>
                  </a:ext>
                </a:extLst>
              </a:tr>
              <a:tr h="176530">
                <a:tc>
                  <a:txBody>
                    <a:bodyPr/>
                    <a:lstStyle/>
                    <a:p>
                      <a:pPr algn="r" fontAlgn="b"/>
                      <a:r>
                        <a:rPr lang="en-US" sz="1000" u="none" strike="noStrike">
                          <a:effectLst/>
                        </a:rPr>
                        <a:t>585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42925745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School #1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2572450"/>
                  </a:ext>
                </a:extLst>
              </a:tr>
              <a:tr h="176530">
                <a:tc>
                  <a:txBody>
                    <a:bodyPr/>
                    <a:lstStyle/>
                    <a:p>
                      <a:pPr algn="r" fontAlgn="b"/>
                      <a:r>
                        <a:rPr lang="en-US" sz="1000" u="none" strike="noStrike" dirty="0" smtClean="0">
                          <a:effectLst/>
                        </a:rPr>
                        <a:t>585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53169183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School #2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0066497"/>
                  </a:ext>
                </a:extLst>
              </a:tr>
              <a:tr h="176530">
                <a:tc>
                  <a:txBody>
                    <a:bodyPr/>
                    <a:lstStyle/>
                    <a:p>
                      <a:pPr algn="r" fontAlgn="b"/>
                      <a:r>
                        <a:rPr lang="en-US" sz="1000" u="none" strike="noStrike">
                          <a:effectLst/>
                        </a:rPr>
                        <a:t>203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56888693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err="1">
                          <a:effectLst/>
                        </a:rPr>
                        <a:t>Cadle</a:t>
                      </a:r>
                      <a:r>
                        <a:rPr lang="en-US" sz="1000" u="none" strike="noStrike" dirty="0">
                          <a:effectLst/>
                        </a:rPr>
                        <a:t>, Lydia</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0248972"/>
                  </a:ext>
                </a:extLst>
              </a:tr>
              <a:tr h="176530">
                <a:tc>
                  <a:txBody>
                    <a:bodyPr/>
                    <a:lstStyle/>
                    <a:p>
                      <a:pPr algn="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67850176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Boehm, Sheldon</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5292909"/>
                  </a:ext>
                </a:extLst>
              </a:tr>
              <a:tr h="176530">
                <a:tc>
                  <a:txBody>
                    <a:bodyPr/>
                    <a:lstStyle/>
                    <a:p>
                      <a:pPr algn="r" fontAlgn="b"/>
                      <a:r>
                        <a:rPr lang="en-US" sz="1000" u="none" strike="noStrike">
                          <a:effectLst/>
                        </a:rPr>
                        <a:t>196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68151075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Degroff, Melinda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9188034"/>
                  </a:ext>
                </a:extLst>
              </a:tr>
              <a:tr h="176530">
                <a:tc>
                  <a:txBody>
                    <a:bodyPr/>
                    <a:lstStyle/>
                    <a:p>
                      <a:pPr algn="r" fontAlgn="b"/>
                      <a:r>
                        <a:rPr lang="en-US" sz="1000" u="none" strike="noStrike">
                          <a:effectLst/>
                        </a:rPr>
                        <a:t>53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77112727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err="1">
                          <a:effectLst/>
                        </a:rPr>
                        <a:t>Dambrosia</a:t>
                      </a:r>
                      <a:r>
                        <a:rPr lang="en-US" sz="1000" u="none" strike="noStrike" dirty="0">
                          <a:effectLst/>
                        </a:rPr>
                        <a:t>, Vida</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22550357"/>
                  </a:ext>
                </a:extLst>
              </a:tr>
              <a:tr h="176530">
                <a:tc>
                  <a:txBody>
                    <a:bodyPr/>
                    <a:lstStyle/>
                    <a:p>
                      <a:pPr algn="r" fontAlgn="b"/>
                      <a:r>
                        <a:rPr lang="en-US" sz="1000" u="none" strike="noStrike">
                          <a:effectLst/>
                        </a:rPr>
                        <a:t>269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78544302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Bump, Stephen</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0804465"/>
                  </a:ext>
                </a:extLst>
              </a:tr>
              <a:tr h="176530">
                <a:tc>
                  <a:txBody>
                    <a:bodyPr/>
                    <a:lstStyle/>
                    <a:p>
                      <a:pPr algn="r" fontAlgn="b"/>
                      <a:r>
                        <a:rPr lang="en-US" sz="1000" u="none" strike="noStrike">
                          <a:effectLst/>
                        </a:rPr>
                        <a:t>444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83790941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Telephone utility</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4543684"/>
                  </a:ext>
                </a:extLst>
              </a:tr>
              <a:tr h="176530">
                <a:tc>
                  <a:txBody>
                    <a:bodyPr/>
                    <a:lstStyle/>
                    <a:p>
                      <a:pPr algn="r" fontAlgn="b"/>
                      <a:r>
                        <a:rPr lang="en-US" sz="1000" u="none" strike="noStrike">
                          <a:effectLst/>
                        </a:rPr>
                        <a:t>171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91456558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Judge, Alva</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3440462"/>
                  </a:ext>
                </a:extLst>
              </a:tr>
              <a:tr h="176530">
                <a:tc>
                  <a:txBody>
                    <a:bodyPr/>
                    <a:lstStyle/>
                    <a:p>
                      <a:pPr algn="r" fontAlgn="b"/>
                      <a:r>
                        <a:rPr lang="en-US" sz="1000" u="none" strike="noStrike">
                          <a:effectLst/>
                        </a:rPr>
                        <a:t>606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94164794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Native Store</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9144915"/>
                  </a:ext>
                </a:extLst>
              </a:tr>
              <a:tr h="176530">
                <a:tc>
                  <a:txBody>
                    <a:bodyPr/>
                    <a:lstStyle/>
                    <a:p>
                      <a:pPr algn="r" fontAlgn="b"/>
                      <a:r>
                        <a:rPr lang="en-US" sz="1000" u="none" strike="noStrike">
                          <a:effectLst/>
                        </a:rPr>
                        <a:t>571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23360131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Streetlight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06884539"/>
                  </a:ext>
                </a:extLst>
              </a:tr>
            </a:tbl>
          </a:graphicData>
        </a:graphic>
      </p:graphicFrame>
      <p:sp>
        <p:nvSpPr>
          <p:cNvPr id="7" name="TextBox 6"/>
          <p:cNvSpPr txBox="1"/>
          <p:nvPr/>
        </p:nvSpPr>
        <p:spPr>
          <a:xfrm>
            <a:off x="6210727" y="1639413"/>
            <a:ext cx="2611316" cy="3208442"/>
          </a:xfrm>
          <a:prstGeom prst="rect">
            <a:avLst/>
          </a:prstGeom>
          <a:noFill/>
        </p:spPr>
        <p:txBody>
          <a:bodyPr wrap="square" rtlCol="0">
            <a:spAutoFit/>
          </a:bodyPr>
          <a:lstStyle/>
          <a:p>
            <a:r>
              <a:rPr lang="en-US" dirty="0"/>
              <a:t>Sheet should include blank spaces for the meter reader to record:</a:t>
            </a:r>
          </a:p>
          <a:p>
            <a:pPr marL="285750" indent="-285750">
              <a:buFont typeface="Arial" panose="020B0604020202020204" pitchFamily="34" charset="0"/>
              <a:buChar char="•"/>
            </a:pPr>
            <a:r>
              <a:rPr lang="en-US" dirty="0"/>
              <a:t>Current date of meter read</a:t>
            </a:r>
          </a:p>
          <a:p>
            <a:pPr marL="285750" indent="-285750">
              <a:buFont typeface="Arial" panose="020B0604020202020204" pitchFamily="34" charset="0"/>
              <a:buChar char="•"/>
            </a:pPr>
            <a:r>
              <a:rPr lang="en-US" dirty="0"/>
              <a:t>Current meter reading</a:t>
            </a:r>
          </a:p>
          <a:p>
            <a:pPr marL="285750" indent="-285750">
              <a:buFont typeface="Arial" panose="020B0604020202020204" pitchFamily="34" charset="0"/>
              <a:buChar char="•"/>
            </a:pPr>
            <a:r>
              <a:rPr lang="en-US" dirty="0"/>
              <a:t>Number of days since the last meter read</a:t>
            </a:r>
          </a:p>
          <a:p>
            <a:pPr marL="285750" indent="-285750">
              <a:buFont typeface="Arial" panose="020B0604020202020204" pitchFamily="34" charset="0"/>
              <a:buChar char="•"/>
            </a:pPr>
            <a:r>
              <a:rPr lang="en-US" dirty="0"/>
              <a:t>kWh used in current period</a:t>
            </a:r>
          </a:p>
          <a:p>
            <a:pPr marL="285750" indent="-285750">
              <a:buFont typeface="Arial" panose="020B0604020202020204" pitchFamily="34" charset="0"/>
              <a:buChar char="•"/>
            </a:pPr>
            <a:endParaRPr lang="en-US" dirty="0"/>
          </a:p>
        </p:txBody>
      </p:sp>
      <p:sp>
        <p:nvSpPr>
          <p:cNvPr id="9" name="TextBox 8"/>
          <p:cNvSpPr txBox="1"/>
          <p:nvPr/>
        </p:nvSpPr>
        <p:spPr>
          <a:xfrm>
            <a:off x="6148873" y="5994310"/>
            <a:ext cx="2920482" cy="646331"/>
          </a:xfrm>
          <a:prstGeom prst="rect">
            <a:avLst/>
          </a:prstGeom>
          <a:noFill/>
          <a:ln>
            <a:solidFill>
              <a:schemeClr val="tx1"/>
            </a:solidFill>
          </a:ln>
        </p:spPr>
        <p:txBody>
          <a:bodyPr wrap="square" rtlCol="0">
            <a:spAutoFit/>
          </a:bodyPr>
          <a:lstStyle/>
          <a:p>
            <a:r>
              <a:rPr lang="en-US" i="1" dirty="0"/>
              <a:t>Note: </a:t>
            </a:r>
            <a:r>
              <a:rPr lang="en-US" i="1" dirty="0" smtClean="0"/>
              <a:t>Some columns hidden </a:t>
            </a:r>
            <a:r>
              <a:rPr lang="en-US" i="1" dirty="0"/>
              <a:t>to make easier to read</a:t>
            </a:r>
          </a:p>
        </p:txBody>
      </p:sp>
      <p:sp>
        <p:nvSpPr>
          <p:cNvPr id="2" name="Slide Number Placeholder 1"/>
          <p:cNvSpPr>
            <a:spLocks noGrp="1"/>
          </p:cNvSpPr>
          <p:nvPr>
            <p:ph type="sldNum" sz="quarter" idx="12"/>
          </p:nvPr>
        </p:nvSpPr>
        <p:spPr/>
        <p:txBody>
          <a:bodyPr/>
          <a:lstStyle/>
          <a:p>
            <a:fld id="{437766D1-85F3-4E34-814F-4368878456E8}" type="slidenum">
              <a:rPr lang="en-US" smtClean="0"/>
              <a:t>7</a:t>
            </a:fld>
            <a:endParaRPr lang="en-US"/>
          </a:p>
        </p:txBody>
      </p:sp>
    </p:spTree>
    <p:extLst>
      <p:ext uri="{BB962C8B-B14F-4D97-AF65-F5344CB8AC3E}">
        <p14:creationId xmlns:p14="http://schemas.microsoft.com/office/powerpoint/2010/main" val="70419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6868520"/>
              </p:ext>
            </p:extLst>
          </p:nvPr>
        </p:nvGraphicFramePr>
        <p:xfrm>
          <a:off x="214374" y="970517"/>
          <a:ext cx="8836272" cy="5943600"/>
        </p:xfrm>
        <a:graphic>
          <a:graphicData uri="http://schemas.openxmlformats.org/drawingml/2006/table">
            <a:tbl>
              <a:tblPr>
                <a:tableStyleId>{0505E3EF-67EA-436B-97B2-0124C06EBD24}</a:tableStyleId>
              </a:tblPr>
              <a:tblGrid>
                <a:gridCol w="489801">
                  <a:extLst>
                    <a:ext uri="{9D8B030D-6E8A-4147-A177-3AD203B41FA5}">
                      <a16:colId xmlns:a16="http://schemas.microsoft.com/office/drawing/2014/main" val="3785136771"/>
                    </a:ext>
                  </a:extLst>
                </a:gridCol>
                <a:gridCol w="625406">
                  <a:extLst>
                    <a:ext uri="{9D8B030D-6E8A-4147-A177-3AD203B41FA5}">
                      <a16:colId xmlns:a16="http://schemas.microsoft.com/office/drawing/2014/main" val="1773001156"/>
                    </a:ext>
                  </a:extLst>
                </a:gridCol>
                <a:gridCol w="1004693">
                  <a:extLst>
                    <a:ext uri="{9D8B030D-6E8A-4147-A177-3AD203B41FA5}">
                      <a16:colId xmlns:a16="http://schemas.microsoft.com/office/drawing/2014/main" val="1120005907"/>
                    </a:ext>
                  </a:extLst>
                </a:gridCol>
                <a:gridCol w="843942">
                  <a:extLst>
                    <a:ext uri="{9D8B030D-6E8A-4147-A177-3AD203B41FA5}">
                      <a16:colId xmlns:a16="http://schemas.microsoft.com/office/drawing/2014/main" val="257886540"/>
                    </a:ext>
                  </a:extLst>
                </a:gridCol>
                <a:gridCol w="1710488">
                  <a:extLst>
                    <a:ext uri="{9D8B030D-6E8A-4147-A177-3AD203B41FA5}">
                      <a16:colId xmlns:a16="http://schemas.microsoft.com/office/drawing/2014/main" val="2906197742"/>
                    </a:ext>
                  </a:extLst>
                </a:gridCol>
                <a:gridCol w="592769">
                  <a:extLst>
                    <a:ext uri="{9D8B030D-6E8A-4147-A177-3AD203B41FA5}">
                      <a16:colId xmlns:a16="http://schemas.microsoft.com/office/drawing/2014/main" val="2725653384"/>
                    </a:ext>
                  </a:extLst>
                </a:gridCol>
                <a:gridCol w="592769">
                  <a:extLst>
                    <a:ext uri="{9D8B030D-6E8A-4147-A177-3AD203B41FA5}">
                      <a16:colId xmlns:a16="http://schemas.microsoft.com/office/drawing/2014/main" val="1785660376"/>
                    </a:ext>
                  </a:extLst>
                </a:gridCol>
                <a:gridCol w="565139">
                  <a:extLst>
                    <a:ext uri="{9D8B030D-6E8A-4147-A177-3AD203B41FA5}">
                      <a16:colId xmlns:a16="http://schemas.microsoft.com/office/drawing/2014/main" val="2199316512"/>
                    </a:ext>
                  </a:extLst>
                </a:gridCol>
                <a:gridCol w="482253">
                  <a:extLst>
                    <a:ext uri="{9D8B030D-6E8A-4147-A177-3AD203B41FA5}">
                      <a16:colId xmlns:a16="http://schemas.microsoft.com/office/drawing/2014/main" val="1722568843"/>
                    </a:ext>
                  </a:extLst>
                </a:gridCol>
                <a:gridCol w="482253">
                  <a:extLst>
                    <a:ext uri="{9D8B030D-6E8A-4147-A177-3AD203B41FA5}">
                      <a16:colId xmlns:a16="http://schemas.microsoft.com/office/drawing/2014/main" val="1347825779"/>
                    </a:ext>
                  </a:extLst>
                </a:gridCol>
                <a:gridCol w="482253">
                  <a:extLst>
                    <a:ext uri="{9D8B030D-6E8A-4147-A177-3AD203B41FA5}">
                      <a16:colId xmlns:a16="http://schemas.microsoft.com/office/drawing/2014/main" val="2684810529"/>
                    </a:ext>
                  </a:extLst>
                </a:gridCol>
                <a:gridCol w="482253">
                  <a:extLst>
                    <a:ext uri="{9D8B030D-6E8A-4147-A177-3AD203B41FA5}">
                      <a16:colId xmlns:a16="http://schemas.microsoft.com/office/drawing/2014/main" val="3592456968"/>
                    </a:ext>
                  </a:extLst>
                </a:gridCol>
                <a:gridCol w="482253">
                  <a:extLst>
                    <a:ext uri="{9D8B030D-6E8A-4147-A177-3AD203B41FA5}">
                      <a16:colId xmlns:a16="http://schemas.microsoft.com/office/drawing/2014/main" val="86423826"/>
                    </a:ext>
                  </a:extLst>
                </a:gridCol>
              </a:tblGrid>
              <a:tr h="147440">
                <a:tc gridSpan="13">
                  <a:txBody>
                    <a:bodyPr/>
                    <a:lstStyle/>
                    <a:p>
                      <a:pPr algn="ctr" fontAlgn="b"/>
                      <a:r>
                        <a:rPr lang="en-US" sz="1000" u="none" strike="noStrike" dirty="0">
                          <a:effectLst/>
                        </a:rPr>
                        <a:t>Meter reads</a:t>
                      </a:r>
                      <a:endParaRPr lang="en-US" sz="10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1497166"/>
                  </a:ext>
                </a:extLst>
              </a:tr>
              <a:tr h="589761">
                <a:tc>
                  <a:txBody>
                    <a:bodyPr/>
                    <a:lstStyle/>
                    <a:p>
                      <a:pPr algn="ctr" fontAlgn="ctr"/>
                      <a:r>
                        <a:rPr lang="en-US" sz="1000" u="none" strike="noStrike">
                          <a:effectLst/>
                        </a:rPr>
                        <a:t>Customer #</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Meter #</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Customer Name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Customer address/location</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Notes about meter location, other</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Meter Multiplier</a:t>
                      </a:r>
                      <a:endParaRPr lang="en-US"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kWh used last period</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Previous Date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Previous meter reading</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Current Date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Current meter reading</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Number of days in period</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kWh used </a:t>
                      </a:r>
                      <a:r>
                        <a:rPr lang="en-US" sz="1000" u="none" strike="noStrike" dirty="0" smtClean="0">
                          <a:effectLst/>
                        </a:rPr>
                        <a:t>current period</a:t>
                      </a:r>
                      <a:endParaRPr lang="en-US"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4713355"/>
                  </a:ext>
                </a:extLst>
              </a:tr>
              <a:tr h="147440">
                <a:tc>
                  <a:txBody>
                    <a:bodyPr/>
                    <a:lstStyle/>
                    <a:p>
                      <a:pPr algn="ctr" fontAlgn="b"/>
                      <a:r>
                        <a:rPr lang="en-US" sz="1000" u="none" strike="noStrike" dirty="0">
                          <a:effectLst/>
                        </a:rPr>
                        <a:t>352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91654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Patao, Preston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14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217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92092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049059771"/>
                  </a:ext>
                </a:extLst>
              </a:tr>
              <a:tr h="147440">
                <a:tc>
                  <a:txBody>
                    <a:bodyPr/>
                    <a:lstStyle/>
                    <a:p>
                      <a:pPr algn="ctr" fontAlgn="b"/>
                      <a:r>
                        <a:rPr lang="en-US" sz="1000" u="none" strike="noStrike">
                          <a:effectLst/>
                        </a:rPr>
                        <a:t>146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4970878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Bagley, Felicia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24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266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23534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68751858"/>
                  </a:ext>
                </a:extLst>
              </a:tr>
              <a:tr h="147440">
                <a:tc>
                  <a:txBody>
                    <a:bodyPr/>
                    <a:lstStyle/>
                    <a:p>
                      <a:pPr algn="ctr" fontAlgn="b"/>
                      <a:r>
                        <a:rPr lang="en-US" sz="1000" u="none" strike="noStrike">
                          <a:effectLst/>
                        </a:rPr>
                        <a:t>472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8288190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Water treatment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42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To left of washeteria meter</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1505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48338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563882658"/>
                  </a:ext>
                </a:extLst>
              </a:tr>
              <a:tr h="294880">
                <a:tc>
                  <a:txBody>
                    <a:bodyPr/>
                    <a:lstStyle/>
                    <a:p>
                      <a:pPr algn="ctr" fontAlgn="b"/>
                      <a:r>
                        <a:rPr lang="en-US" sz="1000" u="none" strike="noStrike">
                          <a:effectLst/>
                        </a:rPr>
                        <a:t>784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87402695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Washeteria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68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To right of water treatment meter</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3695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56151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301255846"/>
                  </a:ext>
                </a:extLst>
              </a:tr>
              <a:tr h="147440">
                <a:tc>
                  <a:txBody>
                    <a:bodyPr/>
                    <a:lstStyle/>
                    <a:p>
                      <a:pPr algn="ctr" fontAlgn="b"/>
                      <a:r>
                        <a:rPr lang="en-US" sz="1000" u="none" strike="noStrike">
                          <a:effectLst/>
                        </a:rPr>
                        <a:t>268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23226130</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Mccook, Ranae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88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91491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146856128"/>
                  </a:ext>
                </a:extLst>
              </a:tr>
              <a:tr h="147440">
                <a:tc>
                  <a:txBody>
                    <a:bodyPr/>
                    <a:lstStyle/>
                    <a:p>
                      <a:pPr algn="ctr" fontAlgn="b"/>
                      <a:r>
                        <a:rPr lang="en-US" sz="1000" u="none" strike="noStrike">
                          <a:effectLst/>
                        </a:rPr>
                        <a:t>781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58234867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Village council</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30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236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19380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678960349"/>
                  </a:ext>
                </a:extLst>
              </a:tr>
              <a:tr h="147440">
                <a:tc>
                  <a:txBody>
                    <a:bodyPr/>
                    <a:lstStyle/>
                    <a:p>
                      <a:pPr algn="ctr" fontAlgn="b"/>
                      <a:r>
                        <a:rPr lang="en-US" sz="1000" u="none" strike="noStrike">
                          <a:effectLst/>
                        </a:rPr>
                        <a:t>433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58849395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US Post Office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50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598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79614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451739689"/>
                  </a:ext>
                </a:extLst>
              </a:tr>
              <a:tr h="147440">
                <a:tc>
                  <a:txBody>
                    <a:bodyPr/>
                    <a:lstStyle/>
                    <a:p>
                      <a:pPr algn="ctr" fontAlgn="b"/>
                      <a:r>
                        <a:rPr lang="en-US" sz="1000" u="none" strike="noStrike">
                          <a:effectLst/>
                        </a:rPr>
                        <a:t>274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62196874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Bross, Polly</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82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271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65176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456007712"/>
                  </a:ext>
                </a:extLst>
              </a:tr>
              <a:tr h="147440">
                <a:tc>
                  <a:txBody>
                    <a:bodyPr/>
                    <a:lstStyle/>
                    <a:p>
                      <a:pPr algn="ctr" fontAlgn="b"/>
                      <a:r>
                        <a:rPr lang="en-US" sz="1000" u="none" strike="noStrike">
                          <a:effectLst/>
                        </a:rPr>
                        <a:t>92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65795659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Bruss, Rosario</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90 Frost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284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39443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901672232"/>
                  </a:ext>
                </a:extLst>
              </a:tr>
              <a:tr h="294880">
                <a:tc>
                  <a:txBody>
                    <a:bodyPr/>
                    <a:lstStyle/>
                    <a:p>
                      <a:pPr algn="ctr" fontAlgn="b"/>
                      <a:r>
                        <a:rPr lang="en-US" sz="1000" u="none" strike="noStrike" dirty="0">
                          <a:effectLst/>
                        </a:rPr>
                        <a:t>194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34707414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Rojas, Alyssa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83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299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98724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765357752"/>
                  </a:ext>
                </a:extLst>
              </a:tr>
              <a:tr h="294880">
                <a:tc>
                  <a:txBody>
                    <a:bodyPr/>
                    <a:lstStyle/>
                    <a:p>
                      <a:pPr algn="ctr" fontAlgn="b"/>
                      <a:r>
                        <a:rPr lang="en-US" sz="1000" u="none" strike="noStrike" dirty="0">
                          <a:effectLst/>
                        </a:rPr>
                        <a:t>367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36254846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Kiddy, Adrianne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75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37954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980745500"/>
                  </a:ext>
                </a:extLst>
              </a:tr>
              <a:tr h="294880">
                <a:tc>
                  <a:txBody>
                    <a:bodyPr/>
                    <a:lstStyle/>
                    <a:p>
                      <a:pPr algn="ctr" fontAlgn="b"/>
                      <a:r>
                        <a:rPr lang="en-US" sz="1000" u="none" strike="noStrike">
                          <a:effectLst/>
                        </a:rPr>
                        <a:t>151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47859795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Brinson, Tennie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63 Spruce Street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673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75133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909892901"/>
                  </a:ext>
                </a:extLst>
              </a:tr>
              <a:tr h="294880">
                <a:tc>
                  <a:txBody>
                    <a:bodyPr/>
                    <a:lstStyle/>
                    <a:p>
                      <a:pPr algn="ctr" fontAlgn="b"/>
                      <a:r>
                        <a:rPr lang="en-US" sz="1000" u="none" strike="noStrike">
                          <a:effectLst/>
                        </a:rPr>
                        <a:t>278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48643974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Candy, Chanda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33 Spruce Street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94924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688710196"/>
                  </a:ext>
                </a:extLst>
              </a:tr>
              <a:tr h="294880">
                <a:tc>
                  <a:txBody>
                    <a:bodyPr/>
                    <a:lstStyle/>
                    <a:p>
                      <a:pPr algn="ctr" fontAlgn="b"/>
                      <a:r>
                        <a:rPr lang="en-US" sz="1000" u="none" strike="noStrike">
                          <a:effectLst/>
                        </a:rPr>
                        <a:t>585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42925745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School #1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15 Spruce Street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On SW corner of school</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20</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8700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2923.5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291459560"/>
                  </a:ext>
                </a:extLst>
              </a:tr>
              <a:tr h="294880">
                <a:tc>
                  <a:txBody>
                    <a:bodyPr/>
                    <a:lstStyle/>
                    <a:p>
                      <a:pPr algn="ctr" fontAlgn="b"/>
                      <a:r>
                        <a:rPr lang="en-US" sz="1000" u="none" strike="noStrike" dirty="0" smtClean="0">
                          <a:effectLst/>
                        </a:rPr>
                        <a:t>585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53169183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School #2</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13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On NE corner of school</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250</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8259.4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528258430"/>
                  </a:ext>
                </a:extLst>
              </a:tr>
              <a:tr h="294880">
                <a:tc>
                  <a:txBody>
                    <a:bodyPr/>
                    <a:lstStyle/>
                    <a:p>
                      <a:pPr algn="ctr" fontAlgn="b"/>
                      <a:r>
                        <a:rPr lang="en-US" sz="1000" u="none" strike="noStrike">
                          <a:effectLst/>
                        </a:rPr>
                        <a:t>203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56888693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Cadle, Lydia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22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315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69874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519483864"/>
                  </a:ext>
                </a:extLst>
              </a:tr>
              <a:tr h="294880">
                <a:tc>
                  <a:txBody>
                    <a:bodyPr/>
                    <a:lstStyle/>
                    <a:p>
                      <a:pPr algn="ctr" fontAlgn="b"/>
                      <a:r>
                        <a:rPr lang="en-US" sz="1000" u="none" strike="noStrike">
                          <a:effectLst/>
                        </a:rPr>
                        <a:t>31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67850176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Boehm, Sheldon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44 Spruce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229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94251</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854120966"/>
                  </a:ext>
                </a:extLst>
              </a:tr>
              <a:tr h="147440">
                <a:tc>
                  <a:txBody>
                    <a:bodyPr/>
                    <a:lstStyle/>
                    <a:p>
                      <a:pPr algn="ctr" fontAlgn="b"/>
                      <a:r>
                        <a:rPr lang="en-US" sz="1000" u="none" strike="noStrike" dirty="0">
                          <a:effectLst/>
                        </a:rPr>
                        <a:t>196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68151075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Degroff, Melinda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13 Frost Road</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564</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84428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537022294"/>
                  </a:ext>
                </a:extLst>
              </a:tr>
              <a:tr h="147440">
                <a:tc>
                  <a:txBody>
                    <a:bodyPr/>
                    <a:lstStyle/>
                    <a:p>
                      <a:pPr algn="ctr" fontAlgn="b"/>
                      <a:r>
                        <a:rPr lang="en-US" sz="1000" u="none" strike="noStrike" dirty="0">
                          <a:effectLst/>
                        </a:rPr>
                        <a:t>53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77112727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Dambrosia, Vida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5 Frost Road</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459</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42857</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539660840"/>
                  </a:ext>
                </a:extLst>
              </a:tr>
              <a:tr h="147440">
                <a:tc>
                  <a:txBody>
                    <a:bodyPr/>
                    <a:lstStyle/>
                    <a:p>
                      <a:pPr algn="ctr" fontAlgn="b"/>
                      <a:r>
                        <a:rPr lang="en-US" sz="1000" u="none" strike="noStrike" dirty="0">
                          <a:effectLst/>
                        </a:rPr>
                        <a:t>269</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78544302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Bump, Stephen</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63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212</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1/1/2018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55283</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820290729"/>
                  </a:ext>
                </a:extLst>
              </a:tr>
              <a:tr h="147440">
                <a:tc>
                  <a:txBody>
                    <a:bodyPr/>
                    <a:lstStyle/>
                    <a:p>
                      <a:pPr algn="ctr" fontAlgn="b"/>
                      <a:r>
                        <a:rPr lang="en-US" sz="1000" u="none" strike="noStrike" dirty="0">
                          <a:effectLst/>
                        </a:rPr>
                        <a:t>444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83790941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Telephone utility</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43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2503</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1696.7</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167561750"/>
                  </a:ext>
                </a:extLst>
              </a:tr>
              <a:tr h="147440">
                <a:tc>
                  <a:txBody>
                    <a:bodyPr/>
                    <a:lstStyle/>
                    <a:p>
                      <a:pPr algn="ctr" fontAlgn="b"/>
                      <a:r>
                        <a:rPr lang="en-US" sz="1000" u="none" strike="noStrike" dirty="0">
                          <a:effectLst/>
                        </a:rPr>
                        <a:t>171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a:effectLst/>
                        </a:rPr>
                        <a:t>91456558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Judge, Alva</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33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348</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28819</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753750361"/>
                  </a:ext>
                </a:extLst>
              </a:tr>
              <a:tr h="147440">
                <a:tc>
                  <a:txBody>
                    <a:bodyPr/>
                    <a:lstStyle/>
                    <a:p>
                      <a:pPr algn="ctr" fontAlgn="b"/>
                      <a:r>
                        <a:rPr lang="en-US" sz="1000" u="none" strike="noStrike" dirty="0">
                          <a:effectLst/>
                        </a:rPr>
                        <a:t>606</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94164794</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Native Store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13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dirty="0">
                          <a:effectLst/>
                        </a:rPr>
                        <a:t>2400</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34368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321382864"/>
                  </a:ext>
                </a:extLst>
              </a:tr>
              <a:tr h="294880">
                <a:tc>
                  <a:txBody>
                    <a:bodyPr/>
                    <a:lstStyle/>
                    <a:p>
                      <a:pPr algn="ctr" fontAlgn="b"/>
                      <a:r>
                        <a:rPr lang="en-US" sz="1000" u="none" strike="noStrike" dirty="0">
                          <a:effectLst/>
                        </a:rPr>
                        <a:t>571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23360131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Streetlight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1 Main Street</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dirty="0">
                          <a:effectLst/>
                        </a:rPr>
                        <a:t>15 streetlights based on one meter</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35</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1/1/2018</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32366</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900" b="0" i="0" u="none" strike="noStrike">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900" b="0" i="0" u="none" strike="noStrike" dirty="0">
                        <a:solidFill>
                          <a:schemeClr val="tx1"/>
                        </a:solidFill>
                        <a:effectLst/>
                        <a:latin typeface="Calibri" panose="020F0502020204030204" pitchFamily="34" charset="0"/>
                      </a:endParaRPr>
                    </a:p>
                  </a:txBody>
                  <a:tcPr marL="0" marR="0" marT="0" marB="0" anchor="b"/>
                </a:tc>
                <a:tc>
                  <a:txBody>
                    <a:bodyPr/>
                    <a:lstStyle/>
                    <a:p>
                      <a:pPr algn="r" fontAlgn="b"/>
                      <a:endParaRPr lang="en-US" sz="9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2297982974"/>
                  </a:ext>
                </a:extLst>
              </a:tr>
            </a:tbl>
          </a:graphicData>
        </a:graphic>
      </p:graphicFrame>
      <p:sp>
        <p:nvSpPr>
          <p:cNvPr id="4" name="Title 3"/>
          <p:cNvSpPr>
            <a:spLocks noGrp="1"/>
          </p:cNvSpPr>
          <p:nvPr>
            <p:ph type="title"/>
          </p:nvPr>
        </p:nvSpPr>
        <p:spPr>
          <a:xfrm>
            <a:off x="715536" y="456407"/>
            <a:ext cx="8203223" cy="514110"/>
          </a:xfrm>
        </p:spPr>
        <p:txBody>
          <a:bodyPr>
            <a:noAutofit/>
          </a:bodyPr>
          <a:lstStyle/>
          <a:p>
            <a:r>
              <a:rPr lang="en-US" sz="3600" dirty="0"/>
              <a:t>Meter reading: Template</a:t>
            </a:r>
          </a:p>
        </p:txBody>
      </p:sp>
      <p:sp>
        <p:nvSpPr>
          <p:cNvPr id="2" name="Slide Number Placeholder 1"/>
          <p:cNvSpPr>
            <a:spLocks noGrp="1"/>
          </p:cNvSpPr>
          <p:nvPr>
            <p:ph type="sldNum" sz="quarter" idx="12"/>
          </p:nvPr>
        </p:nvSpPr>
        <p:spPr/>
        <p:txBody>
          <a:bodyPr/>
          <a:lstStyle/>
          <a:p>
            <a:fld id="{437766D1-85F3-4E34-814F-4368878456E8}" type="slidenum">
              <a:rPr lang="en-US" smtClean="0"/>
              <a:t>8</a:t>
            </a:fld>
            <a:endParaRPr lang="en-US"/>
          </a:p>
        </p:txBody>
      </p:sp>
    </p:spTree>
    <p:extLst>
      <p:ext uri="{BB962C8B-B14F-4D97-AF65-F5344CB8AC3E}">
        <p14:creationId xmlns:p14="http://schemas.microsoft.com/office/powerpoint/2010/main" val="397300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69" y="1801021"/>
            <a:ext cx="8300305" cy="2852737"/>
          </a:xfrm>
        </p:spPr>
        <p:txBody>
          <a:bodyPr>
            <a:normAutofit/>
          </a:bodyPr>
          <a:lstStyle/>
          <a:p>
            <a:r>
              <a:rPr lang="en-US" sz="4800" dirty="0"/>
              <a:t>Step 3: Read the meters and 		       calculate kWh consumed</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37766D1-85F3-4E34-814F-4368878456E8}" type="slidenum">
              <a:rPr lang="en-US" smtClean="0"/>
              <a:t>9</a:t>
            </a:fld>
            <a:endParaRPr lang="en-US"/>
          </a:p>
        </p:txBody>
      </p:sp>
    </p:spTree>
    <p:extLst>
      <p:ext uri="{BB962C8B-B14F-4D97-AF65-F5344CB8AC3E}">
        <p14:creationId xmlns:p14="http://schemas.microsoft.com/office/powerpoint/2010/main" val="3580813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1263</TotalTime>
  <Words>9956</Words>
  <Application>Microsoft Office PowerPoint</Application>
  <PresentationFormat>Custom</PresentationFormat>
  <Paragraphs>5150</Paragraphs>
  <Slides>53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1" baseType="lpstr">
      <vt:lpstr>Arial</vt:lpstr>
      <vt:lpstr>Calibri</vt:lpstr>
      <vt:lpstr>Calibri Light</vt:lpstr>
      <vt:lpstr>Cambria Math</vt:lpstr>
      <vt:lpstr>Times New Roman</vt:lpstr>
      <vt:lpstr>Office Theme</vt:lpstr>
      <vt:lpstr>Visio</vt:lpstr>
      <vt:lpstr>Worksheet</vt:lpstr>
      <vt:lpstr>Reading meters  and  Creating the customer ledger</vt:lpstr>
      <vt:lpstr>Step 1: Create the meter          reading map</vt:lpstr>
      <vt:lpstr>Map for meter reader</vt:lpstr>
      <vt:lpstr>Step 2: Create the meter     reading sheet </vt:lpstr>
      <vt:lpstr>Meter reading: Correct meter</vt:lpstr>
      <vt:lpstr>Meter reading: Previous reading info</vt:lpstr>
      <vt:lpstr>Meter reading: Current reading info</vt:lpstr>
      <vt:lpstr>Meter reading: Template</vt:lpstr>
      <vt:lpstr>Step 3: Read the meters and          calculate kWh consumed</vt:lpstr>
      <vt:lpstr>Common meter types</vt:lpstr>
      <vt:lpstr>Read Meter: Analog</vt:lpstr>
      <vt:lpstr>Read Meter: Odometer-style</vt:lpstr>
      <vt:lpstr>Read Meter: Odometer-style with         multiplier </vt:lpstr>
      <vt:lpstr>Read meter: Digital Meter</vt:lpstr>
      <vt:lpstr>Read meter: CT</vt:lpstr>
      <vt:lpstr>Record meter readings</vt:lpstr>
      <vt:lpstr>Check meter reads: Calculating kWh used  </vt:lpstr>
      <vt:lpstr>Check meter reads: Calculating kWh used with meter multiplier</vt:lpstr>
      <vt:lpstr>Meter reading: Completed</vt:lpstr>
      <vt:lpstr>Step 4: Check the meter      readings for accuracy</vt:lpstr>
      <vt:lpstr>Check meter reads: Review and verify kWh used in current period</vt:lpstr>
      <vt:lpstr>Check meter reads: Review and verify very low readings</vt:lpstr>
      <vt:lpstr>Check meter reads: Review and verify very high readings</vt:lpstr>
      <vt:lpstr>Step 5: Bill customers</vt:lpstr>
      <vt:lpstr>Customer bill</vt:lpstr>
      <vt:lpstr>Notices required on bills</vt:lpstr>
      <vt:lpstr>Example</vt:lpstr>
      <vt:lpstr>Step 6: Create the customer     ledger</vt:lpstr>
      <vt:lpstr>Rates by customer class</vt:lpstr>
      <vt:lpstr>PCE reimbursement rate by customer class</vt:lpstr>
      <vt:lpstr>PCE levels</vt:lpstr>
      <vt:lpstr>Monthly customer charges by customer class</vt:lpstr>
      <vt:lpstr>Community facility PCE-eligible kWh</vt:lpstr>
      <vt:lpstr>Customer information included on ledger</vt:lpstr>
      <vt:lpstr>Step 7: Transfer customer               consumption data from         meter reading sheet</vt:lpstr>
      <vt:lpstr>PowerPoint Presentation</vt:lpstr>
      <vt:lpstr>Transfer meter reads to customer ledger</vt:lpstr>
      <vt:lpstr>Double-check meter reads</vt:lpstr>
      <vt:lpstr>Step 8: Calculate customer bills    and PCE reimbursement </vt:lpstr>
      <vt:lpstr>PCE-eligible kWh: Residential</vt:lpstr>
      <vt:lpstr>PCE-eligible kWh: Community facilities</vt:lpstr>
      <vt:lpstr>Calculating Customer Charges</vt:lpstr>
      <vt:lpstr>Calculating PCE Credits: Residential and Community Facility</vt:lpstr>
      <vt:lpstr>Calculating Current Activity</vt:lpstr>
      <vt:lpstr>Sources of payment for customer charges</vt:lpstr>
      <vt:lpstr>Old Balance</vt:lpstr>
      <vt:lpstr>Payments</vt:lpstr>
      <vt:lpstr>Amount Due</vt:lpstr>
      <vt:lpstr>Past Due</vt:lpstr>
      <vt:lpstr>Sample Payment Agreement</vt:lpstr>
      <vt:lpstr>Separate customer classes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the customer ledger</dc:title>
  <dc:creator>Neil McMahon</dc:creator>
  <cp:lastModifiedBy>Neil McMahon</cp:lastModifiedBy>
  <cp:revision>159</cp:revision>
  <dcterms:created xsi:type="dcterms:W3CDTF">2018-09-05T18:25:50Z</dcterms:created>
  <dcterms:modified xsi:type="dcterms:W3CDTF">2018-11-16T01:57:43Z</dcterms:modified>
</cp:coreProperties>
</file>