
<file path=[Content_Types].xml><?xml version="1.0" encoding="utf-8"?>
<Types xmlns="http://schemas.openxmlformats.org/package/2006/content-types">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56" r:id="rId2"/>
    <p:sldId id="265" r:id="rId3"/>
    <p:sldId id="266" r:id="rId4"/>
    <p:sldId id="267" r:id="rId5"/>
    <p:sldId id="257" r:id="rId6"/>
    <p:sldId id="268" r:id="rId7"/>
    <p:sldId id="282" r:id="rId8"/>
    <p:sldId id="269" r:id="rId9"/>
    <p:sldId id="270" r:id="rId10"/>
    <p:sldId id="289" r:id="rId11"/>
    <p:sldId id="271" r:id="rId12"/>
    <p:sldId id="275" r:id="rId13"/>
    <p:sldId id="291" r:id="rId14"/>
    <p:sldId id="283" r:id="rId15"/>
    <p:sldId id="272" r:id="rId16"/>
    <p:sldId id="292" r:id="rId17"/>
    <p:sldId id="293" r:id="rId18"/>
    <p:sldId id="285" r:id="rId19"/>
    <p:sldId id="273" r:id="rId20"/>
    <p:sldId id="290" r:id="rId21"/>
    <p:sldId id="277" r:id="rId22"/>
    <p:sldId id="263" r:id="rId23"/>
    <p:sldId id="258" r:id="rId24"/>
    <p:sldId id="280" r:id="rId25"/>
    <p:sldId id="281" r:id="rId26"/>
    <p:sldId id="294" r:id="rId27"/>
  </p:sldIdLst>
  <p:sldSz cx="6858000" cy="9144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28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50179235-D71C-4C80-9C3C-0E5DC576031D}" type="datetimeFigureOut">
              <a:rPr lang="en-US" smtClean="0"/>
              <a:t>11/28/2018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34262BFE-0E71-4575-818D-927F7E521364}" type="slidenum">
              <a:rPr lang="en-US" smtClean="0"/>
              <a:t>‹#›</a:t>
            </a:fld>
            <a:endParaRPr lang="en-US"/>
          </a:p>
        </p:txBody>
      </p:sp>
    </p:spTree>
    <p:extLst>
      <p:ext uri="{BB962C8B-B14F-4D97-AF65-F5344CB8AC3E}">
        <p14:creationId xmlns:p14="http://schemas.microsoft.com/office/powerpoint/2010/main" val="4142975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FEB56746-130B-4227-A792-38999FA96339}" type="datetimeFigureOut">
              <a:rPr lang="en-US" smtClean="0"/>
              <a:t>11/28/2018</a:t>
            </a:fld>
            <a:endParaRPr lang="en-US"/>
          </a:p>
        </p:txBody>
      </p:sp>
      <p:sp>
        <p:nvSpPr>
          <p:cNvPr id="4" name="Slide Image Placeholder 3"/>
          <p:cNvSpPr>
            <a:spLocks noGrp="1" noRot="1" noChangeAspect="1"/>
          </p:cNvSpPr>
          <p:nvPr>
            <p:ph type="sldImg" idx="2"/>
          </p:nvPr>
        </p:nvSpPr>
        <p:spPr>
          <a:xfrm>
            <a:off x="3760788" y="876300"/>
            <a:ext cx="177482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F68F1B0A-C41E-40AC-81D5-2A38C5C8ECCB}" type="slidenum">
              <a:rPr lang="en-US" smtClean="0"/>
              <a:t>‹#›</a:t>
            </a:fld>
            <a:endParaRPr lang="en-US"/>
          </a:p>
        </p:txBody>
      </p:sp>
    </p:spTree>
    <p:extLst>
      <p:ext uri="{BB962C8B-B14F-4D97-AF65-F5344CB8AC3E}">
        <p14:creationId xmlns:p14="http://schemas.microsoft.com/office/powerpoint/2010/main" val="374087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A70A92-94F3-4156-8070-0686B44896E2}"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198147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79037F-4CAC-4056-B54C-EC76192CDFE7}"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241563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592169-37F7-4AD7-91A9-4C9B543FAD7B}"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158284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46EB53-4377-4412-9DB2-6E89E717EAD3}"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136280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E126E6-B3E8-4318-9E9E-AD40E21FA9F2}"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275379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62A62A-4762-481B-8B40-58BA941831AC}" type="datetime1">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402714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FE7F0B-3EF7-43C4-9E42-00F4CB441B5C}" type="datetime1">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307792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C77FA6-7DFC-4114-89B3-946ECB6DC229}" type="datetime1">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155311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B9733-2FB2-47CF-9F3C-41925788348C}" type="datetime1">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231479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2F329-7A03-48D3-A808-460C21C3C889}" type="datetime1">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7913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F66E466-2121-444B-9E5C-7752C5FA851E}" type="datetime1">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DE992-9FDF-4B74-8D6E-F424AE8AE582}" type="slidenum">
              <a:rPr lang="en-US" smtClean="0"/>
              <a:t>‹#›</a:t>
            </a:fld>
            <a:endParaRPr lang="en-US"/>
          </a:p>
        </p:txBody>
      </p:sp>
    </p:spTree>
    <p:extLst>
      <p:ext uri="{BB962C8B-B14F-4D97-AF65-F5344CB8AC3E}">
        <p14:creationId xmlns:p14="http://schemas.microsoft.com/office/powerpoint/2010/main" val="280669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A7FEE97-9B17-4437-881E-5B8146960973}" type="datetime1">
              <a:rPr lang="en-US" smtClean="0"/>
              <a:t>11/28/2018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CADE992-9FDF-4B74-8D6E-F424AE8AE582}" type="slidenum">
              <a:rPr lang="en-US" smtClean="0"/>
              <a:t>‹#›</a:t>
            </a:fld>
            <a:endParaRPr lang="en-US"/>
          </a:p>
        </p:txBody>
      </p:sp>
    </p:spTree>
    <p:extLst>
      <p:ext uri="{BB962C8B-B14F-4D97-AF65-F5344CB8AC3E}">
        <p14:creationId xmlns:p14="http://schemas.microsoft.com/office/powerpoint/2010/main" val="2554433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 Cost Equalization Monthly Reporting</a:t>
            </a:r>
            <a:endParaRPr lang="en-US" dirty="0"/>
          </a:p>
        </p:txBody>
      </p:sp>
      <p:sp>
        <p:nvSpPr>
          <p:cNvPr id="3" name="Subtitle 2"/>
          <p:cNvSpPr>
            <a:spLocks noGrp="1"/>
          </p:cNvSpPr>
          <p:nvPr>
            <p:ph type="subTitle" idx="1"/>
          </p:nvPr>
        </p:nvSpPr>
        <p:spPr/>
        <p:txBody>
          <a:bodyPr/>
          <a:lstStyle/>
          <a:p>
            <a:r>
              <a:rPr lang="en-US" dirty="0" smtClean="0"/>
              <a:t>Guide for completing the Utility Monthly Report to the Alaska Energy Authority</a:t>
            </a:r>
            <a:endParaRPr lang="en-US" dirty="0"/>
          </a:p>
        </p:txBody>
      </p:sp>
    </p:spTree>
    <p:extLst>
      <p:ext uri="{BB962C8B-B14F-4D97-AF65-F5344CB8AC3E}">
        <p14:creationId xmlns:p14="http://schemas.microsoft.com/office/powerpoint/2010/main" val="369677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850474"/>
          </a:xfrm>
        </p:spPr>
        <p:txBody>
          <a:bodyPr/>
          <a:lstStyle/>
          <a:p>
            <a:r>
              <a:rPr lang="en-US" dirty="0" smtClean="0"/>
              <a:t>Number of customers</a:t>
            </a:r>
            <a:endParaRPr lang="en-US" dirty="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10</a:t>
            </a:fld>
            <a:endParaRPr lang="en-US" dirty="0">
              <a:solidFill>
                <a:schemeClr val="tx1"/>
              </a:solidFill>
            </a:endParaRPr>
          </a:p>
        </p:txBody>
      </p:sp>
      <p:sp>
        <p:nvSpPr>
          <p:cNvPr id="7" name="TextBox 6"/>
          <p:cNvSpPr txBox="1"/>
          <p:nvPr/>
        </p:nvSpPr>
        <p:spPr>
          <a:xfrm>
            <a:off x="471487" y="1768951"/>
            <a:ext cx="5780723" cy="954107"/>
          </a:xfrm>
          <a:prstGeom prst="rect">
            <a:avLst/>
          </a:prstGeom>
          <a:noFill/>
        </p:spPr>
        <p:txBody>
          <a:bodyPr wrap="square" rtlCol="0">
            <a:spAutoFit/>
          </a:bodyPr>
          <a:lstStyle/>
          <a:p>
            <a:pPr>
              <a:spcAft>
                <a:spcPts val="600"/>
              </a:spcAft>
            </a:pPr>
            <a:r>
              <a:rPr lang="en-US" sz="1400" dirty="0" smtClean="0"/>
              <a:t>The customer ledger should include a section that summarizes all of the information for each customer class. This summary section will be used for a number of fields on the UMR. An example, showing a portion of the ledger, is included below. </a:t>
            </a:r>
          </a:p>
        </p:txBody>
      </p:sp>
      <p:graphicFrame>
        <p:nvGraphicFramePr>
          <p:cNvPr id="8" name="Object 7"/>
          <p:cNvGraphicFramePr>
            <a:graphicFrameLocks noChangeAspect="1"/>
          </p:cNvGraphicFramePr>
          <p:nvPr>
            <p:extLst>
              <p:ext uri="{D42A27DB-BD31-4B8C-83A1-F6EECF244321}">
                <p14:modId xmlns:p14="http://schemas.microsoft.com/office/powerpoint/2010/main" val="1317622243"/>
              </p:ext>
            </p:extLst>
          </p:nvPr>
        </p:nvGraphicFramePr>
        <p:xfrm>
          <a:off x="365760" y="3575654"/>
          <a:ext cx="6020753" cy="2336409"/>
        </p:xfrm>
        <a:graphic>
          <a:graphicData uri="http://schemas.openxmlformats.org/presentationml/2006/ole">
            <mc:AlternateContent xmlns:mc="http://schemas.openxmlformats.org/markup-compatibility/2006">
              <mc:Choice xmlns:v="urn:schemas-microsoft-com:vml" Requires="v">
                <p:oleObj spid="_x0000_s12319" name="Worksheet" r:id="rId3" imgW="6962872" imgH="1990655" progId="Excel.Sheet.12">
                  <p:embed/>
                </p:oleObj>
              </mc:Choice>
              <mc:Fallback>
                <p:oleObj name="Worksheet" r:id="rId3" imgW="6962872" imgH="1990655" progId="Excel.Sheet.12">
                  <p:embed/>
                  <p:pic>
                    <p:nvPicPr>
                      <p:cNvPr id="0" name=""/>
                      <p:cNvPicPr/>
                      <p:nvPr/>
                    </p:nvPicPr>
                    <p:blipFill>
                      <a:blip r:embed="rId4"/>
                      <a:stretch>
                        <a:fillRect/>
                      </a:stretch>
                    </p:blipFill>
                    <p:spPr>
                      <a:xfrm>
                        <a:off x="365760" y="3575654"/>
                        <a:ext cx="6020753" cy="2336409"/>
                      </a:xfrm>
                      <a:prstGeom prst="rect">
                        <a:avLst/>
                      </a:prstGeom>
                    </p:spPr>
                  </p:pic>
                </p:oleObj>
              </mc:Fallback>
            </mc:AlternateContent>
          </a:graphicData>
        </a:graphic>
      </p:graphicFrame>
      <p:sp>
        <p:nvSpPr>
          <p:cNvPr id="9" name="Rectangle 8"/>
          <p:cNvSpPr/>
          <p:nvPr/>
        </p:nvSpPr>
        <p:spPr>
          <a:xfrm>
            <a:off x="3006090" y="3348990"/>
            <a:ext cx="1028700" cy="2811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77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2541977379"/>
              </p:ext>
            </p:extLst>
          </p:nvPr>
        </p:nvGraphicFramePr>
        <p:xfrm>
          <a:off x="296863" y="133350"/>
          <a:ext cx="6356350" cy="6677025"/>
        </p:xfrm>
        <a:graphic>
          <a:graphicData uri="http://schemas.openxmlformats.org/presentationml/2006/ole">
            <mc:AlternateContent xmlns:mc="http://schemas.openxmlformats.org/markup-compatibility/2006">
              <mc:Choice xmlns:v="urn:schemas-microsoft-com:vml" Requires="v">
                <p:oleObj spid="_x0000_s7251" name="Worksheet" r:id="rId3" imgW="11020328" imgH="11801494" progId="Excel.Sheet.12">
                  <p:embed/>
                </p:oleObj>
              </mc:Choice>
              <mc:Fallback>
                <p:oleObj name="Worksheet" r:id="rId3" imgW="11020328" imgH="11801494" progId="Excel.Sheet.12">
                  <p:embed/>
                  <p:pic>
                    <p:nvPicPr>
                      <p:cNvPr id="0" name=""/>
                      <p:cNvPicPr/>
                      <p:nvPr/>
                    </p:nvPicPr>
                    <p:blipFill>
                      <a:blip r:embed="rId4"/>
                      <a:stretch>
                        <a:fillRect/>
                      </a:stretch>
                    </p:blipFill>
                    <p:spPr>
                      <a:xfrm>
                        <a:off x="296863" y="133350"/>
                        <a:ext cx="6356350" cy="6677025"/>
                      </a:xfrm>
                      <a:prstGeom prst="rect">
                        <a:avLst/>
                      </a:prstGeom>
                    </p:spPr>
                  </p:pic>
                </p:oleObj>
              </mc:Fallback>
            </mc:AlternateContent>
          </a:graphicData>
        </a:graphic>
      </p:graphicFrame>
      <p:sp>
        <p:nvSpPr>
          <p:cNvPr id="2" name="Rectangle 1"/>
          <p:cNvSpPr/>
          <p:nvPr/>
        </p:nvSpPr>
        <p:spPr>
          <a:xfrm>
            <a:off x="220147" y="936435"/>
            <a:ext cx="6433851" cy="1852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5" name="Rectangle 4"/>
          <p:cNvSpPr/>
          <p:nvPr/>
        </p:nvSpPr>
        <p:spPr>
          <a:xfrm>
            <a:off x="258800" y="4285562"/>
            <a:ext cx="6433851" cy="472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 name="TextBox 3"/>
          <p:cNvSpPr txBox="1"/>
          <p:nvPr/>
        </p:nvSpPr>
        <p:spPr>
          <a:xfrm>
            <a:off x="297455" y="1101688"/>
            <a:ext cx="6444868" cy="1677382"/>
          </a:xfrm>
          <a:prstGeom prst="rect">
            <a:avLst/>
          </a:prstGeom>
          <a:noFill/>
          <a:ln>
            <a:solidFill>
              <a:schemeClr val="accent1">
                <a:shade val="50000"/>
              </a:schemeClr>
            </a:solidFill>
          </a:ln>
        </p:spPr>
        <p:txBody>
          <a:bodyPr wrap="square" rtlCol="0">
            <a:spAutoFit/>
          </a:bodyPr>
          <a:lstStyle/>
          <a:p>
            <a:pPr>
              <a:spcAft>
                <a:spcPts val="600"/>
              </a:spcAft>
            </a:pPr>
            <a:r>
              <a:rPr lang="en-US" sz="1400" dirty="0" smtClean="0"/>
              <a:t>The information for Section B will come from several sources: 1) the plant log, 2) the most recent Memorandum from the RCA (either for an annual update or fuel cost update), 3) the utility’s general ledger, and 4) any invoices received for power purchased from another entity.</a:t>
            </a:r>
          </a:p>
          <a:p>
            <a:pPr marL="342900" indent="-342900">
              <a:buFont typeface="+mj-lt"/>
              <a:buAutoNum type="arabicPeriod"/>
            </a:pPr>
            <a:r>
              <a:rPr lang="en-US" sz="1400" b="1" i="1" dirty="0" smtClean="0"/>
              <a:t>kWh </a:t>
            </a:r>
            <a:r>
              <a:rPr lang="en-US" sz="1400" b="1" i="1" dirty="0"/>
              <a:t>Generated and Purchased</a:t>
            </a:r>
            <a:r>
              <a:rPr lang="en-US" sz="1400" dirty="0"/>
              <a:t>: The utility is required to have a generation meter for each source. The operator should record the meter reads on the plant log three times per day. The amount generated (or purchased) for each source is the</a:t>
            </a:r>
            <a:endParaRPr lang="en-US" sz="1400" b="1" dirty="0" smtClean="0"/>
          </a:p>
        </p:txBody>
      </p:sp>
      <p:sp>
        <p:nvSpPr>
          <p:cNvPr id="6" name="TextBox 5"/>
          <p:cNvSpPr txBox="1"/>
          <p:nvPr/>
        </p:nvSpPr>
        <p:spPr>
          <a:xfrm>
            <a:off x="325090" y="4086836"/>
            <a:ext cx="6444868" cy="4216539"/>
          </a:xfrm>
          <a:prstGeom prst="rect">
            <a:avLst/>
          </a:prstGeom>
          <a:solidFill>
            <a:schemeClr val="bg1"/>
          </a:solidFill>
          <a:ln>
            <a:solidFill>
              <a:schemeClr val="accent1">
                <a:shade val="50000"/>
              </a:schemeClr>
            </a:solidFill>
          </a:ln>
        </p:spPr>
        <p:txBody>
          <a:bodyPr wrap="square" rtlCol="0">
            <a:spAutoFit/>
          </a:bodyPr>
          <a:lstStyle/>
          <a:p>
            <a:pPr marL="342900">
              <a:spcAft>
                <a:spcPts val="600"/>
              </a:spcAft>
            </a:pPr>
            <a:r>
              <a:rPr lang="en-US" sz="1400" dirty="0" smtClean="0"/>
              <a:t>difference between the meter reading at the end of the current and previous month. </a:t>
            </a:r>
            <a:r>
              <a:rPr lang="en-US" sz="1400" dirty="0"/>
              <a:t>[See Page </a:t>
            </a:r>
            <a:r>
              <a:rPr lang="en-US" sz="1400" dirty="0" smtClean="0"/>
              <a:t>14 </a:t>
            </a:r>
            <a:r>
              <a:rPr lang="en-US" sz="1400" dirty="0"/>
              <a:t>for example]</a:t>
            </a:r>
          </a:p>
          <a:p>
            <a:pPr marL="342900">
              <a:spcAft>
                <a:spcPts val="600"/>
              </a:spcAft>
            </a:pPr>
            <a:r>
              <a:rPr lang="en-US" sz="1400" dirty="0" smtClean="0"/>
              <a:t>When filling out the cells, every source should only be included once</a:t>
            </a:r>
            <a:r>
              <a:rPr lang="en-US" sz="1400" dirty="0"/>
              <a:t>. For example, </a:t>
            </a:r>
            <a:r>
              <a:rPr lang="en-US" sz="1400" dirty="0" smtClean="0"/>
              <a:t>if the utility purchases </a:t>
            </a:r>
            <a:r>
              <a:rPr lang="en-US" sz="1400" dirty="0"/>
              <a:t>wind </a:t>
            </a:r>
            <a:r>
              <a:rPr lang="en-US" sz="1400" dirty="0" smtClean="0"/>
              <a:t>power for a vendor, the purchased wind power should only be put into “Total kWh Purchased”, and not </a:t>
            </a:r>
            <a:r>
              <a:rPr lang="en-US" sz="1400" dirty="0"/>
              <a:t>“Wind</a:t>
            </a:r>
            <a:r>
              <a:rPr lang="en-US" sz="1400" dirty="0" smtClean="0"/>
              <a:t>”.  </a:t>
            </a:r>
          </a:p>
          <a:p>
            <a:pPr marL="342900">
              <a:spcAft>
                <a:spcPts val="600"/>
              </a:spcAft>
            </a:pPr>
            <a:r>
              <a:rPr lang="en-US" sz="1400" dirty="0" smtClean="0"/>
              <a:t>“</a:t>
            </a:r>
            <a:r>
              <a:rPr lang="en-US" sz="1400" b="1" i="1" dirty="0" smtClean="0"/>
              <a:t>Total kWh Available for Sale</a:t>
            </a:r>
            <a:r>
              <a:rPr lang="en-US" sz="1400" dirty="0" smtClean="0"/>
              <a:t>” automatically sums all of the generation sources.</a:t>
            </a:r>
          </a:p>
          <a:p>
            <a:pPr marL="342900" indent="-342900">
              <a:spcAft>
                <a:spcPts val="600"/>
              </a:spcAft>
              <a:buFont typeface="+mj-lt"/>
              <a:buAutoNum type="arabicPeriod" startAt="2"/>
            </a:pPr>
            <a:r>
              <a:rPr lang="en-US" sz="1400" b="1" i="1" dirty="0" smtClean="0"/>
              <a:t>Price of fuel</a:t>
            </a:r>
            <a:r>
              <a:rPr lang="en-US" sz="1400" dirty="0" smtClean="0"/>
              <a:t>: Use the value that had been approved by the RCA per the most recent PCE Memorandum, it will likely have a box checked “Annual Update” or “Fuel Cost Update”. The value will likely be found under the heading “Fuel Costs” in the text of the memorandum. [See Page 14 for example]</a:t>
            </a:r>
          </a:p>
          <a:p>
            <a:pPr marL="342900" indent="-342900">
              <a:spcAft>
                <a:spcPts val="600"/>
              </a:spcAft>
              <a:buFont typeface="+mj-lt"/>
              <a:buAutoNum type="arabicPeriod" startAt="2"/>
            </a:pPr>
            <a:r>
              <a:rPr lang="en-US" sz="1400" b="1" i="1" dirty="0" smtClean="0"/>
              <a:t>Fuel used (Gallons)</a:t>
            </a:r>
            <a:r>
              <a:rPr lang="en-US" sz="1400" b="1" dirty="0" smtClean="0"/>
              <a:t>: </a:t>
            </a:r>
            <a:r>
              <a:rPr lang="en-US" sz="1400" dirty="0" smtClean="0"/>
              <a:t>The utility is required to have a fuel meter. The operator should record the fuel meter reading on the plant log three times per day</a:t>
            </a:r>
            <a:r>
              <a:rPr lang="en-US" sz="1400" dirty="0"/>
              <a:t>. [See Page </a:t>
            </a:r>
            <a:r>
              <a:rPr lang="en-US" sz="1400" dirty="0" smtClean="0"/>
              <a:t>13 </a:t>
            </a:r>
            <a:r>
              <a:rPr lang="en-US" sz="1400" dirty="0"/>
              <a:t>for example]</a:t>
            </a:r>
          </a:p>
          <a:p>
            <a:pPr marL="342900">
              <a:spcAft>
                <a:spcPts val="600"/>
              </a:spcAft>
            </a:pPr>
            <a:r>
              <a:rPr lang="en-US" sz="1400" b="1" i="1" dirty="0" smtClean="0"/>
              <a:t>Total fuel cost</a:t>
            </a:r>
            <a:r>
              <a:rPr lang="en-US" sz="1400" dirty="0" smtClean="0"/>
              <a:t>: This value is calculated for you if using Excel. The value is found by multiplying the number of gallons by the price of fuel approved by the RCA.</a:t>
            </a:r>
          </a:p>
          <a:p>
            <a:pPr marL="342900" indent="-342900">
              <a:spcAft>
                <a:spcPts val="600"/>
              </a:spcAft>
              <a:buFont typeface="+mj-lt"/>
              <a:buAutoNum type="arabicPeriod" startAt="4"/>
            </a:pPr>
            <a:r>
              <a:rPr lang="en-US" sz="1400" b="1" i="1" dirty="0" smtClean="0"/>
              <a:t>Total Non-Fuel </a:t>
            </a:r>
            <a:r>
              <a:rPr lang="en-US" sz="1400" b="1" i="1" dirty="0" err="1" smtClean="0"/>
              <a:t>Exp</a:t>
            </a:r>
            <a:r>
              <a:rPr lang="en-US" sz="1400" dirty="0" smtClean="0"/>
              <a:t>: The non-fuel expenses will be found on the utility’s general ledger. </a:t>
            </a:r>
          </a:p>
        </p:txBody>
      </p:sp>
      <p:sp>
        <p:nvSpPr>
          <p:cNvPr id="7" name="Slide Number Placeholder 6"/>
          <p:cNvSpPr>
            <a:spLocks noGrp="1"/>
          </p:cNvSpPr>
          <p:nvPr>
            <p:ph type="sldNum" sz="quarter" idx="12"/>
          </p:nvPr>
        </p:nvSpPr>
        <p:spPr/>
        <p:txBody>
          <a:bodyPr/>
          <a:lstStyle/>
          <a:p>
            <a:fld id="{ECADE992-9FDF-4B74-8D6E-F424AE8AE582}" type="slidenum">
              <a:rPr lang="en-US" sz="1000"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145848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857"/>
            <a:ext cx="6858000" cy="3588571"/>
          </a:xfrm>
          <a:prstGeom prst="rect">
            <a:avLst/>
          </a:prstGeom>
        </p:spPr>
      </p:pic>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1831"/>
            <a:ext cx="6858000" cy="3215577"/>
          </a:xfrm>
          <a:prstGeom prst="rect">
            <a:avLst/>
          </a:prstGeom>
        </p:spPr>
      </p:pic>
      <p:sp>
        <p:nvSpPr>
          <p:cNvPr id="2" name="Title 1"/>
          <p:cNvSpPr>
            <a:spLocks noGrp="1"/>
          </p:cNvSpPr>
          <p:nvPr>
            <p:ph type="title"/>
          </p:nvPr>
        </p:nvSpPr>
        <p:spPr>
          <a:xfrm>
            <a:off x="471488" y="486837"/>
            <a:ext cx="5915025" cy="850474"/>
          </a:xfrm>
        </p:spPr>
        <p:txBody>
          <a:bodyPr/>
          <a:lstStyle/>
          <a:p>
            <a:r>
              <a:rPr lang="en-US" dirty="0" smtClean="0"/>
              <a:t>kWh Generated and Purchased</a:t>
            </a:r>
            <a:endParaRPr lang="en-US" dirty="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12</a:t>
            </a:fld>
            <a:endParaRPr lang="en-US" dirty="0">
              <a:solidFill>
                <a:schemeClr val="tx1"/>
              </a:solidFill>
            </a:endParaRPr>
          </a:p>
        </p:txBody>
      </p:sp>
      <p:sp>
        <p:nvSpPr>
          <p:cNvPr id="9" name="Oval 8"/>
          <p:cNvSpPr/>
          <p:nvPr/>
        </p:nvSpPr>
        <p:spPr>
          <a:xfrm>
            <a:off x="1223010" y="4390990"/>
            <a:ext cx="960120" cy="3657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3010" y="7740521"/>
            <a:ext cx="960120" cy="3657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39565" y="3324215"/>
            <a:ext cx="2602230" cy="3395801"/>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US" sz="1600" dirty="0" smtClean="0"/>
              <a:t>On the power plant daily inspection log find:</a:t>
            </a:r>
          </a:p>
          <a:p>
            <a:pPr marL="342900" indent="-342900">
              <a:spcAft>
                <a:spcPts val="400"/>
              </a:spcAft>
              <a:buAutoNum type="arabicPeriod"/>
            </a:pPr>
            <a:r>
              <a:rPr lang="en-US" sz="1600" dirty="0" smtClean="0"/>
              <a:t>Total KWH generated reading at end last billing cycle (9785393)</a:t>
            </a:r>
          </a:p>
          <a:p>
            <a:pPr marL="342900" indent="-342900">
              <a:spcAft>
                <a:spcPts val="400"/>
              </a:spcAft>
              <a:buAutoNum type="arabicPeriod"/>
            </a:pPr>
            <a:r>
              <a:rPr lang="en-US" sz="1600" dirty="0" smtClean="0"/>
              <a:t>Total KWH Generated reading at end of current billing cycle (9812478)</a:t>
            </a:r>
          </a:p>
          <a:p>
            <a:pPr marL="342900" indent="-342900">
              <a:buAutoNum type="arabicPeriod"/>
            </a:pPr>
            <a:r>
              <a:rPr lang="en-US" sz="1600" dirty="0" smtClean="0"/>
              <a:t>Subtract the current reading from the previous reading </a:t>
            </a:r>
          </a:p>
          <a:p>
            <a:r>
              <a:rPr lang="en-US" sz="1600" dirty="0"/>
              <a:t>	 9812478</a:t>
            </a:r>
            <a:r>
              <a:rPr lang="en-US" sz="1600" dirty="0" smtClean="0"/>
              <a:t> -  9785393 	= </a:t>
            </a:r>
            <a:r>
              <a:rPr lang="en-US" sz="1600" u="sng" dirty="0" smtClean="0"/>
              <a:t>27,085 kWh</a:t>
            </a:r>
            <a:endParaRPr lang="en-US" sz="1600" u="sng" dirty="0"/>
          </a:p>
        </p:txBody>
      </p:sp>
      <p:cxnSp>
        <p:nvCxnSpPr>
          <p:cNvPr id="13" name="Straight Arrow Connector 12"/>
          <p:cNvCxnSpPr/>
          <p:nvPr/>
        </p:nvCxnSpPr>
        <p:spPr>
          <a:xfrm flipH="1">
            <a:off x="2183130" y="4330312"/>
            <a:ext cx="2297430" cy="2435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0"/>
          </p:cNvCxnSpPr>
          <p:nvPr/>
        </p:nvCxnSpPr>
        <p:spPr>
          <a:xfrm flipH="1">
            <a:off x="1703070" y="5559448"/>
            <a:ext cx="2777490" cy="21810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93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850474"/>
          </a:xfrm>
        </p:spPr>
        <p:txBody>
          <a:bodyPr/>
          <a:lstStyle/>
          <a:p>
            <a:r>
              <a:rPr lang="en-US" dirty="0" smtClean="0"/>
              <a:t>Fuel used (Gallons)</a:t>
            </a:r>
            <a:endParaRPr lang="en-US" dirty="0"/>
          </a:p>
        </p:txBody>
      </p:sp>
      <p:sp>
        <p:nvSpPr>
          <p:cNvPr id="4" name="Slide Number Placeholder 3"/>
          <p:cNvSpPr>
            <a:spLocks noGrp="1"/>
          </p:cNvSpPr>
          <p:nvPr>
            <p:ph type="sldNum" sz="quarter" idx="12"/>
          </p:nvPr>
        </p:nvSpPr>
        <p:spPr/>
        <p:txBody>
          <a:bodyPr/>
          <a:lstStyle/>
          <a:p>
            <a:fld id="{ECADE992-9FDF-4B74-8D6E-F424AE8AE582}" type="slidenum">
              <a:rPr lang="en-US" smtClean="0"/>
              <a:t>13</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281"/>
            <a:ext cx="6858000" cy="3911758"/>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5009"/>
            <a:ext cx="6858000" cy="3242717"/>
          </a:xfrm>
          <a:prstGeom prst="rect">
            <a:avLst/>
          </a:prstGeom>
        </p:spPr>
      </p:pic>
      <p:sp>
        <p:nvSpPr>
          <p:cNvPr id="9" name="Oval 8"/>
          <p:cNvSpPr/>
          <p:nvPr/>
        </p:nvSpPr>
        <p:spPr>
          <a:xfrm>
            <a:off x="3097530" y="5018686"/>
            <a:ext cx="960120" cy="3657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49930" y="8535672"/>
            <a:ext cx="960120" cy="3657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56710" y="3858031"/>
            <a:ext cx="2602230" cy="3600986"/>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US" sz="1600" dirty="0" smtClean="0"/>
              <a:t>To find the number of gallons of fuel used, use the power plant daily inspection log to find:</a:t>
            </a:r>
          </a:p>
          <a:p>
            <a:pPr marL="342900" indent="-342900">
              <a:buAutoNum type="arabicPeriod"/>
            </a:pPr>
            <a:r>
              <a:rPr lang="en-US" sz="1600" dirty="0" smtClean="0"/>
              <a:t>Day tank meter reading at end last billing cycle</a:t>
            </a:r>
          </a:p>
          <a:p>
            <a:pPr marL="342900" indent="-342900">
              <a:buAutoNum type="arabicPeriod"/>
            </a:pPr>
            <a:r>
              <a:rPr lang="en-US" sz="1600" dirty="0" smtClean="0"/>
              <a:t>Day tank meter reading at end of current billing cycle</a:t>
            </a:r>
          </a:p>
          <a:p>
            <a:pPr marL="342900" indent="-342900">
              <a:buAutoNum type="arabicPeriod"/>
            </a:pPr>
            <a:r>
              <a:rPr lang="en-US" sz="1600" dirty="0" smtClean="0"/>
              <a:t>Subtract the current reading from the previous reading </a:t>
            </a:r>
          </a:p>
          <a:p>
            <a:r>
              <a:rPr lang="en-US" sz="1600" dirty="0"/>
              <a:t>	</a:t>
            </a:r>
            <a:r>
              <a:rPr lang="en-US" sz="1600" dirty="0" smtClean="0"/>
              <a:t>838159-838859 = 	</a:t>
            </a:r>
            <a:r>
              <a:rPr lang="en-US" sz="1600" u="sng" dirty="0" smtClean="0"/>
              <a:t>2300 gallons</a:t>
            </a:r>
            <a:endParaRPr lang="en-US" sz="1600" u="sng" dirty="0"/>
          </a:p>
        </p:txBody>
      </p:sp>
      <p:cxnSp>
        <p:nvCxnSpPr>
          <p:cNvPr id="13" name="Straight Arrow Connector 12"/>
          <p:cNvCxnSpPr>
            <a:endCxn id="9" idx="6"/>
          </p:cNvCxnSpPr>
          <p:nvPr/>
        </p:nvCxnSpPr>
        <p:spPr>
          <a:xfrm flipH="1">
            <a:off x="4057650" y="5093439"/>
            <a:ext cx="605790" cy="1081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0"/>
          </p:cNvCxnSpPr>
          <p:nvPr/>
        </p:nvCxnSpPr>
        <p:spPr>
          <a:xfrm flipH="1">
            <a:off x="3729990" y="5900974"/>
            <a:ext cx="933450" cy="26346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77590" y="5047677"/>
            <a:ext cx="350043" cy="307777"/>
          </a:xfrm>
          <a:prstGeom prst="rect">
            <a:avLst/>
          </a:prstGeom>
          <a:noFill/>
        </p:spPr>
        <p:txBody>
          <a:bodyPr wrap="square" rtlCol="0">
            <a:spAutoFit/>
          </a:bodyPr>
          <a:lstStyle/>
          <a:p>
            <a:r>
              <a:rPr lang="en-US" sz="1400" dirty="0" smtClean="0">
                <a:latin typeface="Berlin Sans FB" panose="020E0602020502020306" pitchFamily="34" charset="0"/>
              </a:rPr>
              <a:t>5</a:t>
            </a:r>
            <a:endParaRPr lang="en-US" sz="1400" dirty="0">
              <a:latin typeface="Berlin Sans FB" panose="020E0602020502020306" pitchFamily="34" charset="0"/>
            </a:endParaRPr>
          </a:p>
        </p:txBody>
      </p:sp>
    </p:spTree>
    <p:extLst>
      <p:ext uri="{BB962C8B-B14F-4D97-AF65-F5344CB8AC3E}">
        <p14:creationId xmlns:p14="http://schemas.microsoft.com/office/powerpoint/2010/main" val="167730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71488" y="486837"/>
            <a:ext cx="5915025" cy="746742"/>
          </a:xfrm>
        </p:spPr>
        <p:txBody>
          <a:bodyPr/>
          <a:lstStyle/>
          <a:p>
            <a:r>
              <a:rPr lang="en-US" dirty="0" smtClean="0"/>
              <a:t>Price of fuel</a:t>
            </a:r>
            <a:endParaRPr lang="en-US" dirty="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14</a:t>
            </a:fld>
            <a:endParaRPr lang="en-US" sz="1000" dirty="0">
              <a:solidFill>
                <a:schemeClr val="tx1"/>
              </a:solidFill>
            </a:endParaRPr>
          </a:p>
        </p:txBody>
      </p:sp>
      <p:grpSp>
        <p:nvGrpSpPr>
          <p:cNvPr id="8" name="Group 7"/>
          <p:cNvGrpSpPr>
            <a:grpSpLocks noChangeAspect="1"/>
          </p:cNvGrpSpPr>
          <p:nvPr/>
        </p:nvGrpSpPr>
        <p:grpSpPr>
          <a:xfrm>
            <a:off x="750135" y="1334348"/>
            <a:ext cx="4381935" cy="5717891"/>
            <a:chOff x="304364" y="494731"/>
            <a:chExt cx="6249272" cy="8154538"/>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64" y="494731"/>
              <a:ext cx="6249272" cy="8154538"/>
            </a:xfrm>
            <a:prstGeom prst="rect">
              <a:avLst/>
            </a:prstGeom>
            <a:ln>
              <a:solidFill>
                <a:schemeClr val="accent1">
                  <a:lumMod val="50000"/>
                </a:schemeClr>
              </a:solidFill>
            </a:ln>
          </p:spPr>
        </p:pic>
        <p:sp>
          <p:nvSpPr>
            <p:cNvPr id="6" name="TextBox 5"/>
            <p:cNvSpPr txBox="1"/>
            <p:nvPr/>
          </p:nvSpPr>
          <p:spPr>
            <a:xfrm>
              <a:off x="1920240" y="2289377"/>
              <a:ext cx="2011679" cy="329200"/>
            </a:xfrm>
            <a:prstGeom prst="rect">
              <a:avLst/>
            </a:prstGeom>
            <a:solidFill>
              <a:schemeClr val="bg1"/>
            </a:solidFill>
            <a:ln>
              <a:solidFill>
                <a:schemeClr val="accent1">
                  <a:lumMod val="50000"/>
                </a:schemeClr>
              </a:solidFill>
            </a:ln>
          </p:spPr>
          <p:txBody>
            <a:bodyPr wrap="square" rtlCol="0">
              <a:spAutoFit/>
            </a:bodyPr>
            <a:lstStyle/>
            <a:p>
              <a:r>
                <a:rPr lang="en-US" sz="900" dirty="0" smtClean="0"/>
                <a:t>Seal City Electric Coop</a:t>
              </a:r>
              <a:endParaRPr lang="en-US" sz="900" dirty="0"/>
            </a:p>
          </p:txBody>
        </p:sp>
        <p:sp>
          <p:nvSpPr>
            <p:cNvPr id="7" name="TextBox 6"/>
            <p:cNvSpPr txBox="1"/>
            <p:nvPr/>
          </p:nvSpPr>
          <p:spPr>
            <a:xfrm>
              <a:off x="3603309" y="4765045"/>
              <a:ext cx="2283142" cy="504085"/>
            </a:xfrm>
            <a:prstGeom prst="rect">
              <a:avLst/>
            </a:prstGeom>
            <a:solidFill>
              <a:schemeClr val="bg1"/>
            </a:solidFill>
            <a:ln>
              <a:solidFill>
                <a:schemeClr val="accent1">
                  <a:lumMod val="50000"/>
                </a:schemeClr>
              </a:solidFill>
            </a:ln>
          </p:spPr>
          <p:txBody>
            <a:bodyPr wrap="square" rtlCol="0">
              <a:spAutoFit/>
            </a:bodyPr>
            <a:lstStyle/>
            <a:p>
              <a:r>
                <a:rPr lang="en-US" sz="900" dirty="0"/>
                <a:t>$</a:t>
              </a:r>
              <a:r>
                <a:rPr lang="en-US" sz="900" dirty="0" smtClean="0"/>
                <a:t>0.2012		$0.4032</a:t>
              </a:r>
            </a:p>
            <a:p>
              <a:r>
                <a:rPr lang="en-US" sz="900" dirty="0"/>
                <a:t>$</a:t>
              </a:r>
              <a:r>
                <a:rPr lang="en-US" sz="900" dirty="0" smtClean="0"/>
                <a:t>0.1532		$0.3625</a:t>
              </a:r>
            </a:p>
          </p:txBody>
        </p:sp>
      </p:gr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35" y="7970808"/>
            <a:ext cx="5353797" cy="847843"/>
          </a:xfrm>
          <a:prstGeom prst="rect">
            <a:avLst/>
          </a:prstGeom>
          <a:ln>
            <a:solidFill>
              <a:schemeClr val="accent1">
                <a:lumMod val="50000"/>
              </a:schemeClr>
            </a:solidFill>
          </a:ln>
        </p:spPr>
      </p:pic>
      <p:sp>
        <p:nvSpPr>
          <p:cNvPr id="11" name="TextBox 10"/>
          <p:cNvSpPr txBox="1"/>
          <p:nvPr/>
        </p:nvSpPr>
        <p:spPr>
          <a:xfrm>
            <a:off x="751060" y="8237761"/>
            <a:ext cx="654830" cy="253916"/>
          </a:xfrm>
          <a:prstGeom prst="rect">
            <a:avLst/>
          </a:prstGeom>
          <a:solidFill>
            <a:schemeClr val="bg1"/>
          </a:solidFill>
        </p:spPr>
        <p:txBody>
          <a:bodyPr wrap="square" rtlCol="0">
            <a:spAutoFit/>
          </a:bodyPr>
          <a:lstStyle/>
          <a:p>
            <a:pPr algn="ctr"/>
            <a:r>
              <a:rPr lang="en-US" sz="1050" dirty="0" smtClean="0"/>
              <a:t>SCEC</a:t>
            </a:r>
            <a:endParaRPr lang="en-US" sz="1050" dirty="0"/>
          </a:p>
        </p:txBody>
      </p:sp>
      <p:sp>
        <p:nvSpPr>
          <p:cNvPr id="12" name="TextBox 11"/>
          <p:cNvSpPr txBox="1"/>
          <p:nvPr/>
        </p:nvSpPr>
        <p:spPr>
          <a:xfrm>
            <a:off x="4754880" y="2635286"/>
            <a:ext cx="1897380" cy="2308324"/>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US" dirty="0" smtClean="0"/>
              <a:t>The </a:t>
            </a:r>
            <a:r>
              <a:rPr lang="en-US" sz="1600" dirty="0" smtClean="0"/>
              <a:t>RCA-approved</a:t>
            </a:r>
            <a:r>
              <a:rPr lang="en-US" dirty="0" smtClean="0"/>
              <a:t> price of fuel can be found on Memorandum from the RCA. To the left is the first page of the Memorandum.</a:t>
            </a:r>
            <a:endParaRPr lang="en-US" dirty="0"/>
          </a:p>
        </p:txBody>
      </p:sp>
      <p:sp>
        <p:nvSpPr>
          <p:cNvPr id="13" name="TextBox 12"/>
          <p:cNvSpPr txBox="1"/>
          <p:nvPr/>
        </p:nvSpPr>
        <p:spPr>
          <a:xfrm>
            <a:off x="467553" y="6452816"/>
            <a:ext cx="5918959" cy="1400383"/>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spcAft>
                <a:spcPts val="600"/>
              </a:spcAft>
            </a:pPr>
            <a:r>
              <a:rPr lang="en-US" sz="1600" dirty="0" smtClean="0"/>
              <a:t>In the body of the Memorandum, find a section called “Fuel Costs”. Below is an example from a PCE-eligible community. </a:t>
            </a:r>
          </a:p>
          <a:p>
            <a:r>
              <a:rPr lang="en-US" sz="1600" dirty="0" smtClean="0"/>
              <a:t>Whenever the utility purchases fuel, it must report the cost and number of gallons to the RCA so that the fuel price and PCE rate can be updated. </a:t>
            </a:r>
            <a:endParaRPr lang="en-US" sz="1600" dirty="0"/>
          </a:p>
        </p:txBody>
      </p:sp>
      <p:sp>
        <p:nvSpPr>
          <p:cNvPr id="15" name="Rectangle 14"/>
          <p:cNvSpPr/>
          <p:nvPr/>
        </p:nvSpPr>
        <p:spPr>
          <a:xfrm>
            <a:off x="1485900" y="8366760"/>
            <a:ext cx="2137410" cy="2628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25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56080677"/>
              </p:ext>
            </p:extLst>
          </p:nvPr>
        </p:nvGraphicFramePr>
        <p:xfrm>
          <a:off x="296863" y="133350"/>
          <a:ext cx="6356350" cy="6677025"/>
        </p:xfrm>
        <a:graphic>
          <a:graphicData uri="http://schemas.openxmlformats.org/presentationml/2006/ole">
            <mc:AlternateContent xmlns:mc="http://schemas.openxmlformats.org/markup-compatibility/2006">
              <mc:Choice xmlns:v="urn:schemas-microsoft-com:vml" Requires="v">
                <p:oleObj spid="_x0000_s8271" name="Worksheet" r:id="rId3" imgW="11020328" imgH="11801494" progId="Excel.Sheet.12">
                  <p:embed/>
                </p:oleObj>
              </mc:Choice>
              <mc:Fallback>
                <p:oleObj name="Worksheet" r:id="rId3" imgW="11020328" imgH="11801494" progId="Excel.Sheet.12">
                  <p:embed/>
                  <p:pic>
                    <p:nvPicPr>
                      <p:cNvPr id="15" name="Object 14"/>
                      <p:cNvPicPr/>
                      <p:nvPr/>
                    </p:nvPicPr>
                    <p:blipFill>
                      <a:blip r:embed="rId4"/>
                      <a:stretch>
                        <a:fillRect/>
                      </a:stretch>
                    </p:blipFill>
                    <p:spPr>
                      <a:xfrm>
                        <a:off x="296863" y="133350"/>
                        <a:ext cx="6356350" cy="6677025"/>
                      </a:xfrm>
                      <a:prstGeom prst="rect">
                        <a:avLst/>
                      </a:prstGeom>
                    </p:spPr>
                  </p:pic>
                </p:oleObj>
              </mc:Fallback>
            </mc:AlternateContent>
          </a:graphicData>
        </a:graphic>
      </p:graphicFrame>
      <p:sp>
        <p:nvSpPr>
          <p:cNvPr id="2" name="Rectangle 1"/>
          <p:cNvSpPr/>
          <p:nvPr/>
        </p:nvSpPr>
        <p:spPr>
          <a:xfrm>
            <a:off x="220147" y="937260"/>
            <a:ext cx="6433851" cy="318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Rectangle 4"/>
          <p:cNvSpPr/>
          <p:nvPr/>
        </p:nvSpPr>
        <p:spPr>
          <a:xfrm>
            <a:off x="258800" y="5429250"/>
            <a:ext cx="6433851" cy="358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 name="TextBox 3"/>
          <p:cNvSpPr txBox="1"/>
          <p:nvPr/>
        </p:nvSpPr>
        <p:spPr>
          <a:xfrm>
            <a:off x="297454" y="1067398"/>
            <a:ext cx="6444868" cy="3046988"/>
          </a:xfrm>
          <a:prstGeom prst="rect">
            <a:avLst/>
          </a:prstGeom>
          <a:noFill/>
          <a:ln>
            <a:solidFill>
              <a:schemeClr val="accent1">
                <a:shade val="50000"/>
              </a:schemeClr>
            </a:solidFill>
          </a:ln>
        </p:spPr>
        <p:txBody>
          <a:bodyPr wrap="square" rtlCol="0">
            <a:spAutoFit/>
          </a:bodyPr>
          <a:lstStyle/>
          <a:p>
            <a:pPr>
              <a:spcAft>
                <a:spcPts val="600"/>
              </a:spcAft>
            </a:pPr>
            <a:r>
              <a:rPr lang="en-US" sz="1400" dirty="0" smtClean="0"/>
              <a:t>Section C calculates “line loss”, which is the percentage electricity generated and/or purchased that cannot be accounted for by sales or station service. Information for this section is found from two different sources: 1) the power plant log and 2) the customer ledger.</a:t>
            </a:r>
          </a:p>
          <a:p>
            <a:pPr marL="342900" indent="-342900">
              <a:spcAft>
                <a:spcPts val="600"/>
              </a:spcAft>
              <a:buFont typeface="+mj-lt"/>
              <a:buAutoNum type="arabicPeriod"/>
            </a:pPr>
            <a:r>
              <a:rPr lang="en-US" sz="1400" b="1" i="1" dirty="0" smtClean="0"/>
              <a:t>Station service</a:t>
            </a:r>
            <a:r>
              <a:rPr lang="en-US" sz="1400" dirty="0" smtClean="0"/>
              <a:t>: The utility is required </a:t>
            </a:r>
            <a:r>
              <a:rPr lang="en-US" sz="1400" dirty="0"/>
              <a:t>to have </a:t>
            </a:r>
            <a:r>
              <a:rPr lang="en-US" sz="1400" dirty="0" smtClean="0"/>
              <a:t>meter that records the electricity consumed by the power plant for lights, pumps, fans, electronics, etc. The operator should record this station service on the plant log</a:t>
            </a:r>
            <a:r>
              <a:rPr lang="en-US" sz="1400" dirty="0"/>
              <a:t>. The </a:t>
            </a:r>
            <a:r>
              <a:rPr lang="en-US" sz="1400" dirty="0" smtClean="0"/>
              <a:t>station service for the reporting period is </a:t>
            </a:r>
            <a:r>
              <a:rPr lang="en-US" sz="1400" dirty="0"/>
              <a:t>the difference between the meter reading at the end of the current and previous month. [See Page </a:t>
            </a:r>
            <a:r>
              <a:rPr lang="en-US" sz="1400" dirty="0" smtClean="0"/>
              <a:t>16 </a:t>
            </a:r>
            <a:r>
              <a:rPr lang="en-US" sz="1400" dirty="0"/>
              <a:t>for example]</a:t>
            </a:r>
          </a:p>
          <a:p>
            <a:pPr marL="342900" indent="-342900">
              <a:spcAft>
                <a:spcPts val="600"/>
              </a:spcAft>
              <a:buFont typeface="+mj-lt"/>
              <a:buAutoNum type="arabicPeriod"/>
            </a:pPr>
            <a:r>
              <a:rPr lang="en-US" sz="1400" b="1" i="1" dirty="0" smtClean="0"/>
              <a:t>Peak demand</a:t>
            </a:r>
            <a:r>
              <a:rPr lang="en-US" sz="1400" i="1" dirty="0" smtClean="0"/>
              <a:t>: </a:t>
            </a:r>
            <a:r>
              <a:rPr lang="en-US" sz="1400" dirty="0" smtClean="0"/>
              <a:t>The utility is required to have a meter that records the peak demand. The operator should record this value on the power plant log, resetting it each time. The highest value for the peak demand for the billing period should be recorded. [See Page 17 for an example].</a:t>
            </a:r>
          </a:p>
        </p:txBody>
      </p:sp>
      <p:sp>
        <p:nvSpPr>
          <p:cNvPr id="6" name="TextBox 5"/>
          <p:cNvSpPr txBox="1"/>
          <p:nvPr/>
        </p:nvSpPr>
        <p:spPr>
          <a:xfrm>
            <a:off x="297454" y="5494355"/>
            <a:ext cx="6433851" cy="3477875"/>
          </a:xfrm>
          <a:prstGeom prst="rect">
            <a:avLst/>
          </a:prstGeom>
          <a:noFill/>
          <a:ln>
            <a:solidFill>
              <a:schemeClr val="accent1">
                <a:shade val="50000"/>
              </a:schemeClr>
            </a:solidFill>
          </a:ln>
        </p:spPr>
        <p:txBody>
          <a:bodyPr wrap="square" rtlCol="0">
            <a:spAutoFit/>
          </a:bodyPr>
          <a:lstStyle/>
          <a:p>
            <a:pPr marL="342900" indent="-342900">
              <a:spcAft>
                <a:spcPts val="600"/>
              </a:spcAft>
              <a:buFont typeface="+mj-lt"/>
              <a:buAutoNum type="arabicPeriod" startAt="3"/>
            </a:pPr>
            <a:r>
              <a:rPr lang="en-US" sz="1400" b="1" i="1" dirty="0" smtClean="0"/>
              <a:t>Total </a:t>
            </a:r>
            <a:r>
              <a:rPr lang="en-US" sz="1400" b="1" i="1" dirty="0"/>
              <a:t>kWh Sold To</a:t>
            </a:r>
            <a:r>
              <a:rPr lang="en-US" sz="1400" dirty="0"/>
              <a:t>: </a:t>
            </a:r>
            <a:r>
              <a:rPr lang="en-US" sz="1400" dirty="0" smtClean="0"/>
              <a:t> The customer ledger should include a section that summarizes the kWh sales </a:t>
            </a:r>
            <a:r>
              <a:rPr lang="en-US" sz="1400" dirty="0"/>
              <a:t>by customer </a:t>
            </a:r>
            <a:r>
              <a:rPr lang="en-US" sz="1400" dirty="0" smtClean="0"/>
              <a:t>class. To make it easier for reporting, most utilities name the customer classes with the same names on the UMR: Residential, Commercial, Community Facilities, Federal/State, and Unbilled. Even if they are not billed, streetlights should be included under “Community Facilities”, since they are eligible for PCE reimbursement. </a:t>
            </a:r>
            <a:endParaRPr lang="en-US" sz="1400" dirty="0"/>
          </a:p>
          <a:p>
            <a:pPr marL="342900" indent="-342900">
              <a:spcAft>
                <a:spcPts val="600"/>
              </a:spcAft>
              <a:buFont typeface="+mj-lt"/>
              <a:buAutoNum type="arabicPeriod" startAt="4"/>
            </a:pPr>
            <a:r>
              <a:rPr lang="en-US" sz="1400" dirty="0" smtClean="0"/>
              <a:t>The two green cells in this section are calculated based on values in Section B and C. The first green cell calculates the “</a:t>
            </a:r>
            <a:r>
              <a:rPr lang="en-US" sz="1400" b="1" dirty="0" smtClean="0"/>
              <a:t>Total kWh available for Sale</a:t>
            </a:r>
            <a:r>
              <a:rPr lang="en-US" sz="1400" dirty="0" smtClean="0"/>
              <a:t>” that are not accounted for in “</a:t>
            </a:r>
            <a:r>
              <a:rPr lang="en-US" sz="1400" b="1" dirty="0" smtClean="0"/>
              <a:t>Total Sold</a:t>
            </a:r>
            <a:r>
              <a:rPr lang="en-US" sz="1400" dirty="0" smtClean="0"/>
              <a:t>” or “</a:t>
            </a:r>
            <a:r>
              <a:rPr lang="en-US" sz="1400" b="1" dirty="0" smtClean="0"/>
              <a:t>Station Service</a:t>
            </a:r>
            <a:r>
              <a:rPr lang="en-US" sz="1400" dirty="0" smtClean="0"/>
              <a:t>”. A value below zero means that more kWhs were sold than generated or purchased, which is impossible. Double check all the sales and generation/purchased to look for errors. </a:t>
            </a:r>
          </a:p>
          <a:p>
            <a:pPr marL="342900">
              <a:spcAft>
                <a:spcPts val="600"/>
              </a:spcAft>
            </a:pPr>
            <a:r>
              <a:rPr lang="en-US" sz="1400" dirty="0" smtClean="0"/>
              <a:t>“</a:t>
            </a:r>
            <a:r>
              <a:rPr lang="en-US" sz="1400" b="1" dirty="0" smtClean="0"/>
              <a:t>Line Loss</a:t>
            </a:r>
            <a:r>
              <a:rPr lang="en-US" sz="1400" dirty="0" smtClean="0"/>
              <a:t>” calculates the unaccounted kWhs as a percentage of </a:t>
            </a:r>
            <a:r>
              <a:rPr lang="en-US" sz="1400" dirty="0"/>
              <a:t>the “</a:t>
            </a:r>
            <a:r>
              <a:rPr lang="en-US" sz="1400" b="1" dirty="0"/>
              <a:t>Total kWh available for </a:t>
            </a:r>
            <a:r>
              <a:rPr lang="en-US" sz="1400" b="1" dirty="0" smtClean="0"/>
              <a:t>Sale</a:t>
            </a:r>
            <a:r>
              <a:rPr lang="en-US" sz="1400" dirty="0" smtClean="0"/>
              <a:t>”. On an annual basis, if the “</a:t>
            </a:r>
            <a:r>
              <a:rPr lang="en-US" sz="1400" b="1" dirty="0" smtClean="0"/>
              <a:t>Line Loss</a:t>
            </a:r>
            <a:r>
              <a:rPr lang="en-US" sz="1400" dirty="0" smtClean="0"/>
              <a:t>” value is greater than 12%, the RCA will reduce the utility’s PCE rate. High “</a:t>
            </a:r>
            <a:r>
              <a:rPr lang="en-US" sz="1400" b="1" dirty="0" smtClean="0"/>
              <a:t>Line Loss</a:t>
            </a:r>
            <a:r>
              <a:rPr lang="en-US" sz="1400" dirty="0" smtClean="0"/>
              <a:t>” values are frequently due to metering and billing errors.</a:t>
            </a:r>
          </a:p>
        </p:txBody>
      </p:sp>
      <p:sp>
        <p:nvSpPr>
          <p:cNvPr id="7" name="Slide Number Placeholder 6"/>
          <p:cNvSpPr>
            <a:spLocks noGrp="1"/>
          </p:cNvSpPr>
          <p:nvPr>
            <p:ph type="sldNum" sz="quarter" idx="12"/>
          </p:nvPr>
        </p:nvSpPr>
        <p:spPr/>
        <p:txBody>
          <a:bodyPr/>
          <a:lstStyle/>
          <a:p>
            <a:fld id="{ECADE992-9FDF-4B74-8D6E-F424AE8AE582}" type="slidenum">
              <a:rPr lang="en-US" sz="1000"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279195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857"/>
            <a:ext cx="6858000" cy="3588571"/>
          </a:xfrm>
          <a:prstGeom prst="rect">
            <a:avLst/>
          </a:prstGeom>
        </p:spPr>
      </p:pic>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1831"/>
            <a:ext cx="6858000" cy="3215577"/>
          </a:xfrm>
          <a:prstGeom prst="rect">
            <a:avLst/>
          </a:prstGeom>
        </p:spPr>
      </p:pic>
      <p:sp>
        <p:nvSpPr>
          <p:cNvPr id="2" name="Title 1"/>
          <p:cNvSpPr>
            <a:spLocks noGrp="1"/>
          </p:cNvSpPr>
          <p:nvPr>
            <p:ph type="title"/>
          </p:nvPr>
        </p:nvSpPr>
        <p:spPr>
          <a:xfrm>
            <a:off x="342900" y="486837"/>
            <a:ext cx="6398895" cy="850474"/>
          </a:xfrm>
        </p:spPr>
        <p:txBody>
          <a:bodyPr>
            <a:normAutofit fontScale="90000"/>
          </a:bodyPr>
          <a:lstStyle/>
          <a:p>
            <a:r>
              <a:rPr lang="en-US" dirty="0" smtClean="0"/>
              <a:t>Station service </a:t>
            </a:r>
            <a:br>
              <a:rPr lang="en-US" dirty="0" smtClean="0"/>
            </a:br>
            <a:r>
              <a:rPr lang="en-US" dirty="0" smtClean="0"/>
              <a:t>(Powerhouse Consumption)</a:t>
            </a:r>
            <a:endParaRPr lang="en-US" dirty="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16</a:t>
            </a:fld>
            <a:endParaRPr lang="en-US" sz="1000" dirty="0">
              <a:solidFill>
                <a:schemeClr val="tx1"/>
              </a:solidFill>
            </a:endParaRPr>
          </a:p>
        </p:txBody>
      </p:sp>
      <p:sp>
        <p:nvSpPr>
          <p:cNvPr id="9" name="Oval 8"/>
          <p:cNvSpPr/>
          <p:nvPr/>
        </p:nvSpPr>
        <p:spPr>
          <a:xfrm>
            <a:off x="1931670" y="4390990"/>
            <a:ext cx="754380" cy="3657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25930" y="7756419"/>
            <a:ext cx="960120" cy="3657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69030" y="3324215"/>
            <a:ext cx="3072765" cy="3795911"/>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US" dirty="0" smtClean="0"/>
              <a:t>On the power plant daily inspection log find:</a:t>
            </a:r>
          </a:p>
          <a:p>
            <a:pPr marL="342900" indent="-342900">
              <a:spcAft>
                <a:spcPts val="400"/>
              </a:spcAft>
              <a:buAutoNum type="arabicPeriod"/>
            </a:pPr>
            <a:r>
              <a:rPr lang="en-US" dirty="0" smtClean="0"/>
              <a:t>Station service KWH reading at end last billing cycle (558550)</a:t>
            </a:r>
          </a:p>
          <a:p>
            <a:pPr marL="342900" indent="-342900">
              <a:spcAft>
                <a:spcPts val="400"/>
              </a:spcAft>
              <a:buAutoNum type="arabicPeriod"/>
            </a:pPr>
            <a:r>
              <a:rPr lang="en-US" dirty="0" smtClean="0"/>
              <a:t>Station service KWH reading at end of current billing cycle (559608)</a:t>
            </a:r>
          </a:p>
          <a:p>
            <a:pPr marL="342900" indent="-342900">
              <a:buAutoNum type="arabicPeriod"/>
            </a:pPr>
            <a:r>
              <a:rPr lang="en-US" dirty="0" smtClean="0"/>
              <a:t>Subtract the current reading from the previous reading </a:t>
            </a:r>
          </a:p>
          <a:p>
            <a:r>
              <a:rPr lang="en-US" dirty="0"/>
              <a:t>	 </a:t>
            </a:r>
            <a:r>
              <a:rPr lang="en-US" dirty="0" smtClean="0"/>
              <a:t>559608 -  558550 	= 	</a:t>
            </a:r>
            <a:r>
              <a:rPr lang="en-US" u="sng" dirty="0" smtClean="0"/>
              <a:t>1,058 kWh</a:t>
            </a:r>
            <a:endParaRPr lang="en-US" u="sng" dirty="0"/>
          </a:p>
        </p:txBody>
      </p:sp>
      <p:cxnSp>
        <p:nvCxnSpPr>
          <p:cNvPr id="13" name="Straight Arrow Connector 12"/>
          <p:cNvCxnSpPr>
            <a:endCxn id="9" idx="6"/>
          </p:cNvCxnSpPr>
          <p:nvPr/>
        </p:nvCxnSpPr>
        <p:spPr>
          <a:xfrm flipH="1">
            <a:off x="2686050" y="4390990"/>
            <a:ext cx="1120140" cy="1828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0"/>
          </p:cNvCxnSpPr>
          <p:nvPr/>
        </p:nvCxnSpPr>
        <p:spPr>
          <a:xfrm flipH="1">
            <a:off x="2205990" y="5559448"/>
            <a:ext cx="2251710" cy="21969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14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857"/>
            <a:ext cx="6858000" cy="3588571"/>
          </a:xfrm>
          <a:prstGeom prst="rect">
            <a:avLst/>
          </a:prstGeom>
        </p:spPr>
      </p:pic>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1831"/>
            <a:ext cx="6858000" cy="3215577"/>
          </a:xfrm>
          <a:prstGeom prst="rect">
            <a:avLst/>
          </a:prstGeom>
        </p:spPr>
      </p:pic>
      <p:sp>
        <p:nvSpPr>
          <p:cNvPr id="2" name="Title 1"/>
          <p:cNvSpPr>
            <a:spLocks noGrp="1"/>
          </p:cNvSpPr>
          <p:nvPr>
            <p:ph type="title"/>
          </p:nvPr>
        </p:nvSpPr>
        <p:spPr>
          <a:xfrm>
            <a:off x="471488" y="486837"/>
            <a:ext cx="5915025" cy="850474"/>
          </a:xfrm>
        </p:spPr>
        <p:txBody>
          <a:bodyPr>
            <a:normAutofit fontScale="90000"/>
          </a:bodyPr>
          <a:lstStyle/>
          <a:p>
            <a:r>
              <a:rPr lang="en-US" dirty="0" smtClean="0"/>
              <a:t>Peak Demand from Power Plant Log</a:t>
            </a:r>
            <a:endParaRPr lang="en-US" dirty="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17</a:t>
            </a:fld>
            <a:endParaRPr lang="en-US" sz="1000" dirty="0">
              <a:solidFill>
                <a:schemeClr val="tx1"/>
              </a:solidFill>
            </a:endParaRPr>
          </a:p>
        </p:txBody>
      </p:sp>
      <p:sp>
        <p:nvSpPr>
          <p:cNvPr id="10" name="Oval 9"/>
          <p:cNvSpPr/>
          <p:nvPr/>
        </p:nvSpPr>
        <p:spPr>
          <a:xfrm>
            <a:off x="2686050" y="7306643"/>
            <a:ext cx="537210" cy="3657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69030" y="3324215"/>
            <a:ext cx="3072765" cy="2082621"/>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US" dirty="0" smtClean="0"/>
              <a:t>On the power plant daily inspection log find:</a:t>
            </a:r>
          </a:p>
          <a:p>
            <a:pPr marL="342900" indent="-342900">
              <a:spcAft>
                <a:spcPts val="400"/>
              </a:spcAft>
              <a:buAutoNum type="arabicPeriod"/>
            </a:pPr>
            <a:r>
              <a:rPr lang="en-US" dirty="0" smtClean="0"/>
              <a:t>Peak kW load</a:t>
            </a:r>
          </a:p>
          <a:p>
            <a:pPr marL="342900" indent="-342900">
              <a:spcAft>
                <a:spcPts val="400"/>
              </a:spcAft>
              <a:buAutoNum type="arabicPeriod"/>
            </a:pPr>
            <a:r>
              <a:rPr lang="en-US" dirty="0" smtClean="0"/>
              <a:t>Look through all of the values and find the largest value during the current period</a:t>
            </a:r>
            <a:endParaRPr lang="en-US" dirty="0"/>
          </a:p>
        </p:txBody>
      </p:sp>
      <p:cxnSp>
        <p:nvCxnSpPr>
          <p:cNvPr id="14" name="Straight Arrow Connector 13"/>
          <p:cNvCxnSpPr/>
          <p:nvPr/>
        </p:nvCxnSpPr>
        <p:spPr>
          <a:xfrm flipH="1">
            <a:off x="3086100" y="5166360"/>
            <a:ext cx="2000250" cy="21114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01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850474"/>
          </a:xfrm>
        </p:spPr>
        <p:txBody>
          <a:bodyPr/>
          <a:lstStyle/>
          <a:p>
            <a:r>
              <a:rPr lang="en-US" dirty="0" smtClean="0"/>
              <a:t>Total kWh Sold To:</a:t>
            </a:r>
            <a:endParaRPr lang="en-US" dirty="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18</a:t>
            </a:fld>
            <a:endParaRPr lang="en-US" sz="1000" dirty="0">
              <a:solidFill>
                <a:schemeClr val="tx1"/>
              </a:solidFill>
            </a:endParaRPr>
          </a:p>
        </p:txBody>
      </p:sp>
      <p:sp>
        <p:nvSpPr>
          <p:cNvPr id="7" name="Rectangle 6"/>
          <p:cNvSpPr/>
          <p:nvPr/>
        </p:nvSpPr>
        <p:spPr>
          <a:xfrm>
            <a:off x="3931920" y="3040380"/>
            <a:ext cx="697230" cy="28232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1487" y="1768951"/>
            <a:ext cx="5780723" cy="1169551"/>
          </a:xfrm>
          <a:prstGeom prst="rect">
            <a:avLst/>
          </a:prstGeom>
          <a:noFill/>
        </p:spPr>
        <p:txBody>
          <a:bodyPr wrap="square" rtlCol="0">
            <a:spAutoFit/>
          </a:bodyPr>
          <a:lstStyle/>
          <a:p>
            <a:r>
              <a:rPr lang="en-US" sz="1400" dirty="0" smtClean="0"/>
              <a:t>The customer ledger will be submitted with the UMR. The last section of the customer ledger should include a summary of each of the customer classes. The total sales by customer class should be one of the columns that should be summarized. This is shown below--only a portion of the summary section is included below. </a:t>
            </a:r>
            <a:endParaRPr lang="en-US" sz="1400" dirty="0"/>
          </a:p>
        </p:txBody>
      </p:sp>
      <p:graphicFrame>
        <p:nvGraphicFramePr>
          <p:cNvPr id="9" name="Object 8"/>
          <p:cNvGraphicFramePr>
            <a:graphicFrameLocks noChangeAspect="1"/>
          </p:cNvGraphicFramePr>
          <p:nvPr>
            <p:extLst>
              <p:ext uri="{D42A27DB-BD31-4B8C-83A1-F6EECF244321}">
                <p14:modId xmlns:p14="http://schemas.microsoft.com/office/powerpoint/2010/main" val="2303859781"/>
              </p:ext>
            </p:extLst>
          </p:nvPr>
        </p:nvGraphicFramePr>
        <p:xfrm>
          <a:off x="418623" y="3370409"/>
          <a:ext cx="6020753" cy="2336409"/>
        </p:xfrm>
        <a:graphic>
          <a:graphicData uri="http://schemas.openxmlformats.org/presentationml/2006/ole">
            <mc:AlternateContent xmlns:mc="http://schemas.openxmlformats.org/markup-compatibility/2006">
              <mc:Choice xmlns:v="urn:schemas-microsoft-com:vml" Requires="v">
                <p:oleObj spid="_x0000_s13340" name="Worksheet" r:id="rId3" imgW="6962872" imgH="1990655" progId="Excel.Sheet.12">
                  <p:embed/>
                </p:oleObj>
              </mc:Choice>
              <mc:Fallback>
                <p:oleObj name="Worksheet" r:id="rId3" imgW="6962872" imgH="1990655" progId="Excel.Sheet.12">
                  <p:embed/>
                  <p:pic>
                    <p:nvPicPr>
                      <p:cNvPr id="8" name="Object 7"/>
                      <p:cNvPicPr/>
                      <p:nvPr/>
                    </p:nvPicPr>
                    <p:blipFill>
                      <a:blip r:embed="rId4"/>
                      <a:stretch>
                        <a:fillRect/>
                      </a:stretch>
                    </p:blipFill>
                    <p:spPr>
                      <a:xfrm>
                        <a:off x="418623" y="3370409"/>
                        <a:ext cx="6020753" cy="2336409"/>
                      </a:xfrm>
                      <a:prstGeom prst="rect">
                        <a:avLst/>
                      </a:prstGeom>
                    </p:spPr>
                  </p:pic>
                </p:oleObj>
              </mc:Fallback>
            </mc:AlternateContent>
          </a:graphicData>
        </a:graphic>
      </p:graphicFrame>
    </p:spTree>
    <p:extLst>
      <p:ext uri="{BB962C8B-B14F-4D97-AF65-F5344CB8AC3E}">
        <p14:creationId xmlns:p14="http://schemas.microsoft.com/office/powerpoint/2010/main" val="309107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802116996"/>
              </p:ext>
            </p:extLst>
          </p:nvPr>
        </p:nvGraphicFramePr>
        <p:xfrm>
          <a:off x="296863" y="236220"/>
          <a:ext cx="6356350" cy="6677025"/>
        </p:xfrm>
        <a:graphic>
          <a:graphicData uri="http://schemas.openxmlformats.org/presentationml/2006/ole">
            <mc:AlternateContent xmlns:mc="http://schemas.openxmlformats.org/markup-compatibility/2006">
              <mc:Choice xmlns:v="urn:schemas-microsoft-com:vml" Requires="v">
                <p:oleObj spid="_x0000_s9298" name="Worksheet" r:id="rId3" imgW="11020328" imgH="11801494" progId="Excel.Sheet.12">
                  <p:embed/>
                </p:oleObj>
              </mc:Choice>
              <mc:Fallback>
                <p:oleObj name="Worksheet" r:id="rId3" imgW="11020328" imgH="11801494" progId="Excel.Sheet.12">
                  <p:embed/>
                  <p:pic>
                    <p:nvPicPr>
                      <p:cNvPr id="15" name="Object 14"/>
                      <p:cNvPicPr/>
                      <p:nvPr/>
                    </p:nvPicPr>
                    <p:blipFill>
                      <a:blip r:embed="rId4"/>
                      <a:stretch>
                        <a:fillRect/>
                      </a:stretch>
                    </p:blipFill>
                    <p:spPr>
                      <a:xfrm>
                        <a:off x="296863" y="236220"/>
                        <a:ext cx="6356350" cy="6677025"/>
                      </a:xfrm>
                      <a:prstGeom prst="rect">
                        <a:avLst/>
                      </a:prstGeom>
                    </p:spPr>
                  </p:pic>
                </p:oleObj>
              </mc:Fallback>
            </mc:AlternateContent>
          </a:graphicData>
        </a:graphic>
      </p:graphicFrame>
      <p:sp>
        <p:nvSpPr>
          <p:cNvPr id="2" name="Rectangle 1"/>
          <p:cNvSpPr/>
          <p:nvPr/>
        </p:nvSpPr>
        <p:spPr>
          <a:xfrm>
            <a:off x="220147" y="1016445"/>
            <a:ext cx="6433851" cy="448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Rectangle 4"/>
          <p:cNvSpPr/>
          <p:nvPr/>
        </p:nvSpPr>
        <p:spPr>
          <a:xfrm>
            <a:off x="258112" y="6924675"/>
            <a:ext cx="6433851" cy="1868047"/>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spcAft>
                <a:spcPts val="600"/>
              </a:spcAft>
            </a:pPr>
            <a:r>
              <a:rPr lang="en-US" sz="1400" dirty="0" smtClean="0">
                <a:solidFill>
                  <a:prstClr val="black"/>
                </a:solidFill>
              </a:rPr>
              <a:t>The last column (in green) sums the PCE eligible kWh for residential, community facility, and total. </a:t>
            </a:r>
          </a:p>
          <a:p>
            <a:pPr marL="342900" lvl="0">
              <a:spcAft>
                <a:spcPts val="600"/>
              </a:spcAft>
            </a:pPr>
            <a:r>
              <a:rPr lang="en-US" sz="1400" dirty="0" smtClean="0">
                <a:solidFill>
                  <a:prstClr val="black"/>
                </a:solidFill>
              </a:rPr>
              <a:t>The small </a:t>
            </a:r>
            <a:r>
              <a:rPr lang="en-US" sz="1400" dirty="0">
                <a:solidFill>
                  <a:prstClr val="black"/>
                </a:solidFill>
              </a:rPr>
              <a:t>red type “</a:t>
            </a:r>
            <a:r>
              <a:rPr lang="en-US" sz="1400" b="1" dirty="0">
                <a:solidFill>
                  <a:prstClr val="black"/>
                </a:solidFill>
              </a:rPr>
              <a:t>Comm. Facility Max kWh</a:t>
            </a:r>
            <a:r>
              <a:rPr lang="en-US" sz="1400" dirty="0">
                <a:solidFill>
                  <a:prstClr val="black"/>
                </a:solidFill>
              </a:rPr>
              <a:t>” </a:t>
            </a:r>
            <a:r>
              <a:rPr lang="en-US" sz="1400" dirty="0" smtClean="0">
                <a:solidFill>
                  <a:prstClr val="black"/>
                </a:solidFill>
              </a:rPr>
              <a:t>provides a </a:t>
            </a:r>
            <a:r>
              <a:rPr lang="en-US" sz="1400" dirty="0">
                <a:solidFill>
                  <a:prstClr val="black"/>
                </a:solidFill>
              </a:rPr>
              <a:t>calculation </a:t>
            </a:r>
            <a:r>
              <a:rPr lang="en-US" sz="1400" dirty="0" smtClean="0">
                <a:solidFill>
                  <a:prstClr val="black"/>
                </a:solidFill>
              </a:rPr>
              <a:t>so that community’s community </a:t>
            </a:r>
            <a:r>
              <a:rPr lang="en-US" sz="1400" dirty="0">
                <a:solidFill>
                  <a:prstClr val="black"/>
                </a:solidFill>
              </a:rPr>
              <a:t>facilities </a:t>
            </a:r>
            <a:r>
              <a:rPr lang="en-US" sz="1400" dirty="0" smtClean="0">
                <a:solidFill>
                  <a:prstClr val="black"/>
                </a:solidFill>
              </a:rPr>
              <a:t>limit is not exceeded. In this case, the total “</a:t>
            </a:r>
            <a:r>
              <a:rPr lang="en-US" sz="1400" b="1" dirty="0" smtClean="0">
                <a:solidFill>
                  <a:prstClr val="black"/>
                </a:solidFill>
              </a:rPr>
              <a:t>Community </a:t>
            </a:r>
            <a:r>
              <a:rPr lang="en-US" sz="1400" b="1" dirty="0">
                <a:solidFill>
                  <a:prstClr val="black"/>
                </a:solidFill>
              </a:rPr>
              <a:t>F</a:t>
            </a:r>
            <a:r>
              <a:rPr lang="en-US" sz="1400" b="1" dirty="0" smtClean="0">
                <a:solidFill>
                  <a:prstClr val="black"/>
                </a:solidFill>
              </a:rPr>
              <a:t>acility kWh</a:t>
            </a:r>
            <a:r>
              <a:rPr lang="en-US" sz="1400" dirty="0" smtClean="0">
                <a:solidFill>
                  <a:prstClr val="black"/>
                </a:solidFill>
              </a:rPr>
              <a:t>” of 5,254 kWh </a:t>
            </a:r>
            <a:r>
              <a:rPr lang="en-US" sz="1400" dirty="0">
                <a:solidFill>
                  <a:prstClr val="black"/>
                </a:solidFill>
              </a:rPr>
              <a:t>is </a:t>
            </a:r>
            <a:r>
              <a:rPr lang="en-US" sz="1400" dirty="0" smtClean="0">
                <a:solidFill>
                  <a:prstClr val="black"/>
                </a:solidFill>
              </a:rPr>
              <a:t>below </a:t>
            </a:r>
            <a:r>
              <a:rPr lang="en-US" sz="1400" dirty="0">
                <a:solidFill>
                  <a:prstClr val="black"/>
                </a:solidFill>
              </a:rPr>
              <a:t>the maximum </a:t>
            </a:r>
            <a:r>
              <a:rPr lang="en-US" sz="1400" dirty="0" smtClean="0">
                <a:solidFill>
                  <a:prstClr val="black"/>
                </a:solidFill>
              </a:rPr>
              <a:t>8,470 kWh. </a:t>
            </a:r>
          </a:p>
          <a:p>
            <a:pPr marL="342900" lvl="0" indent="-342900">
              <a:spcAft>
                <a:spcPts val="600"/>
              </a:spcAft>
              <a:buFont typeface="+mj-lt"/>
              <a:buAutoNum type="arabicPeriod" startAt="3"/>
            </a:pPr>
            <a:r>
              <a:rPr lang="en-US" sz="1400" b="1" i="1" dirty="0" smtClean="0">
                <a:solidFill>
                  <a:prstClr val="black"/>
                </a:solidFill>
              </a:rPr>
              <a:t>Total </a:t>
            </a:r>
            <a:r>
              <a:rPr lang="en-US" sz="1400" b="1" i="1" dirty="0">
                <a:solidFill>
                  <a:prstClr val="black"/>
                </a:solidFill>
              </a:rPr>
              <a:t>PCE credit ($)</a:t>
            </a:r>
            <a:r>
              <a:rPr lang="en-US" sz="1400" b="1" dirty="0">
                <a:solidFill>
                  <a:prstClr val="black"/>
                </a:solidFill>
              </a:rPr>
              <a:t>. </a:t>
            </a:r>
            <a:r>
              <a:rPr lang="en-US" sz="1400" dirty="0" smtClean="0">
                <a:solidFill>
                  <a:prstClr val="black"/>
                </a:solidFill>
              </a:rPr>
              <a:t>If using the Excel version, the columns will automatically multiply the PCE rate by the eligible kWh to get the PCE credit. The far bottom right is the total amount of PCE credit that the utility expects to receive. </a:t>
            </a:r>
            <a:endParaRPr lang="en-US" sz="1400" dirty="0">
              <a:solidFill>
                <a:prstClr val="black"/>
              </a:solidFill>
            </a:endParaRPr>
          </a:p>
        </p:txBody>
      </p:sp>
      <p:sp>
        <p:nvSpPr>
          <p:cNvPr id="4" name="TextBox 3"/>
          <p:cNvSpPr txBox="1"/>
          <p:nvPr/>
        </p:nvSpPr>
        <p:spPr>
          <a:xfrm>
            <a:off x="258112" y="1124548"/>
            <a:ext cx="6395101" cy="4139595"/>
          </a:xfrm>
          <a:prstGeom prst="rect">
            <a:avLst/>
          </a:prstGeom>
          <a:noFill/>
          <a:ln>
            <a:solidFill>
              <a:schemeClr val="accent1">
                <a:shade val="50000"/>
              </a:schemeClr>
            </a:solidFill>
          </a:ln>
        </p:spPr>
        <p:txBody>
          <a:bodyPr wrap="square" rtlCol="0">
            <a:spAutoFit/>
          </a:bodyPr>
          <a:lstStyle/>
          <a:p>
            <a:pPr marL="342900" indent="-342900">
              <a:spcAft>
                <a:spcPts val="600"/>
              </a:spcAft>
              <a:buFont typeface="+mj-lt"/>
              <a:buAutoNum type="arabicPeriod"/>
            </a:pPr>
            <a:r>
              <a:rPr lang="en-US" sz="1400" b="1" i="1" dirty="0" smtClean="0"/>
              <a:t>Current residential price</a:t>
            </a:r>
            <a:r>
              <a:rPr lang="en-US" sz="1400" dirty="0" smtClean="0"/>
              <a:t>: The current residential rate should be consistent with the utility’s tariff and be included out to four decimal places.</a:t>
            </a:r>
          </a:p>
          <a:p>
            <a:pPr marL="342900" indent="-342900">
              <a:spcAft>
                <a:spcPts val="600"/>
              </a:spcAft>
              <a:buFont typeface="+mj-lt"/>
              <a:buAutoNum type="arabicPeriod"/>
            </a:pPr>
            <a:r>
              <a:rPr lang="en-US" sz="1400" b="1" i="1" dirty="0" smtClean="0"/>
              <a:t>PCE Eligible kWh</a:t>
            </a:r>
            <a:r>
              <a:rPr lang="en-US" sz="1400" dirty="0" smtClean="0"/>
              <a:t>: #2 includes four rows and five columns. Numbers should only be put into the yellow cells, the green cells include calculations. </a:t>
            </a:r>
          </a:p>
          <a:p>
            <a:pPr marL="342900">
              <a:spcAft>
                <a:spcPts val="600"/>
              </a:spcAft>
            </a:pPr>
            <a:r>
              <a:rPr lang="en-US" sz="1400" dirty="0" smtClean="0"/>
              <a:t>To fill out the table, start with the row “</a:t>
            </a:r>
            <a:r>
              <a:rPr lang="en-US" sz="1400" b="1" i="1" dirty="0" smtClean="0"/>
              <a:t>Present PCE rate ($/kWh</a:t>
            </a:r>
            <a:r>
              <a:rPr lang="en-US" sz="1400" b="1" dirty="0" smtClean="0"/>
              <a:t>)</a:t>
            </a:r>
            <a:r>
              <a:rPr lang="en-US" sz="1400" dirty="0" smtClean="0"/>
              <a:t>”. The table includes space for up to four different PCE rates. Use the columns to put in the PCE rates approved by the RCA for each customer class. In the example below, the utility has two different PCE rates, $0.4032/kWh and $0.3625/kWh. [See Page 14 for an example]</a:t>
            </a:r>
          </a:p>
          <a:p>
            <a:pPr marL="342900">
              <a:spcAft>
                <a:spcPts val="600"/>
              </a:spcAft>
            </a:pPr>
            <a:r>
              <a:rPr lang="en-US" sz="1400" dirty="0" smtClean="0"/>
              <a:t>Using the customer ledger, put the number of kWh sold by customer class and PCE rate. In the example below, “</a:t>
            </a:r>
            <a:r>
              <a:rPr lang="en-US" sz="1400" b="1" i="1" dirty="0" smtClean="0"/>
              <a:t>Residential kWh</a:t>
            </a:r>
            <a:r>
              <a:rPr lang="en-US" sz="1400" dirty="0" smtClean="0"/>
              <a:t>” had sales of 2,861 kWh and the rate was $0.4032, so it was put in the first column. [See Page 20]</a:t>
            </a:r>
          </a:p>
          <a:p>
            <a:pPr marL="342900">
              <a:spcAft>
                <a:spcPts val="600"/>
              </a:spcAft>
            </a:pPr>
            <a:r>
              <a:rPr lang="en-US" sz="1400" dirty="0" smtClean="0"/>
              <a:t>The customer ledger then showed there were 5,254 kWh PCE-eligible kWhs sold to “</a:t>
            </a:r>
            <a:r>
              <a:rPr lang="en-US" sz="1400" b="1" dirty="0" smtClean="0"/>
              <a:t>Community Facilities kWh</a:t>
            </a:r>
            <a:r>
              <a:rPr lang="en-US" sz="1400" dirty="0" smtClean="0"/>
              <a:t>”. The PCE rate for these kWh was $0.3625, so the sales are put in the second column. </a:t>
            </a:r>
          </a:p>
          <a:p>
            <a:pPr marL="342900"/>
            <a:r>
              <a:rPr lang="en-US" sz="1400" dirty="0">
                <a:solidFill>
                  <a:prstClr val="black"/>
                </a:solidFill>
              </a:rPr>
              <a:t>The utility does not have any other PCE rates, so the other columns are left blank</a:t>
            </a:r>
            <a:r>
              <a:rPr lang="en-US" sz="1400" dirty="0" smtClean="0">
                <a:solidFill>
                  <a:prstClr val="black"/>
                </a:solidFill>
              </a:rPr>
              <a:t>.</a:t>
            </a:r>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ECADE992-9FDF-4B74-8D6E-F424AE8AE582}" type="slidenum">
              <a:rPr lang="en-US" sz="1000" smtClean="0">
                <a:solidFill>
                  <a:schemeClr val="tx1"/>
                </a:solidFill>
              </a:rPr>
              <a:t>19</a:t>
            </a:fld>
            <a:endParaRPr lang="en-US" sz="1000" dirty="0">
              <a:solidFill>
                <a:schemeClr val="tx1"/>
              </a:solidFill>
            </a:endParaRPr>
          </a:p>
        </p:txBody>
      </p:sp>
    </p:spTree>
    <p:extLst>
      <p:ext uri="{BB962C8B-B14F-4D97-AF65-F5344CB8AC3E}">
        <p14:creationId xmlns:p14="http://schemas.microsoft.com/office/powerpoint/2010/main" val="96812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834390"/>
            <a:ext cx="5915025" cy="7401561"/>
          </a:xfrm>
        </p:spPr>
        <p:txBody>
          <a:bodyPr>
            <a:normAutofit/>
          </a:bodyPr>
          <a:lstStyle/>
          <a:p>
            <a:pPr marL="0" indent="0">
              <a:buNone/>
            </a:pPr>
            <a:r>
              <a:rPr lang="en-US" sz="1400" dirty="0" smtClean="0"/>
              <a:t>The goal of the Power Cost Equalization (PCE) Program is to provide economic assistance to customers in rural areas of Alaska where, in many instances, the kilowatt-hour charge for electricity can be three to five times higher than the charge in more urban areas of the state. </a:t>
            </a:r>
          </a:p>
          <a:p>
            <a:pPr marL="0" indent="0">
              <a:buNone/>
            </a:pPr>
            <a:r>
              <a:rPr lang="en-US" sz="1400" dirty="0" smtClean="0"/>
              <a:t>One of the requirements for participating in the PCE program is to provide monthly reports to the Alaska Energy Authority (AEA) that will provide sufficient information for AEA to be able to reimburse PCE-eligible customers. </a:t>
            </a:r>
          </a:p>
          <a:p>
            <a:pPr marL="0" indent="0">
              <a:buNone/>
            </a:pPr>
            <a:r>
              <a:rPr lang="en-US" sz="1400" dirty="0" smtClean="0"/>
              <a:t>PCE-eligible utilities are required to submit the Utility Monthly Report (UMR) </a:t>
            </a:r>
            <a:r>
              <a:rPr lang="en-US" sz="1400" dirty="0"/>
              <a:t>within 10 working days after </a:t>
            </a:r>
            <a:r>
              <a:rPr lang="en-US" sz="1400" dirty="0" smtClean="0"/>
              <a:t>the end </a:t>
            </a:r>
            <a:r>
              <a:rPr lang="en-US" sz="1400" dirty="0"/>
              <a:t>of </a:t>
            </a:r>
            <a:r>
              <a:rPr lang="en-US" sz="1400" dirty="0" smtClean="0"/>
              <a:t>the billing </a:t>
            </a:r>
            <a:r>
              <a:rPr lang="en-US" sz="1400" dirty="0"/>
              <a:t>period for </a:t>
            </a:r>
            <a:r>
              <a:rPr lang="en-US" sz="1400" dirty="0" smtClean="0"/>
              <a:t>customers to receive reimbursement. </a:t>
            </a:r>
            <a:endParaRPr lang="en-US" sz="1400" dirty="0"/>
          </a:p>
          <a:p>
            <a:pPr marL="0" indent="0">
              <a:buNone/>
            </a:pPr>
            <a:r>
              <a:rPr lang="en-US" sz="1400" dirty="0" smtClean="0"/>
              <a:t>The purpose of this guide is twofold: </a:t>
            </a:r>
          </a:p>
          <a:p>
            <a:pPr marL="342900" indent="-342900">
              <a:buAutoNum type="arabicParenR"/>
            </a:pPr>
            <a:r>
              <a:rPr lang="en-US" sz="1400" dirty="0" smtClean="0"/>
              <a:t>Provide step-by-step instructions on how to fill out the Utility Monthly Report form, and </a:t>
            </a:r>
          </a:p>
          <a:p>
            <a:pPr marL="342900" indent="-342900">
              <a:buAutoNum type="arabicParenR"/>
            </a:pPr>
            <a:r>
              <a:rPr lang="en-US" sz="1400" dirty="0" smtClean="0"/>
              <a:t>Explain how to use the information on the forms to track important aspects of the utility’s health</a:t>
            </a:r>
          </a:p>
          <a:p>
            <a:pPr marL="0" indent="0">
              <a:buNone/>
            </a:pPr>
            <a:r>
              <a:rPr lang="en-US" sz="1400" dirty="0" smtClean="0"/>
              <a:t>Filling out the UMR should not be time consuming. If you have all of the necessary documents up-to-date and on hand, filling out the UMR should take less than an hour to complete. </a:t>
            </a:r>
          </a:p>
          <a:p>
            <a:pPr marL="0" indent="0">
              <a:buNone/>
            </a:pPr>
            <a:r>
              <a:rPr lang="en-US" sz="1400" dirty="0" smtClean="0"/>
              <a:t>To make it easy to fill out the UMR, you should have the following documents from reporting period on hand:</a:t>
            </a:r>
          </a:p>
          <a:p>
            <a:pPr marL="685800" lvl="1" indent="-342900">
              <a:buFont typeface="+mj-lt"/>
              <a:buAutoNum type="arabicParenR"/>
            </a:pPr>
            <a:r>
              <a:rPr lang="en-US" sz="1400" dirty="0" smtClean="0"/>
              <a:t>Customer ledger</a:t>
            </a:r>
          </a:p>
          <a:p>
            <a:pPr marL="685800" lvl="1" indent="-342900">
              <a:buFont typeface="+mj-lt"/>
              <a:buAutoNum type="arabicParenR"/>
            </a:pPr>
            <a:r>
              <a:rPr lang="en-US" sz="1400" dirty="0" smtClean="0"/>
              <a:t>Power plant daily inspection log</a:t>
            </a:r>
          </a:p>
          <a:p>
            <a:pPr marL="685800" lvl="1" indent="-342900">
              <a:buFont typeface="+mj-lt"/>
              <a:buAutoNum type="arabicParenR"/>
            </a:pPr>
            <a:r>
              <a:rPr lang="en-US" sz="1400" dirty="0" smtClean="0"/>
              <a:t>The most current RCA Memorandum that includes the approved PCE level</a:t>
            </a:r>
          </a:p>
          <a:p>
            <a:pPr marL="685800" lvl="1" indent="-342900">
              <a:buFont typeface="+mj-lt"/>
              <a:buAutoNum type="arabicParenR"/>
            </a:pPr>
            <a:r>
              <a:rPr lang="en-US" sz="1400" dirty="0" smtClean="0"/>
              <a:t>Fuel cost update from RCA, if not included in #3</a:t>
            </a:r>
          </a:p>
          <a:p>
            <a:pPr marL="685800" lvl="1" indent="-342900">
              <a:buFont typeface="+mj-lt"/>
              <a:buAutoNum type="arabicParenR"/>
            </a:pPr>
            <a:r>
              <a:rPr lang="en-US" sz="1400" dirty="0" smtClean="0"/>
              <a:t>General ledger</a:t>
            </a:r>
          </a:p>
          <a:p>
            <a:pPr marL="685800" lvl="1" indent="-342900">
              <a:buFont typeface="+mj-lt"/>
              <a:buAutoNum type="arabicParenR"/>
            </a:pPr>
            <a:r>
              <a:rPr lang="en-US" sz="1400" dirty="0" smtClean="0"/>
              <a:t>Streetlight info (if not metered)</a:t>
            </a:r>
          </a:p>
          <a:p>
            <a:pPr marL="0" indent="0">
              <a:buNone/>
            </a:pPr>
            <a:endParaRPr lang="en-US" sz="1400" dirty="0"/>
          </a:p>
          <a:p>
            <a:pPr marL="0" indent="0">
              <a:buNone/>
            </a:pPr>
            <a:endParaRPr lang="en-US" sz="1400" dirty="0" smtClean="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2</a:t>
            </a:fld>
            <a:endParaRPr lang="en-US" sz="1000">
              <a:solidFill>
                <a:schemeClr val="tx1"/>
              </a:solidFill>
            </a:endParaRPr>
          </a:p>
        </p:txBody>
      </p:sp>
    </p:spTree>
    <p:extLst>
      <p:ext uri="{BB962C8B-B14F-4D97-AF65-F5344CB8AC3E}">
        <p14:creationId xmlns:p14="http://schemas.microsoft.com/office/powerpoint/2010/main" val="213494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850474"/>
          </a:xfrm>
        </p:spPr>
        <p:txBody>
          <a:bodyPr/>
          <a:lstStyle/>
          <a:p>
            <a:r>
              <a:rPr lang="en-US" dirty="0" smtClean="0"/>
              <a:t>PCE eligible kWh:</a:t>
            </a:r>
            <a:endParaRPr lang="en-US" dirty="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20</a:t>
            </a:fld>
            <a:endParaRPr lang="en-US" sz="1000" dirty="0">
              <a:solidFill>
                <a:schemeClr val="tx1"/>
              </a:solidFill>
            </a:endParaRPr>
          </a:p>
        </p:txBody>
      </p:sp>
      <p:sp>
        <p:nvSpPr>
          <p:cNvPr id="7" name="Rectangle 6"/>
          <p:cNvSpPr/>
          <p:nvPr/>
        </p:nvSpPr>
        <p:spPr>
          <a:xfrm>
            <a:off x="4329113" y="5283982"/>
            <a:ext cx="1028700" cy="2811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1487" y="1768951"/>
            <a:ext cx="5780723" cy="3554819"/>
          </a:xfrm>
          <a:prstGeom prst="rect">
            <a:avLst/>
          </a:prstGeom>
          <a:noFill/>
        </p:spPr>
        <p:txBody>
          <a:bodyPr wrap="square" rtlCol="0">
            <a:spAutoFit/>
          </a:bodyPr>
          <a:lstStyle/>
          <a:p>
            <a:pPr>
              <a:spcAft>
                <a:spcPts val="600"/>
              </a:spcAft>
            </a:pPr>
            <a:r>
              <a:rPr lang="en-US" sz="1400" dirty="0" smtClean="0"/>
              <a:t>The customer ledger should include all of the information needed to fill out Section D of the UMR. The customer ledger should include a summary table that will be used to fill in the numbers for #2 of Section D. One portion of the customer ledger is copied below. </a:t>
            </a:r>
          </a:p>
          <a:p>
            <a:pPr marL="342900" indent="-342900">
              <a:spcAft>
                <a:spcPts val="600"/>
              </a:spcAft>
              <a:buFont typeface="+mj-lt"/>
              <a:buAutoNum type="arabicPeriod"/>
            </a:pPr>
            <a:r>
              <a:rPr lang="en-US" sz="1400" i="1" dirty="0" smtClean="0"/>
              <a:t>Residential kWh</a:t>
            </a:r>
            <a:r>
              <a:rPr lang="en-US" sz="1400" dirty="0" smtClean="0"/>
              <a:t>: It is important the customer ledger limits the PCE-eligible kWh per residential customer to the statutory maximum of 500 kWh per month. All PCE-eligible residential kWhs will likely have the same PCE rate and will input in the same column. </a:t>
            </a:r>
          </a:p>
          <a:p>
            <a:pPr marL="342900" indent="-342900">
              <a:spcAft>
                <a:spcPts val="600"/>
              </a:spcAft>
              <a:buFont typeface="+mj-lt"/>
              <a:buAutoNum type="arabicPeriod"/>
            </a:pPr>
            <a:r>
              <a:rPr lang="en-US" sz="1400" i="1" dirty="0" smtClean="0"/>
              <a:t>Community Facilities kWh</a:t>
            </a:r>
            <a:r>
              <a:rPr lang="en-US" sz="1400" dirty="0" smtClean="0"/>
              <a:t>: Communities may or may not have the same PCE rate as residential customers. If customer facilities have the same PCE rate as residential customers then the kWh can be put in the same column. If there is a separate rate, they should be put in the next column</a:t>
            </a:r>
          </a:p>
          <a:p>
            <a:pPr marL="342900"/>
            <a:r>
              <a:rPr lang="en-US" sz="1400" dirty="0" smtClean="0"/>
              <a:t>The values in this table should be consistent with Page 2 of UMR (see pages 23-25 of this guide if the utility chooses to use it) </a:t>
            </a:r>
          </a:p>
        </p:txBody>
      </p:sp>
      <p:graphicFrame>
        <p:nvGraphicFramePr>
          <p:cNvPr id="9" name="Object 8"/>
          <p:cNvGraphicFramePr>
            <a:graphicFrameLocks noChangeAspect="1"/>
          </p:cNvGraphicFramePr>
          <p:nvPr>
            <p:extLst>
              <p:ext uri="{D42A27DB-BD31-4B8C-83A1-F6EECF244321}">
                <p14:modId xmlns:p14="http://schemas.microsoft.com/office/powerpoint/2010/main" val="3132083963"/>
              </p:ext>
            </p:extLst>
          </p:nvPr>
        </p:nvGraphicFramePr>
        <p:xfrm>
          <a:off x="365760" y="5507324"/>
          <a:ext cx="6020753" cy="2336409"/>
        </p:xfrm>
        <a:graphic>
          <a:graphicData uri="http://schemas.openxmlformats.org/presentationml/2006/ole">
            <mc:AlternateContent xmlns:mc="http://schemas.openxmlformats.org/markup-compatibility/2006">
              <mc:Choice xmlns:v="urn:schemas-microsoft-com:vml" Requires="v">
                <p:oleObj spid="_x0000_s14365" name="Worksheet" r:id="rId3" imgW="6962872" imgH="1990655" progId="Excel.Sheet.12">
                  <p:embed/>
                </p:oleObj>
              </mc:Choice>
              <mc:Fallback>
                <p:oleObj name="Worksheet" r:id="rId3" imgW="6962872" imgH="1990655" progId="Excel.Sheet.12">
                  <p:embed/>
                  <p:pic>
                    <p:nvPicPr>
                      <p:cNvPr id="8" name="Object 7"/>
                      <p:cNvPicPr/>
                      <p:nvPr/>
                    </p:nvPicPr>
                    <p:blipFill>
                      <a:blip r:embed="rId4"/>
                      <a:stretch>
                        <a:fillRect/>
                      </a:stretch>
                    </p:blipFill>
                    <p:spPr>
                      <a:xfrm>
                        <a:off x="365760" y="5507324"/>
                        <a:ext cx="6020753" cy="2336409"/>
                      </a:xfrm>
                      <a:prstGeom prst="rect">
                        <a:avLst/>
                      </a:prstGeom>
                    </p:spPr>
                  </p:pic>
                </p:oleObj>
              </mc:Fallback>
            </mc:AlternateContent>
          </a:graphicData>
        </a:graphic>
      </p:graphicFrame>
    </p:spTree>
    <p:extLst>
      <p:ext uri="{BB962C8B-B14F-4D97-AF65-F5344CB8AC3E}">
        <p14:creationId xmlns:p14="http://schemas.microsoft.com/office/powerpoint/2010/main" val="242363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1729429"/>
              </p:ext>
            </p:extLst>
          </p:nvPr>
        </p:nvGraphicFramePr>
        <p:xfrm>
          <a:off x="297455" y="2228850"/>
          <a:ext cx="6253162" cy="6719697"/>
        </p:xfrm>
        <a:graphic>
          <a:graphicData uri="http://schemas.openxmlformats.org/presentationml/2006/ole">
            <mc:AlternateContent xmlns:mc="http://schemas.openxmlformats.org/markup-compatibility/2006">
              <mc:Choice xmlns:v="urn:schemas-microsoft-com:vml" Requires="v">
                <p:oleObj spid="_x0000_s10312" name="Worksheet" r:id="rId3" imgW="11020328" imgH="11811127" progId="Excel.Sheet.12">
                  <p:embed/>
                </p:oleObj>
              </mc:Choice>
              <mc:Fallback>
                <p:oleObj name="Worksheet" r:id="rId3" imgW="11020328" imgH="11811127" progId="Excel.Sheet.12">
                  <p:embed/>
                  <p:pic>
                    <p:nvPicPr>
                      <p:cNvPr id="3" name="Object 2"/>
                      <p:cNvPicPr/>
                      <p:nvPr/>
                    </p:nvPicPr>
                    <p:blipFill>
                      <a:blip r:embed="rId4"/>
                      <a:stretch>
                        <a:fillRect/>
                      </a:stretch>
                    </p:blipFill>
                    <p:spPr>
                      <a:xfrm>
                        <a:off x="297455" y="2228850"/>
                        <a:ext cx="6253162" cy="6719697"/>
                      </a:xfrm>
                      <a:prstGeom prst="rect">
                        <a:avLst/>
                      </a:prstGeom>
                    </p:spPr>
                  </p:pic>
                </p:oleObj>
              </mc:Fallback>
            </mc:AlternateContent>
          </a:graphicData>
        </a:graphic>
      </p:graphicFrame>
      <p:sp>
        <p:nvSpPr>
          <p:cNvPr id="2" name="Rectangle 1"/>
          <p:cNvSpPr/>
          <p:nvPr/>
        </p:nvSpPr>
        <p:spPr>
          <a:xfrm>
            <a:off x="207110" y="593534"/>
            <a:ext cx="6433851" cy="6321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 name="TextBox 3"/>
          <p:cNvSpPr txBox="1"/>
          <p:nvPr/>
        </p:nvSpPr>
        <p:spPr>
          <a:xfrm>
            <a:off x="207110" y="1260284"/>
            <a:ext cx="6444868" cy="5416868"/>
          </a:xfrm>
          <a:prstGeom prst="rect">
            <a:avLst/>
          </a:prstGeom>
          <a:noFill/>
          <a:ln>
            <a:solidFill>
              <a:schemeClr val="accent1">
                <a:shade val="50000"/>
              </a:schemeClr>
            </a:solidFill>
          </a:ln>
        </p:spPr>
        <p:txBody>
          <a:bodyPr wrap="square" rtlCol="0">
            <a:spAutoFit/>
          </a:bodyPr>
          <a:lstStyle/>
          <a:p>
            <a:pPr>
              <a:spcAft>
                <a:spcPts val="600"/>
              </a:spcAft>
            </a:pPr>
            <a:r>
              <a:rPr lang="en-US" sz="1400" dirty="0" smtClean="0"/>
              <a:t>Section E: The certification of the UMR is an important step prior to submittal. The utility must certify that the information is true and correct. The information provided for the PCE program is important for being able to provide PCE-eligible customers with credit to reduce their costs, but it also helps the state figure out the best ways to assist communities with energy costs. </a:t>
            </a:r>
          </a:p>
          <a:p>
            <a:pPr>
              <a:spcAft>
                <a:spcPts val="600"/>
              </a:spcAft>
            </a:pPr>
            <a:r>
              <a:rPr lang="en-US" sz="1400" dirty="0" smtClean="0"/>
              <a:t>Many different groups use the data from PCE to understand how people use energy. If the data is not accurate, the state may be less effective in helping people and communities. </a:t>
            </a:r>
          </a:p>
          <a:p>
            <a:endParaRPr lang="en-US" sz="1400" dirty="0"/>
          </a:p>
          <a:p>
            <a:r>
              <a:rPr lang="en-US" sz="1400" dirty="0" smtClean="0"/>
              <a:t> </a:t>
            </a:r>
          </a:p>
          <a:p>
            <a:r>
              <a:rPr lang="en-US" sz="1400" dirty="0" smtClean="0"/>
              <a:t>The boxed section to the bottom right is for AEA’s use. Please do not put anything in this area.</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smtClean="0"/>
              <a:t> </a:t>
            </a:r>
          </a:p>
        </p:txBody>
      </p:sp>
      <p:sp>
        <p:nvSpPr>
          <p:cNvPr id="5" name="Slide Number Placeholder 4"/>
          <p:cNvSpPr>
            <a:spLocks noGrp="1"/>
          </p:cNvSpPr>
          <p:nvPr>
            <p:ph type="sldNum" sz="quarter" idx="12"/>
          </p:nvPr>
        </p:nvSpPr>
        <p:spPr/>
        <p:txBody>
          <a:bodyPr/>
          <a:lstStyle/>
          <a:p>
            <a:fld id="{ECADE992-9FDF-4B74-8D6E-F424AE8AE582}" type="slidenum">
              <a:rPr lang="en-US" sz="1000" smtClean="0">
                <a:solidFill>
                  <a:schemeClr val="tx1"/>
                </a:solidFill>
              </a:rPr>
              <a:t>21</a:t>
            </a:fld>
            <a:endParaRPr lang="en-US" dirty="0">
              <a:solidFill>
                <a:schemeClr val="tx1"/>
              </a:solidFill>
            </a:endParaRPr>
          </a:p>
        </p:txBody>
      </p:sp>
      <p:pic>
        <p:nvPicPr>
          <p:cNvPr id="12" name="Picture 11"/>
          <p:cNvPicPr>
            <a:picLocks noChangeAspect="1"/>
          </p:cNvPicPr>
          <p:nvPr/>
        </p:nvPicPr>
        <p:blipFill>
          <a:blip r:embed="rId5"/>
          <a:stretch>
            <a:fillRect/>
          </a:stretch>
        </p:blipFill>
        <p:spPr>
          <a:xfrm>
            <a:off x="623749" y="206815"/>
            <a:ext cx="5762764" cy="737289"/>
          </a:xfrm>
          <a:prstGeom prst="rect">
            <a:avLst/>
          </a:prstGeom>
        </p:spPr>
      </p:pic>
    </p:spTree>
    <p:extLst>
      <p:ext uri="{BB962C8B-B14F-4D97-AF65-F5344CB8AC3E}">
        <p14:creationId xmlns:p14="http://schemas.microsoft.com/office/powerpoint/2010/main" val="2304313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Monthly Report For Community Facilities </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22</a:t>
            </a:fld>
            <a:endParaRPr lang="en-US" sz="1000" dirty="0">
              <a:solidFill>
                <a:schemeClr val="tx1"/>
              </a:solidFill>
            </a:endParaRPr>
          </a:p>
        </p:txBody>
      </p:sp>
    </p:spTree>
    <p:extLst>
      <p:ext uri="{BB962C8B-B14F-4D97-AF65-F5344CB8AC3E}">
        <p14:creationId xmlns:p14="http://schemas.microsoft.com/office/powerpoint/2010/main" val="1522350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222695847"/>
              </p:ext>
            </p:extLst>
          </p:nvPr>
        </p:nvGraphicFramePr>
        <p:xfrm>
          <a:off x="220147" y="293370"/>
          <a:ext cx="6476694" cy="8279130"/>
        </p:xfrm>
        <a:graphic>
          <a:graphicData uri="http://schemas.openxmlformats.org/presentationml/2006/ole">
            <mc:AlternateContent xmlns:mc="http://schemas.openxmlformats.org/markup-compatibility/2006">
              <mc:Choice xmlns:v="urn:schemas-microsoft-com:vml" Requires="v">
                <p:oleObj spid="_x0000_s3154" name="Worksheet" r:id="rId3" imgW="11001386" imgH="14058785" progId="Excel.Sheet.12">
                  <p:embed/>
                </p:oleObj>
              </mc:Choice>
              <mc:Fallback>
                <p:oleObj name="Worksheet" r:id="rId3" imgW="11001386" imgH="14058785" progId="Excel.Sheet.12">
                  <p:embed/>
                  <p:pic>
                    <p:nvPicPr>
                      <p:cNvPr id="0" name=""/>
                      <p:cNvPicPr/>
                      <p:nvPr/>
                    </p:nvPicPr>
                    <p:blipFill>
                      <a:blip r:embed="rId4"/>
                      <a:stretch>
                        <a:fillRect/>
                      </a:stretch>
                    </p:blipFill>
                    <p:spPr>
                      <a:xfrm>
                        <a:off x="220147" y="293370"/>
                        <a:ext cx="6476694" cy="8279130"/>
                      </a:xfrm>
                      <a:prstGeom prst="rect">
                        <a:avLst/>
                      </a:prstGeom>
                    </p:spPr>
                  </p:pic>
                </p:oleObj>
              </mc:Fallback>
            </mc:AlternateContent>
          </a:graphicData>
        </a:graphic>
      </p:graphicFrame>
      <p:sp>
        <p:nvSpPr>
          <p:cNvPr id="4" name="Rectangle 3"/>
          <p:cNvSpPr/>
          <p:nvPr/>
        </p:nvSpPr>
        <p:spPr>
          <a:xfrm>
            <a:off x="220147" y="5177928"/>
            <a:ext cx="6433851" cy="3394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TextBox 4"/>
          <p:cNvSpPr txBox="1"/>
          <p:nvPr/>
        </p:nvSpPr>
        <p:spPr>
          <a:xfrm>
            <a:off x="209130" y="5029338"/>
            <a:ext cx="6444868" cy="3924151"/>
          </a:xfrm>
          <a:prstGeom prst="rect">
            <a:avLst/>
          </a:prstGeom>
          <a:noFill/>
          <a:ln>
            <a:solidFill>
              <a:schemeClr val="accent1">
                <a:shade val="50000"/>
              </a:schemeClr>
            </a:solidFill>
          </a:ln>
        </p:spPr>
        <p:txBody>
          <a:bodyPr wrap="square" rtlCol="0">
            <a:spAutoFit/>
          </a:bodyPr>
          <a:lstStyle/>
          <a:p>
            <a:pPr>
              <a:spcAft>
                <a:spcPts val="600"/>
              </a:spcAft>
            </a:pPr>
            <a:r>
              <a:rPr lang="en-US" sz="1600" b="1" u="sng" dirty="0" smtClean="0"/>
              <a:t>Page 2 of the UMR is not required. </a:t>
            </a:r>
          </a:p>
          <a:p>
            <a:pPr>
              <a:spcAft>
                <a:spcPts val="600"/>
              </a:spcAft>
            </a:pPr>
            <a:r>
              <a:rPr lang="en-US" sz="1400" dirty="0" smtClean="0"/>
              <a:t>At the top of the page, the Utility Name and Billing period, if using Excel form, will carry over from Page 1 of the UMR.</a:t>
            </a:r>
          </a:p>
          <a:p>
            <a:pPr>
              <a:spcAft>
                <a:spcPts val="600"/>
              </a:spcAft>
            </a:pPr>
            <a:r>
              <a:rPr lang="en-US" sz="1400" dirty="0" smtClean="0"/>
              <a:t>In the table, you will need to include the name of each community facility that has been certified by AEA to be eligible for PCE reimbursement. </a:t>
            </a:r>
            <a:r>
              <a:rPr lang="en-US" sz="1400" u="sng" dirty="0" smtClean="0"/>
              <a:t>Do not </a:t>
            </a:r>
            <a:r>
              <a:rPr lang="en-US" sz="1400" dirty="0" smtClean="0"/>
              <a:t>include residential customers or customers not certified as community facilities by AEA. </a:t>
            </a:r>
          </a:p>
          <a:p>
            <a:pPr>
              <a:spcAft>
                <a:spcPts val="600"/>
              </a:spcAft>
            </a:pPr>
            <a:r>
              <a:rPr lang="en-US" sz="1400" dirty="0" smtClean="0"/>
              <a:t>Like the table in Section D of the UMR, if there are multiple rates place the rates in the “</a:t>
            </a:r>
            <a:r>
              <a:rPr lang="en-US" sz="1400" b="1" dirty="0" smtClean="0"/>
              <a:t>Present PCE Rate</a:t>
            </a:r>
            <a:r>
              <a:rPr lang="en-US" sz="1400" dirty="0" smtClean="0"/>
              <a:t>” row. In the columns for each community facility, use the customer ledger to fill in the number of PCE-eligible kWhs that were consumed by that facility by each PCE Rate. The Total kWh summed in the rightmost column should equal the total PCE-eligible kWh on the customer ledger. </a:t>
            </a:r>
            <a:endParaRPr lang="en-US" sz="1400" dirty="0"/>
          </a:p>
          <a:p>
            <a:pPr>
              <a:spcAft>
                <a:spcPts val="600"/>
              </a:spcAft>
            </a:pPr>
            <a:r>
              <a:rPr lang="en-US" sz="1400" dirty="0" smtClean="0"/>
              <a:t>The row “</a:t>
            </a:r>
            <a:r>
              <a:rPr lang="en-US" sz="1400" b="1" dirty="0" smtClean="0"/>
              <a:t>Total Eligible Community Facility kWh</a:t>
            </a:r>
            <a:r>
              <a:rPr lang="en-US" sz="1400" dirty="0" smtClean="0"/>
              <a:t>” in this table should agree with the “</a:t>
            </a:r>
            <a:r>
              <a:rPr lang="en-US" sz="1400" b="1" dirty="0" smtClean="0"/>
              <a:t>Community Facilities kWh</a:t>
            </a:r>
            <a:r>
              <a:rPr lang="en-US" sz="1400" dirty="0" smtClean="0"/>
              <a:t>” in Section D of Page 1 of the UMR. This row, highlighted in green, will automatically sum the rows in the column.</a:t>
            </a:r>
          </a:p>
          <a:p>
            <a:pPr>
              <a:spcAft>
                <a:spcPts val="600"/>
              </a:spcAft>
            </a:pPr>
            <a:r>
              <a:rPr lang="en-US" sz="1400" dirty="0" smtClean="0"/>
              <a:t>The “</a:t>
            </a:r>
            <a:r>
              <a:rPr lang="en-US" sz="1400" b="1" dirty="0" smtClean="0"/>
              <a:t>Total PCE credit</a:t>
            </a:r>
            <a:r>
              <a:rPr lang="en-US" sz="1400" dirty="0" smtClean="0"/>
              <a:t>” will automatically be calculated for each PCE rate, which is then summed in the far right of the table. </a:t>
            </a:r>
            <a:endParaRPr lang="en-US" sz="1400" dirty="0"/>
          </a:p>
        </p:txBody>
      </p:sp>
      <p:sp>
        <p:nvSpPr>
          <p:cNvPr id="2" name="Slide Number Placeholder 1"/>
          <p:cNvSpPr>
            <a:spLocks noGrp="1"/>
          </p:cNvSpPr>
          <p:nvPr>
            <p:ph type="sldNum" sz="quarter" idx="12"/>
          </p:nvPr>
        </p:nvSpPr>
        <p:spPr/>
        <p:txBody>
          <a:bodyPr/>
          <a:lstStyle/>
          <a:p>
            <a:fld id="{ECADE992-9FDF-4B74-8D6E-F424AE8AE582}" type="slidenum">
              <a:rPr lang="en-US" sz="1000"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298481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2091691"/>
            <a:ext cx="5915025" cy="1029345"/>
          </a:xfrm>
        </p:spPr>
        <p:txBody>
          <a:bodyPr>
            <a:normAutofit lnSpcReduction="10000"/>
          </a:bodyPr>
          <a:lstStyle/>
          <a:p>
            <a:pPr marL="0" indent="0">
              <a:buNone/>
            </a:pPr>
            <a:r>
              <a:rPr lang="en-US" sz="1400" dirty="0" smtClean="0"/>
              <a:t>Use the customer ledger, an example is shown below, to record the PCE-eligible kWh for each community facility. The customer ledger might not record if there are multiple PCE rates for a given facility. If that is the case, any equations that are used to determine the PCE credits may need to be broken into pieces to be able to fill out the table on Page 2 of the UMR. </a:t>
            </a:r>
            <a:endParaRPr lang="en-US" sz="1400" dirty="0"/>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24</a:t>
            </a:fld>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33301605"/>
              </p:ext>
            </p:extLst>
          </p:nvPr>
        </p:nvGraphicFramePr>
        <p:xfrm>
          <a:off x="471488" y="4132603"/>
          <a:ext cx="5826443" cy="2108823"/>
        </p:xfrm>
        <a:graphic>
          <a:graphicData uri="http://schemas.openxmlformats.org/drawingml/2006/table">
            <a:tbl>
              <a:tblPr>
                <a:tableStyleId>{2D5ABB26-0587-4C30-8999-92F81FD0307C}</a:tableStyleId>
              </a:tblPr>
              <a:tblGrid>
                <a:gridCol w="877017">
                  <a:extLst>
                    <a:ext uri="{9D8B030D-6E8A-4147-A177-3AD203B41FA5}">
                      <a16:colId xmlns:a16="http://schemas.microsoft.com/office/drawing/2014/main" val="2614549881"/>
                    </a:ext>
                  </a:extLst>
                </a:gridCol>
                <a:gridCol w="294881">
                  <a:extLst>
                    <a:ext uri="{9D8B030D-6E8A-4147-A177-3AD203B41FA5}">
                      <a16:colId xmlns:a16="http://schemas.microsoft.com/office/drawing/2014/main" val="1342138212"/>
                    </a:ext>
                  </a:extLst>
                </a:gridCol>
                <a:gridCol w="541463">
                  <a:extLst>
                    <a:ext uri="{9D8B030D-6E8A-4147-A177-3AD203B41FA5}">
                      <a16:colId xmlns:a16="http://schemas.microsoft.com/office/drawing/2014/main" val="1720445865"/>
                    </a:ext>
                  </a:extLst>
                </a:gridCol>
                <a:gridCol w="556716">
                  <a:extLst>
                    <a:ext uri="{9D8B030D-6E8A-4147-A177-3AD203B41FA5}">
                      <a16:colId xmlns:a16="http://schemas.microsoft.com/office/drawing/2014/main" val="3290531124"/>
                    </a:ext>
                  </a:extLst>
                </a:gridCol>
                <a:gridCol w="671108">
                  <a:extLst>
                    <a:ext uri="{9D8B030D-6E8A-4147-A177-3AD203B41FA5}">
                      <a16:colId xmlns:a16="http://schemas.microsoft.com/office/drawing/2014/main" val="1477348174"/>
                    </a:ext>
                  </a:extLst>
                </a:gridCol>
                <a:gridCol w="589762">
                  <a:extLst>
                    <a:ext uri="{9D8B030D-6E8A-4147-A177-3AD203B41FA5}">
                      <a16:colId xmlns:a16="http://schemas.microsoft.com/office/drawing/2014/main" val="3551536636"/>
                    </a:ext>
                  </a:extLst>
                </a:gridCol>
                <a:gridCol w="587220">
                  <a:extLst>
                    <a:ext uri="{9D8B030D-6E8A-4147-A177-3AD203B41FA5}">
                      <a16:colId xmlns:a16="http://schemas.microsoft.com/office/drawing/2014/main" val="2646572575"/>
                    </a:ext>
                  </a:extLst>
                </a:gridCol>
                <a:gridCol w="526210">
                  <a:extLst>
                    <a:ext uri="{9D8B030D-6E8A-4147-A177-3AD203B41FA5}">
                      <a16:colId xmlns:a16="http://schemas.microsoft.com/office/drawing/2014/main" val="2472694234"/>
                    </a:ext>
                  </a:extLst>
                </a:gridCol>
                <a:gridCol w="549088">
                  <a:extLst>
                    <a:ext uri="{9D8B030D-6E8A-4147-A177-3AD203B41FA5}">
                      <a16:colId xmlns:a16="http://schemas.microsoft.com/office/drawing/2014/main" val="308329217"/>
                    </a:ext>
                  </a:extLst>
                </a:gridCol>
                <a:gridCol w="632978">
                  <a:extLst>
                    <a:ext uri="{9D8B030D-6E8A-4147-A177-3AD203B41FA5}">
                      <a16:colId xmlns:a16="http://schemas.microsoft.com/office/drawing/2014/main" val="574369923"/>
                    </a:ext>
                  </a:extLst>
                </a:gridCol>
              </a:tblGrid>
              <a:tr h="217851">
                <a:tc rowSpan="2">
                  <a:txBody>
                    <a:bodyPr/>
                    <a:lstStyle/>
                    <a:p>
                      <a:pPr algn="ctr" fontAlgn="b"/>
                      <a:r>
                        <a:rPr lang="en-US" sz="1000" u="none" strike="noStrike" dirty="0">
                          <a:effectLst/>
                        </a:rPr>
                        <a:t>Customer Name</a:t>
                      </a:r>
                      <a:endParaRPr lang="en-US"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fontAlgn="b"/>
                      <a:r>
                        <a:rPr lang="en-US" sz="1000" u="none" strike="noStrike" dirty="0">
                          <a:effectLst/>
                        </a:rPr>
                        <a:t>Rate Class</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fontAlgn="b"/>
                      <a:r>
                        <a:rPr lang="en-US" sz="1000" u="none" strike="noStrike" dirty="0">
                          <a:effectLst/>
                        </a:rPr>
                        <a:t>Number of days in billing period</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fontAlgn="b"/>
                      <a:r>
                        <a:rPr lang="en-US" sz="1000" u="none" strike="noStrike" dirty="0">
                          <a:effectLst/>
                        </a:rPr>
                        <a:t>Meter Reading</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u="none" strike="noStrike" dirty="0">
                          <a:effectLst/>
                        </a:rPr>
                        <a:t>kWh Used</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u="none" strike="noStrike" dirty="0">
                          <a:effectLst/>
                        </a:rPr>
                        <a:t>Charges</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fontAlgn="b"/>
                      <a:r>
                        <a:rPr lang="en-US" sz="1000" u="none" strike="noStrike" dirty="0">
                          <a:effectLst/>
                        </a:rPr>
                        <a:t>PCE Credits</a:t>
                      </a:r>
                      <a:endParaRPr lang="en-US" sz="10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270428"/>
                  </a:ext>
                </a:extLst>
              </a:tr>
              <a:tr h="5784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u="none" strike="noStrike">
                          <a:effectLst/>
                        </a:rPr>
                        <a:t>Current</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Previous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Total</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PCE eligible</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Energy</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Other</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34567852"/>
                  </a:ext>
                </a:extLst>
              </a:tr>
              <a:tr h="228743">
                <a:tc>
                  <a:txBody>
                    <a:bodyPr/>
                    <a:lstStyle/>
                    <a:p>
                      <a:pPr algn="l" fontAlgn="b"/>
                      <a:r>
                        <a:rPr lang="en-US" sz="1000" u="none" strike="noStrike" dirty="0">
                          <a:effectLst/>
                        </a:rPr>
                        <a:t>Streetlight</a:t>
                      </a:r>
                      <a:endParaRPr lang="en-US"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CF</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31</a:t>
                      </a:r>
                      <a:endParaRPr lang="en-US" sz="1000" b="0"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32389</a:t>
                      </a:r>
                      <a:endParaRPr lang="en-US" sz="1000" b="0"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dirty="0">
                          <a:effectLst/>
                        </a:rPr>
                        <a:t>32366</a:t>
                      </a:r>
                      <a:endParaRPr lang="en-US" sz="1000" b="0" i="0" u="none" strike="noStrike" dirty="0">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rPr>
                        <a:t>             345 </a:t>
                      </a:r>
                      <a:endParaRPr lang="en-US" sz="1000" b="0"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rPr>
                        <a:t>                345 </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$258.75</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$10.00</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dirty="0">
                          <a:effectLst/>
                        </a:rPr>
                        <a:t>$125.06</a:t>
                      </a:r>
                      <a:endParaRPr lang="en-US" sz="1000" b="1" i="0" u="none" strike="noStrike" dirty="0">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067830"/>
                  </a:ext>
                </a:extLst>
              </a:tr>
              <a:tr h="239636">
                <a:tc>
                  <a:txBody>
                    <a:bodyPr/>
                    <a:lstStyle/>
                    <a:p>
                      <a:pPr algn="l" fontAlgn="b"/>
                      <a:r>
                        <a:rPr lang="en-US" sz="1000" u="none" strike="noStrike">
                          <a:effectLst/>
                        </a:rPr>
                        <a:t>Washeteria</a:t>
                      </a:r>
                      <a:endParaRPr lang="en-US"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CF</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31</a:t>
                      </a:r>
                      <a:endParaRPr lang="en-US" sz="1000" b="0" i="0" u="none" strike="noStrike" dirty="0">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59654</a:t>
                      </a:r>
                      <a:endParaRPr lang="en-US" sz="1000" b="0"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56151</a:t>
                      </a:r>
                      <a:endParaRPr lang="en-US" sz="1000" b="0"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rPr>
                        <a:t>          3,503 </a:t>
                      </a:r>
                      <a:endParaRPr lang="en-US" sz="1000" b="0"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rPr>
                        <a:t>            3,503 </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$2,627.25</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$10.00</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$1,269.84</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4304286"/>
                  </a:ext>
                </a:extLst>
              </a:tr>
              <a:tr h="239636">
                <a:tc>
                  <a:txBody>
                    <a:bodyPr/>
                    <a:lstStyle/>
                    <a:p>
                      <a:pPr algn="l" fontAlgn="b"/>
                      <a:r>
                        <a:rPr lang="en-US" sz="1000" u="none" strike="noStrike">
                          <a:effectLst/>
                        </a:rPr>
                        <a:t>Water treatment</a:t>
                      </a:r>
                      <a:endParaRPr lang="en-US"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CF</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31</a:t>
                      </a:r>
                      <a:endParaRPr lang="en-US" sz="1000" b="0"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dirty="0">
                          <a:effectLst/>
                        </a:rPr>
                        <a:t>49744</a:t>
                      </a:r>
                      <a:endParaRPr lang="en-US" sz="1000" b="0" i="0" u="none" strike="noStrike" dirty="0">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dirty="0">
                          <a:effectLst/>
                        </a:rPr>
                        <a:t>48338</a:t>
                      </a:r>
                      <a:endParaRPr lang="en-US" sz="1000" b="0" i="0" u="none" strike="noStrike" dirty="0">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rPr>
                        <a:t>          1,406 </a:t>
                      </a:r>
                      <a:endParaRPr lang="en-US" sz="1000" b="0"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rPr>
                        <a:t>            1,406 </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$1,054.50</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a:effectLst/>
                        </a:rPr>
                        <a:t>$10.00</a:t>
                      </a:r>
                      <a:endParaRPr lang="en-US" sz="1000" b="1" i="0" u="none" strike="noStrike">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u="none" strike="noStrike" dirty="0">
                          <a:effectLst/>
                        </a:rPr>
                        <a:t>$509.68</a:t>
                      </a:r>
                      <a:endParaRPr lang="en-US" sz="1000" b="1" i="0" u="none" strike="noStrike" dirty="0">
                        <a:solidFill>
                          <a:schemeClr val="tx1">
                            <a:lumMod val="95000"/>
                            <a:lumOff val="5000"/>
                          </a:schemeClr>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03282"/>
                  </a:ext>
                </a:extLst>
              </a:tr>
              <a:tr h="398141">
                <a:tc>
                  <a:txBody>
                    <a:bodyPr/>
                    <a:lstStyle/>
                    <a:p>
                      <a:pPr algn="l" fontAlgn="b"/>
                      <a:r>
                        <a:rPr lang="en-US" sz="1000" u="none" strike="noStrike" dirty="0">
                          <a:effectLst/>
                        </a:rPr>
                        <a:t>Community Facilities Total:</a:t>
                      </a:r>
                      <a:endParaRPr lang="en-US" sz="100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CF</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5,254 </a:t>
                      </a:r>
                      <a:endParaRPr lang="en-US"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r>
                        <a:rPr lang="en-US" sz="1000" u="none" strike="noStrike" dirty="0" smtClean="0">
                          <a:effectLst/>
                        </a:rPr>
                        <a:t> </a:t>
                      </a:r>
                      <a:r>
                        <a:rPr lang="en-US" sz="1000" u="none" strike="noStrike" dirty="0">
                          <a:effectLst/>
                        </a:rPr>
                        <a:t>5,254 </a:t>
                      </a:r>
                      <a:endParaRPr lang="en-US"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$3,940.50</a:t>
                      </a:r>
                      <a:endParaRPr lang="en-US"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smtClean="0">
                          <a:effectLst/>
                        </a:rPr>
                        <a:t>$30.00</a:t>
                      </a:r>
                      <a:endParaRPr lang="en-US"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$1,904.58</a:t>
                      </a:r>
                      <a:endParaRPr lang="en-US"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8186642"/>
                  </a:ext>
                </a:extLst>
              </a:tr>
            </a:tbl>
          </a:graphicData>
        </a:graphic>
      </p:graphicFrame>
      <p:sp>
        <p:nvSpPr>
          <p:cNvPr id="7" name="Rectangle 6"/>
          <p:cNvSpPr/>
          <p:nvPr/>
        </p:nvSpPr>
        <p:spPr>
          <a:xfrm>
            <a:off x="3909059" y="3781124"/>
            <a:ext cx="720091" cy="2811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71488" y="486837"/>
            <a:ext cx="5915025" cy="850474"/>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Community facilities PCE-eligible kWh:</a:t>
            </a:r>
            <a:endParaRPr lang="en-US" dirty="0"/>
          </a:p>
        </p:txBody>
      </p:sp>
    </p:spTree>
    <p:extLst>
      <p:ext uri="{BB962C8B-B14F-4D97-AF65-F5344CB8AC3E}">
        <p14:creationId xmlns:p14="http://schemas.microsoft.com/office/powerpoint/2010/main" val="83871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814223093"/>
              </p:ext>
            </p:extLst>
          </p:nvPr>
        </p:nvGraphicFramePr>
        <p:xfrm>
          <a:off x="220147" y="293370"/>
          <a:ext cx="6476694" cy="8279130"/>
        </p:xfrm>
        <a:graphic>
          <a:graphicData uri="http://schemas.openxmlformats.org/presentationml/2006/ole">
            <mc:AlternateContent xmlns:mc="http://schemas.openxmlformats.org/markup-compatibility/2006">
              <mc:Choice xmlns:v="urn:schemas-microsoft-com:vml" Requires="v">
                <p:oleObj spid="_x0000_s11337" name="Worksheet" r:id="rId3" imgW="11001386" imgH="14058785" progId="Excel.Sheet.12">
                  <p:embed/>
                </p:oleObj>
              </mc:Choice>
              <mc:Fallback>
                <p:oleObj name="Worksheet" r:id="rId3" imgW="11001386" imgH="14058785" progId="Excel.Sheet.12">
                  <p:embed/>
                  <p:pic>
                    <p:nvPicPr>
                      <p:cNvPr id="7" name="Object 6"/>
                      <p:cNvPicPr/>
                      <p:nvPr/>
                    </p:nvPicPr>
                    <p:blipFill>
                      <a:blip r:embed="rId4"/>
                      <a:stretch>
                        <a:fillRect/>
                      </a:stretch>
                    </p:blipFill>
                    <p:spPr>
                      <a:xfrm>
                        <a:off x="220147" y="293370"/>
                        <a:ext cx="6476694" cy="8279130"/>
                      </a:xfrm>
                      <a:prstGeom prst="rect">
                        <a:avLst/>
                      </a:prstGeom>
                    </p:spPr>
                  </p:pic>
                </p:oleObj>
              </mc:Fallback>
            </mc:AlternateContent>
          </a:graphicData>
        </a:graphic>
      </p:graphicFrame>
      <p:sp>
        <p:nvSpPr>
          <p:cNvPr id="4" name="Rectangle 3"/>
          <p:cNvSpPr/>
          <p:nvPr/>
        </p:nvSpPr>
        <p:spPr>
          <a:xfrm>
            <a:off x="65453" y="1255922"/>
            <a:ext cx="6433851" cy="384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TextBox 4"/>
          <p:cNvSpPr txBox="1"/>
          <p:nvPr/>
        </p:nvSpPr>
        <p:spPr>
          <a:xfrm>
            <a:off x="209130" y="1509311"/>
            <a:ext cx="6444868" cy="3339376"/>
          </a:xfrm>
          <a:prstGeom prst="rect">
            <a:avLst/>
          </a:prstGeom>
          <a:noFill/>
        </p:spPr>
        <p:txBody>
          <a:bodyPr wrap="square" rtlCol="0">
            <a:spAutoFit/>
          </a:bodyPr>
          <a:lstStyle/>
          <a:p>
            <a:pPr>
              <a:spcAft>
                <a:spcPts val="600"/>
              </a:spcAft>
            </a:pPr>
            <a:r>
              <a:rPr lang="en-US" sz="1400" dirty="0" smtClean="0"/>
              <a:t>While streetlights are not required to be metered to be eligible for PCE reimbursement, it is always good to meter all customers. Metering allows the utility to account for all kWhs that are generated and can inform the community if lights are on unnecessarily, which wastes electricity. </a:t>
            </a:r>
          </a:p>
          <a:p>
            <a:pPr>
              <a:spcAft>
                <a:spcPts val="600"/>
              </a:spcAft>
            </a:pPr>
            <a:r>
              <a:rPr lang="en-US" sz="1400" dirty="0" smtClean="0"/>
              <a:t>If a community decides to not meter its streetlights, a calculation can be used to estimate the average monthly consumption from the streetlights. The section below entitled “Streetlights” provides the calculation. You only need to have the wattage of the bulbs and the number of lights. To use the calculator fill in the values in the yellow cells. If the streetlights do not all have the same wattage, you will need to do the calculation for each different wattage. </a:t>
            </a:r>
            <a:endParaRPr lang="en-US" sz="1400" dirty="0"/>
          </a:p>
          <a:p>
            <a:pPr>
              <a:spcAft>
                <a:spcPts val="600"/>
              </a:spcAft>
            </a:pPr>
            <a:r>
              <a:rPr lang="en-US" sz="1400" dirty="0" smtClean="0"/>
              <a:t>The “Eligible kWh” should be included on the customer ledger under Community Facilities.</a:t>
            </a:r>
          </a:p>
          <a:p>
            <a:pPr>
              <a:spcAft>
                <a:spcPts val="600"/>
              </a:spcAft>
            </a:pPr>
            <a:r>
              <a:rPr lang="en-US" sz="1400" dirty="0" smtClean="0"/>
              <a:t>Disregard the two rows below the calculator. This section to be disregarded is circled below.</a:t>
            </a:r>
          </a:p>
        </p:txBody>
      </p:sp>
      <p:sp>
        <p:nvSpPr>
          <p:cNvPr id="6" name="Rectangle 5"/>
          <p:cNvSpPr/>
          <p:nvPr/>
        </p:nvSpPr>
        <p:spPr>
          <a:xfrm>
            <a:off x="137291" y="6346248"/>
            <a:ext cx="6559550" cy="2226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 name="Slide Number Placeholder 1"/>
          <p:cNvSpPr>
            <a:spLocks noGrp="1"/>
          </p:cNvSpPr>
          <p:nvPr>
            <p:ph type="sldNum" sz="quarter" idx="12"/>
          </p:nvPr>
        </p:nvSpPr>
        <p:spPr/>
        <p:txBody>
          <a:bodyPr/>
          <a:lstStyle/>
          <a:p>
            <a:fld id="{ECADE992-9FDF-4B74-8D6E-F424AE8AE582}" type="slidenum">
              <a:rPr lang="en-US" sz="1000" smtClean="0">
                <a:solidFill>
                  <a:schemeClr val="tx1"/>
                </a:solidFill>
              </a:rPr>
              <a:t>25</a:t>
            </a:fld>
            <a:endParaRPr lang="en-US" sz="1000">
              <a:solidFill>
                <a:schemeClr val="tx1"/>
              </a:solidFill>
            </a:endParaRPr>
          </a:p>
        </p:txBody>
      </p:sp>
      <p:sp>
        <p:nvSpPr>
          <p:cNvPr id="7" name="Oval 6"/>
          <p:cNvSpPr/>
          <p:nvPr/>
        </p:nvSpPr>
        <p:spPr>
          <a:xfrm>
            <a:off x="331470" y="5886450"/>
            <a:ext cx="5383529" cy="560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331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488" y="486837"/>
            <a:ext cx="5915025" cy="701884"/>
          </a:xfrm>
        </p:spPr>
        <p:txBody>
          <a:bodyPr/>
          <a:lstStyle/>
          <a:p>
            <a:r>
              <a:rPr lang="en-US" dirty="0" smtClean="0"/>
              <a:t>Checklist before submitting UMR</a:t>
            </a:r>
            <a:endParaRPr lang="en-US" dirty="0"/>
          </a:p>
        </p:txBody>
      </p:sp>
      <p:sp>
        <p:nvSpPr>
          <p:cNvPr id="4" name="Content Placeholder 3"/>
          <p:cNvSpPr>
            <a:spLocks noGrp="1"/>
          </p:cNvSpPr>
          <p:nvPr>
            <p:ph idx="1"/>
          </p:nvPr>
        </p:nvSpPr>
        <p:spPr>
          <a:xfrm>
            <a:off x="471488" y="1325880"/>
            <a:ext cx="5915025" cy="6910071"/>
          </a:xfrm>
        </p:spPr>
        <p:txBody>
          <a:bodyPr/>
          <a:lstStyle/>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 Signed</a:t>
            </a:r>
            <a:endParaRPr lang="en-US" dirty="0" smtClean="0"/>
          </a:p>
          <a:p>
            <a:pPr>
              <a:buFont typeface="Wingdings" panose="05000000000000000000" pitchFamily="2" charset="2"/>
              <a:buChar char="q"/>
            </a:pPr>
            <a:r>
              <a:rPr lang="en-US" dirty="0" smtClean="0"/>
              <a:t> Customer ledger included</a:t>
            </a:r>
          </a:p>
          <a:p>
            <a:pPr>
              <a:buFont typeface="Wingdings" panose="05000000000000000000" pitchFamily="2" charset="2"/>
              <a:buChar char="q"/>
            </a:pPr>
            <a:r>
              <a:rPr lang="en-US" dirty="0" smtClean="0"/>
              <a:t> </a:t>
            </a:r>
            <a:r>
              <a:rPr lang="en-US" smtClean="0"/>
              <a:t>Reasonable values</a:t>
            </a:r>
            <a:endParaRPr lang="en-US" dirty="0" smtClean="0"/>
          </a:p>
          <a:p>
            <a:endParaRPr lang="en-US" dirty="0"/>
          </a:p>
        </p:txBody>
      </p:sp>
      <p:sp>
        <p:nvSpPr>
          <p:cNvPr id="2" name="Slide Number Placeholder 1"/>
          <p:cNvSpPr>
            <a:spLocks noGrp="1"/>
          </p:cNvSpPr>
          <p:nvPr>
            <p:ph type="sldNum" sz="quarter" idx="12"/>
          </p:nvPr>
        </p:nvSpPr>
        <p:spPr/>
        <p:txBody>
          <a:bodyPr/>
          <a:lstStyle/>
          <a:p>
            <a:fld id="{ECADE992-9FDF-4B74-8D6E-F424AE8AE582}" type="slidenum">
              <a:rPr lang="en-US" sz="1000" smtClean="0">
                <a:solidFill>
                  <a:schemeClr val="tx1"/>
                </a:solidFill>
              </a:rPr>
              <a:t>26</a:t>
            </a:fld>
            <a:endParaRPr lang="en-US" sz="1000">
              <a:solidFill>
                <a:schemeClr val="tx1"/>
              </a:solidFill>
            </a:endParaRPr>
          </a:p>
        </p:txBody>
      </p:sp>
    </p:spTree>
    <p:extLst>
      <p:ext uri="{BB962C8B-B14F-4D97-AF65-F5344CB8AC3E}">
        <p14:creationId xmlns:p14="http://schemas.microsoft.com/office/powerpoint/2010/main" val="333632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Utility Monthly Report (UMR)</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CADE992-9FDF-4B74-8D6E-F424AE8AE582}" type="slidenum">
              <a:rPr lang="en-US" sz="1000" smtClean="0">
                <a:solidFill>
                  <a:schemeClr val="tx1"/>
                </a:solidFill>
              </a:rPr>
              <a:t>3</a:t>
            </a:fld>
            <a:endParaRPr lang="en-US" sz="1000" dirty="0">
              <a:solidFill>
                <a:schemeClr val="tx1"/>
              </a:solidFill>
            </a:endParaRPr>
          </a:p>
        </p:txBody>
      </p:sp>
    </p:spTree>
    <p:extLst>
      <p:ext uri="{BB962C8B-B14F-4D97-AF65-F5344CB8AC3E}">
        <p14:creationId xmlns:p14="http://schemas.microsoft.com/office/powerpoint/2010/main" val="413397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1488" y="525780"/>
            <a:ext cx="5915025" cy="7710171"/>
          </a:xfrm>
        </p:spPr>
        <p:txBody>
          <a:bodyPr>
            <a:normAutofit/>
          </a:bodyPr>
          <a:lstStyle/>
          <a:p>
            <a:pPr marL="0" indent="0">
              <a:spcAft>
                <a:spcPts val="1200"/>
              </a:spcAft>
              <a:buNone/>
            </a:pPr>
            <a:r>
              <a:rPr lang="en-US" sz="1400" dirty="0" smtClean="0"/>
              <a:t>The Utility Monthly Report (UMR) includes the information required for AEA to process PCE reimbursement as well other data required per statute and regulation. By providing accurate information on the UMR, a utility can make it easier to process. If a utility submits data</a:t>
            </a:r>
            <a:r>
              <a:rPr lang="en-US" sz="1400" dirty="0"/>
              <a:t> </a:t>
            </a:r>
            <a:r>
              <a:rPr lang="en-US" sz="1400" dirty="0" smtClean="0"/>
              <a:t>that is incorrect, contradictory, or otherwise difficult to understand, AEA will have to contact the utility for additional and/or clarifying information. This will slow down processing of payments and cause the utility to spend time and money to respond to questions by phone and/or email. </a:t>
            </a:r>
          </a:p>
          <a:p>
            <a:pPr marL="0" indent="0">
              <a:spcAft>
                <a:spcPts val="1200"/>
              </a:spcAft>
              <a:buNone/>
            </a:pPr>
            <a:r>
              <a:rPr lang="en-US" sz="1400" dirty="0" smtClean="0"/>
              <a:t>The are now two ways that a utility can submit the information to AEA:</a:t>
            </a:r>
          </a:p>
          <a:p>
            <a:pPr lvl="1">
              <a:spcAft>
                <a:spcPts val="1200"/>
              </a:spcAft>
            </a:pPr>
            <a:r>
              <a:rPr lang="en-US" sz="1400" dirty="0" smtClean="0"/>
              <a:t>Standardized UMR in an Microsoft Excel format provided by AEA to each utility—can be submitted by </a:t>
            </a:r>
            <a:r>
              <a:rPr lang="en-US" sz="1400" dirty="0" smtClean="0">
                <a:solidFill>
                  <a:srgbClr val="FF0000"/>
                </a:solidFill>
              </a:rPr>
              <a:t>EMAIL? SNAIL MAIL?</a:t>
            </a:r>
          </a:p>
          <a:p>
            <a:pPr lvl="1">
              <a:spcAft>
                <a:spcPts val="1200"/>
              </a:spcAft>
            </a:pPr>
            <a:r>
              <a:rPr lang="en-US" sz="1400" dirty="0" smtClean="0"/>
              <a:t>Online PCE portal</a:t>
            </a:r>
          </a:p>
          <a:p>
            <a:pPr marL="0" indent="0">
              <a:spcAft>
                <a:spcPts val="1200"/>
              </a:spcAft>
              <a:buNone/>
            </a:pPr>
            <a:r>
              <a:rPr lang="en-US" sz="1400" dirty="0" smtClean="0"/>
              <a:t>For the purpose of this guide, we will be using the Microsoft Excel version of the UMR. The online PCE portal requires the same information as the Excel version, just in a different format. If you are interested in learning more about the online PCE port, </a:t>
            </a:r>
            <a:r>
              <a:rPr lang="en-US" sz="1400" dirty="0" smtClean="0">
                <a:solidFill>
                  <a:srgbClr val="FF0000"/>
                </a:solidFill>
              </a:rPr>
              <a:t>please see…..</a:t>
            </a:r>
          </a:p>
          <a:p>
            <a:pPr marL="0" indent="0">
              <a:spcAft>
                <a:spcPts val="1200"/>
              </a:spcAft>
              <a:buNone/>
            </a:pPr>
            <a:r>
              <a:rPr lang="en-US" sz="1400" dirty="0" smtClean="0"/>
              <a:t>The UMR is split into several sections over two pages. The first page has six sections that need to be completed. The information for the sections summarizes information from a number of different sources that the utility is required to keep for several years. This information provides the basis amount of PCE reimbursement provided to the utility.</a:t>
            </a:r>
          </a:p>
          <a:p>
            <a:pPr marL="0" indent="0">
              <a:spcAft>
                <a:spcPts val="1200"/>
              </a:spcAft>
              <a:buNone/>
            </a:pPr>
            <a:r>
              <a:rPr lang="en-US" sz="1400" dirty="0" smtClean="0"/>
              <a:t>The second page is specific to community facilities and streetlights (which are also eligible for PCE reimbursement). </a:t>
            </a:r>
            <a:r>
              <a:rPr lang="en-US" sz="1400" dirty="0"/>
              <a:t>Page 2 is not required but can be helpful for filling out Section </a:t>
            </a:r>
            <a:r>
              <a:rPr lang="en-US" sz="1400" dirty="0" smtClean="0"/>
              <a:t>D on Page 1. </a:t>
            </a:r>
          </a:p>
          <a:p>
            <a:pPr marL="0" indent="0">
              <a:spcAft>
                <a:spcPts val="1200"/>
              </a:spcAft>
              <a:buNone/>
            </a:pPr>
            <a:r>
              <a:rPr lang="en-US" sz="1400" dirty="0" smtClean="0"/>
              <a:t>The rest of this guide will use the two pages of the UMR, whiting out the sections of the form to focus on one specific section. Additional pages may be included that show where the data is to be found on other documents—such as the customer ledger or powerhouse log. </a:t>
            </a:r>
          </a:p>
        </p:txBody>
      </p:sp>
      <p:sp>
        <p:nvSpPr>
          <p:cNvPr id="2" name="Slide Number Placeholder 1"/>
          <p:cNvSpPr>
            <a:spLocks noGrp="1"/>
          </p:cNvSpPr>
          <p:nvPr>
            <p:ph type="sldNum" sz="quarter" idx="12"/>
          </p:nvPr>
        </p:nvSpPr>
        <p:spPr/>
        <p:txBody>
          <a:bodyPr/>
          <a:lstStyle/>
          <a:p>
            <a:fld id="{ECADE992-9FDF-4B74-8D6E-F424AE8AE582}" type="slidenum">
              <a:rPr lang="en-US" sz="1000" smtClean="0">
                <a:solidFill>
                  <a:schemeClr val="tx1"/>
                </a:solidFill>
              </a:rPr>
              <a:t>4</a:t>
            </a:fld>
            <a:endParaRPr lang="en-US" sz="1000" dirty="0">
              <a:solidFill>
                <a:schemeClr val="tx1"/>
              </a:solidFill>
            </a:endParaRPr>
          </a:p>
        </p:txBody>
      </p:sp>
    </p:spTree>
    <p:extLst>
      <p:ext uri="{BB962C8B-B14F-4D97-AF65-F5344CB8AC3E}">
        <p14:creationId xmlns:p14="http://schemas.microsoft.com/office/powerpoint/2010/main" val="317775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760889244"/>
              </p:ext>
            </p:extLst>
          </p:nvPr>
        </p:nvGraphicFramePr>
        <p:xfrm>
          <a:off x="297456" y="263010"/>
          <a:ext cx="6236676" cy="8583810"/>
        </p:xfrm>
        <a:graphic>
          <a:graphicData uri="http://schemas.openxmlformats.org/presentationml/2006/ole">
            <mc:AlternateContent xmlns:mc="http://schemas.openxmlformats.org/markup-compatibility/2006">
              <mc:Choice xmlns:v="urn:schemas-microsoft-com:vml" Requires="v">
                <p:oleObj spid="_x0000_s2124" name="Worksheet" r:id="rId3" imgW="11020328" imgH="15173497" progId="Excel.Sheet.12">
                  <p:embed/>
                </p:oleObj>
              </mc:Choice>
              <mc:Fallback>
                <p:oleObj name="Worksheet" r:id="rId3" imgW="11020328" imgH="15173497" progId="Excel.Sheet.12">
                  <p:embed/>
                  <p:pic>
                    <p:nvPicPr>
                      <p:cNvPr id="0" name=""/>
                      <p:cNvPicPr/>
                      <p:nvPr/>
                    </p:nvPicPr>
                    <p:blipFill>
                      <a:blip r:embed="rId4"/>
                      <a:stretch>
                        <a:fillRect/>
                      </a:stretch>
                    </p:blipFill>
                    <p:spPr>
                      <a:xfrm>
                        <a:off x="297456" y="263010"/>
                        <a:ext cx="6236676" cy="858381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CADE992-9FDF-4B74-8D6E-F424AE8AE582}" type="slidenum">
              <a:rPr lang="en-US" sz="1000" smtClean="0">
                <a:solidFill>
                  <a:schemeClr val="tx1"/>
                </a:solidFill>
              </a:rPr>
              <a:t>5</a:t>
            </a:fld>
            <a:endParaRPr lang="en-US" sz="1000" dirty="0">
              <a:solidFill>
                <a:schemeClr val="tx1"/>
              </a:solidFill>
            </a:endParaRPr>
          </a:p>
        </p:txBody>
      </p:sp>
    </p:spTree>
    <p:extLst>
      <p:ext uri="{BB962C8B-B14F-4D97-AF65-F5344CB8AC3E}">
        <p14:creationId xmlns:p14="http://schemas.microsoft.com/office/powerpoint/2010/main" val="131771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90195281"/>
              </p:ext>
            </p:extLst>
          </p:nvPr>
        </p:nvGraphicFramePr>
        <p:xfrm>
          <a:off x="303213" y="287146"/>
          <a:ext cx="6554787" cy="7061200"/>
        </p:xfrm>
        <a:graphic>
          <a:graphicData uri="http://schemas.openxmlformats.org/presentationml/2006/ole">
            <mc:AlternateContent xmlns:mc="http://schemas.openxmlformats.org/markup-compatibility/2006">
              <mc:Choice xmlns:v="urn:schemas-microsoft-com:vml" Requires="v">
                <p:oleObj spid="_x0000_s4169" name="Worksheet" r:id="rId3" imgW="11001386" imgH="11848973" progId="Excel.Sheet.12">
                  <p:embed/>
                </p:oleObj>
              </mc:Choice>
              <mc:Fallback>
                <p:oleObj name="Worksheet" r:id="rId3" imgW="11001386" imgH="11848973" progId="Excel.Sheet.12">
                  <p:embed/>
                  <p:pic>
                    <p:nvPicPr>
                      <p:cNvPr id="3" name="Object 2"/>
                      <p:cNvPicPr/>
                      <p:nvPr/>
                    </p:nvPicPr>
                    <p:blipFill>
                      <a:blip r:embed="rId4"/>
                      <a:stretch>
                        <a:fillRect/>
                      </a:stretch>
                    </p:blipFill>
                    <p:spPr>
                      <a:xfrm>
                        <a:off x="303213" y="287146"/>
                        <a:ext cx="6554787" cy="7061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CADE992-9FDF-4B74-8D6E-F424AE8AE582}" type="slidenum">
              <a:rPr lang="en-US" sz="1000" smtClean="0">
                <a:solidFill>
                  <a:schemeClr val="tx1"/>
                </a:solidFill>
              </a:rPr>
              <a:t>6</a:t>
            </a:fld>
            <a:endParaRPr lang="en-US" sz="1000" dirty="0">
              <a:solidFill>
                <a:schemeClr val="tx1"/>
              </a:solidFill>
            </a:endParaRPr>
          </a:p>
        </p:txBody>
      </p:sp>
    </p:spTree>
    <p:extLst>
      <p:ext uri="{BB962C8B-B14F-4D97-AF65-F5344CB8AC3E}">
        <p14:creationId xmlns:p14="http://schemas.microsoft.com/office/powerpoint/2010/main" val="189064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Filling in the UMR</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ECADE992-9FDF-4B74-8D6E-F424AE8AE582}" type="slidenum">
              <a:rPr lang="en-US" sz="1000" smtClean="0">
                <a:solidFill>
                  <a:schemeClr val="tx1"/>
                </a:solidFill>
              </a:rPr>
              <a:t>7</a:t>
            </a:fld>
            <a:endParaRPr lang="en-US" sz="1000" dirty="0">
              <a:solidFill>
                <a:schemeClr val="tx1"/>
              </a:solidFill>
            </a:endParaRPr>
          </a:p>
        </p:txBody>
      </p:sp>
    </p:spTree>
    <p:extLst>
      <p:ext uri="{BB962C8B-B14F-4D97-AF65-F5344CB8AC3E}">
        <p14:creationId xmlns:p14="http://schemas.microsoft.com/office/powerpoint/2010/main" val="339894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327309357"/>
              </p:ext>
            </p:extLst>
          </p:nvPr>
        </p:nvGraphicFramePr>
        <p:xfrm>
          <a:off x="272667" y="264326"/>
          <a:ext cx="6309341" cy="2661754"/>
        </p:xfrm>
        <a:graphic>
          <a:graphicData uri="http://schemas.openxmlformats.org/presentationml/2006/ole">
            <mc:AlternateContent xmlns:mc="http://schemas.openxmlformats.org/markup-compatibility/2006">
              <mc:Choice xmlns:v="urn:schemas-microsoft-com:vml" Requires="v">
                <p:oleObj spid="_x0000_s5196" name="Worksheet" r:id="rId3" imgW="11020328" imgH="4648073" progId="Excel.Sheet.12">
                  <p:embed/>
                </p:oleObj>
              </mc:Choice>
              <mc:Fallback>
                <p:oleObj name="Worksheet" r:id="rId3" imgW="11020328" imgH="4648073" progId="Excel.Sheet.12">
                  <p:embed/>
                  <p:pic>
                    <p:nvPicPr>
                      <p:cNvPr id="4" name="Object 3"/>
                      <p:cNvPicPr/>
                      <p:nvPr/>
                    </p:nvPicPr>
                    <p:blipFill>
                      <a:blip r:embed="rId4"/>
                      <a:stretch>
                        <a:fillRect/>
                      </a:stretch>
                    </p:blipFill>
                    <p:spPr>
                      <a:xfrm>
                        <a:off x="272667" y="264326"/>
                        <a:ext cx="6309341" cy="2661754"/>
                      </a:xfrm>
                      <a:prstGeom prst="rect">
                        <a:avLst/>
                      </a:prstGeom>
                    </p:spPr>
                  </p:pic>
                </p:oleObj>
              </mc:Fallback>
            </mc:AlternateContent>
          </a:graphicData>
        </a:graphic>
      </p:graphicFrame>
      <p:sp>
        <p:nvSpPr>
          <p:cNvPr id="2" name="Rectangle 1"/>
          <p:cNvSpPr/>
          <p:nvPr/>
        </p:nvSpPr>
        <p:spPr>
          <a:xfrm>
            <a:off x="297455" y="2159306"/>
            <a:ext cx="6433851" cy="685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 name="TextBox 3"/>
          <p:cNvSpPr txBox="1"/>
          <p:nvPr/>
        </p:nvSpPr>
        <p:spPr>
          <a:xfrm>
            <a:off x="272667" y="2303765"/>
            <a:ext cx="6444868" cy="3108543"/>
          </a:xfrm>
          <a:prstGeom prst="rect">
            <a:avLst/>
          </a:prstGeom>
          <a:noFill/>
          <a:ln>
            <a:solidFill>
              <a:schemeClr val="accent1">
                <a:shade val="50000"/>
              </a:schemeClr>
            </a:solidFill>
          </a:ln>
        </p:spPr>
        <p:txBody>
          <a:bodyPr wrap="square" rtlCol="0">
            <a:spAutoFit/>
          </a:bodyPr>
          <a:lstStyle/>
          <a:p>
            <a:pPr marL="285750" indent="-285750">
              <a:buFont typeface="Arial" panose="020B0604020202020204" pitchFamily="34" charset="0"/>
              <a:buChar char="•"/>
            </a:pPr>
            <a:r>
              <a:rPr lang="en-US" sz="1400" b="1" dirty="0" smtClean="0"/>
              <a:t>Billing Period</a:t>
            </a:r>
            <a:r>
              <a:rPr lang="en-US" sz="1400" dirty="0" smtClean="0"/>
              <a:t>: Dates of beginning and end of billing period. Start the day after the end of the previous billing period. Consistent with meter reading</a:t>
            </a:r>
          </a:p>
          <a:p>
            <a:pPr marL="285750" indent="-285750">
              <a:buFont typeface="Arial" panose="020B0604020202020204" pitchFamily="34" charset="0"/>
              <a:buChar char="•"/>
            </a:pPr>
            <a:r>
              <a:rPr lang="en-US" sz="1400" b="1" dirty="0" smtClean="0"/>
              <a:t>Number of Days</a:t>
            </a:r>
            <a:r>
              <a:rPr lang="en-US" sz="1400" dirty="0" smtClean="0"/>
              <a:t>: [no more than 31 days]. 12 per year required. </a:t>
            </a:r>
            <a:r>
              <a:rPr lang="en-US" sz="1400" dirty="0" smtClean="0">
                <a:solidFill>
                  <a:srgbClr val="FF0000"/>
                </a:solidFill>
              </a:rPr>
              <a:t>[What happens if more than 31?]</a:t>
            </a:r>
          </a:p>
          <a:p>
            <a:pPr marL="285750" indent="-285750">
              <a:buFont typeface="Arial" panose="020B0604020202020204" pitchFamily="34" charset="0"/>
              <a:buChar char="•"/>
            </a:pPr>
            <a:r>
              <a:rPr lang="en-US" sz="1400" b="1" dirty="0" smtClean="0"/>
              <a:t>Meters read</a:t>
            </a:r>
            <a:r>
              <a:rPr lang="en-US" sz="1400" dirty="0" smtClean="0"/>
              <a:t>: meter reading sheet. Consistent throughout year, same day of the month.</a:t>
            </a:r>
          </a:p>
          <a:p>
            <a:pPr marL="285750" indent="-285750">
              <a:buFont typeface="Arial" panose="020B0604020202020204" pitchFamily="34" charset="0"/>
              <a:buChar char="•"/>
            </a:pPr>
            <a:r>
              <a:rPr lang="en-US" sz="1400" b="1" dirty="0"/>
              <a:t>Bills mailed</a:t>
            </a:r>
            <a:r>
              <a:rPr lang="en-US" sz="1400" dirty="0"/>
              <a:t>: Date, not more than 10 days after meter readings (end of billing period)</a:t>
            </a:r>
          </a:p>
          <a:p>
            <a:pPr marL="285750" indent="-285750">
              <a:buFont typeface="Arial" panose="020B0604020202020204" pitchFamily="34" charset="0"/>
              <a:buChar char="•"/>
            </a:pPr>
            <a:r>
              <a:rPr lang="en-US" sz="1400" b="1" dirty="0" smtClean="0"/>
              <a:t>Regulated</a:t>
            </a:r>
            <a:r>
              <a:rPr lang="en-US" sz="1400" dirty="0" smtClean="0"/>
              <a:t> </a:t>
            </a:r>
            <a:r>
              <a:rPr lang="en-US" sz="1400" b="1" dirty="0" smtClean="0"/>
              <a:t>(Yes/No)</a:t>
            </a:r>
            <a:r>
              <a:rPr lang="en-US" sz="1400" dirty="0" smtClean="0"/>
              <a:t>: Economically regulated. RCA must approve rates </a:t>
            </a:r>
            <a:r>
              <a:rPr lang="en-US" sz="1400" dirty="0" smtClean="0">
                <a:solidFill>
                  <a:srgbClr val="FF0000"/>
                </a:solidFill>
              </a:rPr>
              <a:t>[why do we need this?]</a:t>
            </a:r>
          </a:p>
          <a:p>
            <a:pPr marL="285750" indent="-285750">
              <a:buFont typeface="Arial" panose="020B0604020202020204" pitchFamily="34" charset="0"/>
              <a:buChar char="•"/>
            </a:pPr>
            <a:r>
              <a:rPr lang="en-US" sz="1400" dirty="0" smtClean="0"/>
              <a:t>Utility contact information:</a:t>
            </a:r>
          </a:p>
          <a:p>
            <a:pPr marL="285750" indent="-285750">
              <a:buFont typeface="Arial" panose="020B0604020202020204" pitchFamily="34" charset="0"/>
              <a:buChar char="•"/>
            </a:pPr>
            <a:r>
              <a:rPr lang="en-US" sz="1400" dirty="0" smtClean="0"/>
              <a:t>If anything has changed, send to AEA in writing. Contact name, phone, email, person who fill out form and can answer questions.</a:t>
            </a:r>
            <a:r>
              <a:rPr lang="en-US" sz="1400" dirty="0" smtClean="0">
                <a:solidFill>
                  <a:srgbClr val="FF0000"/>
                </a:solidFill>
              </a:rPr>
              <a:t> [do we have a database of contact info?] [should this be a utility person or the contractor, if there is one?]</a:t>
            </a:r>
            <a:endParaRPr lang="en-US" sz="1400" dirty="0">
              <a:solidFill>
                <a:srgbClr val="FF0000"/>
              </a:solidFill>
            </a:endParaRPr>
          </a:p>
        </p:txBody>
      </p:sp>
      <p:sp>
        <p:nvSpPr>
          <p:cNvPr id="5" name="Slide Number Placeholder 4"/>
          <p:cNvSpPr>
            <a:spLocks noGrp="1"/>
          </p:cNvSpPr>
          <p:nvPr>
            <p:ph type="sldNum" sz="quarter" idx="12"/>
          </p:nvPr>
        </p:nvSpPr>
        <p:spPr/>
        <p:txBody>
          <a:bodyPr/>
          <a:lstStyle/>
          <a:p>
            <a:fld id="{ECADE992-9FDF-4B74-8D6E-F424AE8AE582}" type="slidenum">
              <a:rPr lang="en-US" sz="1000" smtClean="0">
                <a:solidFill>
                  <a:schemeClr val="tx1"/>
                </a:solidFill>
              </a:rPr>
              <a:t>8</a:t>
            </a:fld>
            <a:endParaRPr lang="en-US" sz="1000" dirty="0">
              <a:solidFill>
                <a:schemeClr val="tx1"/>
              </a:solidFill>
            </a:endParaRPr>
          </a:p>
        </p:txBody>
      </p:sp>
    </p:spTree>
    <p:extLst>
      <p:ext uri="{BB962C8B-B14F-4D97-AF65-F5344CB8AC3E}">
        <p14:creationId xmlns:p14="http://schemas.microsoft.com/office/powerpoint/2010/main" val="316561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08112552"/>
              </p:ext>
            </p:extLst>
          </p:nvPr>
        </p:nvGraphicFramePr>
        <p:xfrm>
          <a:off x="272667" y="264326"/>
          <a:ext cx="6309341" cy="2661754"/>
        </p:xfrm>
        <a:graphic>
          <a:graphicData uri="http://schemas.openxmlformats.org/presentationml/2006/ole">
            <mc:AlternateContent xmlns:mc="http://schemas.openxmlformats.org/markup-compatibility/2006">
              <mc:Choice xmlns:v="urn:schemas-microsoft-com:vml" Requires="v">
                <p:oleObj spid="_x0000_s6223" name="Worksheet" r:id="rId3" imgW="11020328" imgH="4648073" progId="Excel.Sheet.12">
                  <p:embed/>
                </p:oleObj>
              </mc:Choice>
              <mc:Fallback>
                <p:oleObj name="Worksheet" r:id="rId3" imgW="11020328" imgH="4648073" progId="Excel.Sheet.12">
                  <p:embed/>
                  <p:pic>
                    <p:nvPicPr>
                      <p:cNvPr id="6" name="Object 5"/>
                      <p:cNvPicPr/>
                      <p:nvPr/>
                    </p:nvPicPr>
                    <p:blipFill>
                      <a:blip r:embed="rId4"/>
                      <a:stretch>
                        <a:fillRect/>
                      </a:stretch>
                    </p:blipFill>
                    <p:spPr>
                      <a:xfrm>
                        <a:off x="272667" y="264326"/>
                        <a:ext cx="6309341" cy="2661754"/>
                      </a:xfrm>
                      <a:prstGeom prst="rect">
                        <a:avLst/>
                      </a:prstGeom>
                    </p:spPr>
                  </p:pic>
                </p:oleObj>
              </mc:Fallback>
            </mc:AlternateContent>
          </a:graphicData>
        </a:graphic>
      </p:graphicFrame>
      <p:sp>
        <p:nvSpPr>
          <p:cNvPr id="2" name="Rectangle 1"/>
          <p:cNvSpPr/>
          <p:nvPr/>
        </p:nvSpPr>
        <p:spPr>
          <a:xfrm>
            <a:off x="220147" y="947451"/>
            <a:ext cx="6433851" cy="123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Rectangle 4"/>
          <p:cNvSpPr/>
          <p:nvPr/>
        </p:nvSpPr>
        <p:spPr>
          <a:xfrm>
            <a:off x="272667" y="2924726"/>
            <a:ext cx="6433851" cy="6037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 name="TextBox 3"/>
          <p:cNvSpPr txBox="1"/>
          <p:nvPr/>
        </p:nvSpPr>
        <p:spPr>
          <a:xfrm>
            <a:off x="267158" y="3132371"/>
            <a:ext cx="6444868" cy="2677656"/>
          </a:xfrm>
          <a:prstGeom prst="rect">
            <a:avLst/>
          </a:prstGeom>
          <a:noFill/>
          <a:ln>
            <a:solidFill>
              <a:schemeClr val="accent1">
                <a:shade val="50000"/>
              </a:schemeClr>
            </a:solidFill>
          </a:ln>
        </p:spPr>
        <p:txBody>
          <a:bodyPr wrap="square" rtlCol="0">
            <a:spAutoFit/>
          </a:bodyPr>
          <a:lstStyle/>
          <a:p>
            <a:r>
              <a:rPr lang="en-US" sz="1400" b="1" i="1" dirty="0" smtClean="0"/>
              <a:t>DCCED certified community population</a:t>
            </a:r>
            <a:r>
              <a:rPr lang="en-US" sz="1400" dirty="0" smtClean="0"/>
              <a:t>: The population is provided by AEA at beginning of fiscal year (July). The population is used to determine the eligible kWh for community facilities.</a:t>
            </a:r>
            <a:r>
              <a:rPr lang="en-US" sz="1400" dirty="0" smtClean="0">
                <a:solidFill>
                  <a:srgbClr val="FF0000"/>
                </a:solidFill>
              </a:rPr>
              <a:t> [Does the green indicate that it is already included on the sheet?]</a:t>
            </a:r>
          </a:p>
          <a:p>
            <a:endParaRPr lang="en-US" sz="1400" dirty="0" smtClean="0"/>
          </a:p>
          <a:p>
            <a:r>
              <a:rPr lang="en-US" sz="1400" b="1" dirty="0" smtClean="0"/>
              <a:t>No. of customers</a:t>
            </a:r>
            <a:r>
              <a:rPr lang="en-US" sz="1400" dirty="0" smtClean="0"/>
              <a:t>: The number of customers by class will be found on the customer ledger. On a monthly basis, the utility should update the customer ledger—removing customers as accounts close</a:t>
            </a:r>
            <a:r>
              <a:rPr lang="en-US" sz="1400" dirty="0"/>
              <a:t> </a:t>
            </a:r>
            <a:r>
              <a:rPr lang="en-US" sz="1400" dirty="0" smtClean="0"/>
              <a:t>and adding new customers when appropriate. Include donated/unbilled customers. This should be only count unique customers—if a customer has multiple meters, they should only be counted once.</a:t>
            </a:r>
          </a:p>
          <a:p>
            <a:endParaRPr lang="en-US" sz="1400" dirty="0" smtClean="0"/>
          </a:p>
          <a:p>
            <a:r>
              <a:rPr lang="en-US" sz="1400" dirty="0" smtClean="0"/>
              <a:t>If using Excel form, the “Total” automatically adds in the green cell.</a:t>
            </a:r>
          </a:p>
          <a:p>
            <a:endParaRPr lang="en-US" sz="1400" dirty="0"/>
          </a:p>
        </p:txBody>
      </p:sp>
      <p:sp>
        <p:nvSpPr>
          <p:cNvPr id="6" name="Slide Number Placeholder 5"/>
          <p:cNvSpPr>
            <a:spLocks noGrp="1"/>
          </p:cNvSpPr>
          <p:nvPr>
            <p:ph type="sldNum" sz="quarter" idx="12"/>
          </p:nvPr>
        </p:nvSpPr>
        <p:spPr/>
        <p:txBody>
          <a:bodyPr/>
          <a:lstStyle/>
          <a:p>
            <a:fld id="{ECADE992-9FDF-4B74-8D6E-F424AE8AE582}" type="slidenum">
              <a:rPr lang="en-US" sz="1000" smtClean="0">
                <a:solidFill>
                  <a:schemeClr val="tx1"/>
                </a:solidFill>
              </a:rPr>
              <a:t>9</a:t>
            </a:fld>
            <a:endParaRPr lang="en-US" sz="1000" dirty="0">
              <a:solidFill>
                <a:schemeClr val="tx1"/>
              </a:solidFill>
            </a:endParaRPr>
          </a:p>
        </p:txBody>
      </p:sp>
    </p:spTree>
    <p:extLst>
      <p:ext uri="{BB962C8B-B14F-4D97-AF65-F5344CB8AC3E}">
        <p14:creationId xmlns:p14="http://schemas.microsoft.com/office/powerpoint/2010/main" val="3808174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1118</TotalTime>
  <Words>3310</Words>
  <Application>Microsoft Office PowerPoint</Application>
  <PresentationFormat>Letter Paper (8.5x11 in)</PresentationFormat>
  <Paragraphs>214</Paragraphs>
  <Slides>26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Berlin Sans FB</vt:lpstr>
      <vt:lpstr>Calibri</vt:lpstr>
      <vt:lpstr>Calibri Light</vt:lpstr>
      <vt:lpstr>Wingdings</vt:lpstr>
      <vt:lpstr>Office Theme</vt:lpstr>
      <vt:lpstr>Worksheet</vt:lpstr>
      <vt:lpstr>Power Cost Equalization Monthly Reporting</vt:lpstr>
      <vt:lpstr>PowerPoint Presentation</vt:lpstr>
      <vt:lpstr>The Utility Monthly Report (UMR)</vt:lpstr>
      <vt:lpstr>PowerPoint Presentation</vt:lpstr>
      <vt:lpstr>PowerPoint Presentation</vt:lpstr>
      <vt:lpstr>PowerPoint Presentation</vt:lpstr>
      <vt:lpstr>Filling in the UMR</vt:lpstr>
      <vt:lpstr>PowerPoint Presentation</vt:lpstr>
      <vt:lpstr>PowerPoint Presentation</vt:lpstr>
      <vt:lpstr>Number of customers</vt:lpstr>
      <vt:lpstr>PowerPoint Presentation</vt:lpstr>
      <vt:lpstr>kWh Generated and Purchased</vt:lpstr>
      <vt:lpstr>Fuel used (Gallons)</vt:lpstr>
      <vt:lpstr>Price of fuel</vt:lpstr>
      <vt:lpstr>PowerPoint Presentation</vt:lpstr>
      <vt:lpstr>Station service  (Powerhouse Consumption)</vt:lpstr>
      <vt:lpstr>Peak Demand from Power Plant Log</vt:lpstr>
      <vt:lpstr>Total kWh Sold To:</vt:lpstr>
      <vt:lpstr>PowerPoint Presentation</vt:lpstr>
      <vt:lpstr>PCE eligible kWh:</vt:lpstr>
      <vt:lpstr>PowerPoint Presentation</vt:lpstr>
      <vt:lpstr>Utility Monthly Report For Community Facilities </vt:lpstr>
      <vt:lpstr>PowerPoint Presentation</vt:lpstr>
      <vt:lpstr>PowerPoint Presentation</vt:lpstr>
      <vt:lpstr>PowerPoint Presentation</vt:lpstr>
      <vt:lpstr>Checklist before submitting UMR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Cost Equalization Reporting</dc:title>
  <dc:creator>Neil McMahon</dc:creator>
  <cp:lastModifiedBy>Neil McMahon</cp:lastModifiedBy>
  <cp:revision>106</cp:revision>
  <cp:lastPrinted>2018-09-27T17:44:04Z</cp:lastPrinted>
  <dcterms:created xsi:type="dcterms:W3CDTF">2018-09-12T00:41:26Z</dcterms:created>
  <dcterms:modified xsi:type="dcterms:W3CDTF">2018-11-29T00:52:52Z</dcterms:modified>
</cp:coreProperties>
</file>